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0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95A3946-E7CC-4E56-B578-177A89F59059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oliniow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oliniow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959CA3A-3818-43B4-987A-02D3E0767A5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3946-E7CC-4E56-B578-177A89F59059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CA3A-3818-43B4-987A-02D3E0767A5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3946-E7CC-4E56-B578-177A89F59059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CA3A-3818-43B4-987A-02D3E0767A5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5A3946-E7CC-4E56-B578-177A89F59059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59CA3A-3818-43B4-987A-02D3E0767A5A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95A3946-E7CC-4E56-B578-177A89F59059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oliniow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oliniow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oliniow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959CA3A-3818-43B4-987A-02D3E0767A5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3946-E7CC-4E56-B578-177A89F59059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CA3A-3818-43B4-987A-02D3E0767A5A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3946-E7CC-4E56-B578-177A89F59059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CA3A-3818-43B4-987A-02D3E0767A5A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5A3946-E7CC-4E56-B578-177A89F59059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59CA3A-3818-43B4-987A-02D3E0767A5A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3946-E7CC-4E56-B578-177A89F59059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CA3A-3818-43B4-987A-02D3E0767A5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5A3946-E7CC-4E56-B578-177A89F59059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59CA3A-3818-43B4-987A-02D3E0767A5A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oliniow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oliniow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5A3946-E7CC-4E56-B578-177A89F59059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59CA3A-3818-43B4-987A-02D3E0767A5A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95A3946-E7CC-4E56-B578-177A89F59059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59CA3A-3818-43B4-987A-02D3E0767A5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14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1 test na kartę rowerową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>
                <a:hlinkClick r:id="rId2" action="ppaction://hlinksldjump"/>
              </a:rPr>
              <a:t>Rozpocznij test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05029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5. </a:t>
            </a:r>
            <a:r>
              <a:rPr lang="pl-PL" dirty="0"/>
              <a:t>Jakiego kształtu i koloru są znaki </a:t>
            </a:r>
            <a:r>
              <a:rPr lang="pl-PL" dirty="0" smtClean="0"/>
              <a:t>zakazu?</a:t>
            </a:r>
            <a:endParaRPr lang="pl-PL" dirty="0"/>
          </a:p>
        </p:txBody>
      </p:sp>
      <p:sp>
        <p:nvSpPr>
          <p:cNvPr id="4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2636912"/>
            <a:ext cx="8229600" cy="3024336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pl-PL" dirty="0" smtClean="0">
                <a:hlinkClick r:id="rId2" action="ppaction://hlinksldjump"/>
              </a:rPr>
              <a:t>Żółto- </a:t>
            </a:r>
            <a:r>
              <a:rPr lang="pl-PL" dirty="0">
                <a:hlinkClick r:id="rId2" action="ppaction://hlinksldjump"/>
              </a:rPr>
              <a:t>czerwone i </a:t>
            </a:r>
            <a:r>
              <a:rPr lang="pl-PL" dirty="0" smtClean="0">
                <a:hlinkClick r:id="rId2" action="ppaction://hlinksldjump"/>
              </a:rPr>
              <a:t>trójkątne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>
                <a:hlinkClick r:id="rId2" action="ppaction://hlinksldjump"/>
              </a:rPr>
              <a:t>Żółto- czerwone i </a:t>
            </a:r>
            <a:r>
              <a:rPr lang="pl-PL" dirty="0" smtClean="0">
                <a:hlinkClick r:id="rId2" action="ppaction://hlinksldjump"/>
              </a:rPr>
              <a:t>kwadratowe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>
                <a:hlinkClick r:id="rId2" action="ppaction://hlinksldjump"/>
              </a:rPr>
              <a:t>Niebiesko- białe i </a:t>
            </a:r>
            <a:r>
              <a:rPr lang="pl-PL" dirty="0" smtClean="0">
                <a:hlinkClick r:id="rId2" action="ppaction://hlinksldjump"/>
              </a:rPr>
              <a:t>okrągłe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>
                <a:hlinkClick r:id="rId3" action="ppaction://hlinksldjump"/>
              </a:rPr>
              <a:t>Biało- czerwone i okrągłe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712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39552" y="2276872"/>
            <a:ext cx="7467600" cy="2260848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 smtClean="0"/>
              <a:t>Znaki zakazu są</a:t>
            </a:r>
            <a:r>
              <a:rPr lang="pl-PL" sz="3600" b="1" dirty="0" smtClean="0"/>
              <a:t> biało- </a:t>
            </a:r>
            <a:r>
              <a:rPr lang="pl-PL" sz="3600" b="1" dirty="0"/>
              <a:t>czerwone i </a:t>
            </a:r>
            <a:r>
              <a:rPr lang="pl-PL" sz="3600" b="1" dirty="0" smtClean="0"/>
              <a:t>okrągłe.</a:t>
            </a:r>
            <a:endParaRPr lang="pl-PL" sz="3600" b="1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0506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2617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6. </a:t>
            </a:r>
            <a:r>
              <a:rPr lang="pl-PL" sz="2800" dirty="0"/>
              <a:t>Który znak, umieszczony na skrzyżowaniu nakazuje bezwzględne zatrzymanie się i ustąpienie pierwszeństwa przejazdu?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662211"/>
              </p:ext>
            </p:extLst>
          </p:nvPr>
        </p:nvGraphicFramePr>
        <p:xfrm>
          <a:off x="971600" y="1916832"/>
          <a:ext cx="6552728" cy="3852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092"/>
                <a:gridCol w="3083636"/>
              </a:tblGrid>
              <a:tr h="2016224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A. 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B.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35945">
                <a:tc>
                  <a:txBody>
                    <a:bodyPr/>
                    <a:lstStyle/>
                    <a:p>
                      <a:r>
                        <a:rPr lang="pl-PL" b="1" dirty="0" smtClean="0"/>
                        <a:t>C. </a:t>
                      </a:r>
                      <a:endParaRPr lang="pl-PL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D.</a:t>
                      </a:r>
                      <a:r>
                        <a:rPr lang="pl-PL" b="1" baseline="0" dirty="0" smtClean="0"/>
                        <a:t> </a:t>
                      </a:r>
                      <a:endParaRPr lang="pl-PL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Obraz 4">
            <a:hlinkClick r:id="" action="ppaction://hlinkshowjump?jump=nextslide"/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988840"/>
            <a:ext cx="2232248" cy="1728192"/>
          </a:xfrm>
          <a:prstGeom prst="rect">
            <a:avLst/>
          </a:prstGeom>
        </p:spPr>
      </p:pic>
      <p:pic>
        <p:nvPicPr>
          <p:cNvPr id="6" name="Obraz 5">
            <a:hlinkClick r:id="rId3" action="ppaction://hlinksldjump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060848"/>
            <a:ext cx="1512168" cy="1512168"/>
          </a:xfrm>
          <a:prstGeom prst="rect">
            <a:avLst/>
          </a:prstGeom>
        </p:spPr>
      </p:pic>
      <p:pic>
        <p:nvPicPr>
          <p:cNvPr id="7" name="Obraz 6">
            <a:hlinkClick r:id="rId5" action="ppaction://hlinksldjump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4077072"/>
            <a:ext cx="1584176" cy="1584176"/>
          </a:xfrm>
          <a:prstGeom prst="rect">
            <a:avLst/>
          </a:prstGeom>
        </p:spPr>
      </p:pic>
      <p:pic>
        <p:nvPicPr>
          <p:cNvPr id="8" name="Obraz 7">
            <a:hlinkClick r:id="" action="ppaction://hlinkshowjump?jump=nextslide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560" y="4061994"/>
            <a:ext cx="1555712" cy="1599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049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4048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3200" dirty="0" smtClean="0"/>
              <a:t>Znak STOP umieszczony </a:t>
            </a:r>
            <a:r>
              <a:rPr lang="pl-PL" sz="3200" dirty="0"/>
              <a:t>na skrzyżowaniu nakazuje </a:t>
            </a:r>
            <a:r>
              <a:rPr lang="pl-PL" sz="3200" b="1" dirty="0"/>
              <a:t>bezwzględne zatrzymanie się i ustąpienie pierwszeństwa </a:t>
            </a:r>
            <a:r>
              <a:rPr lang="pl-PL" sz="3200" b="1" dirty="0" smtClean="0"/>
              <a:t>przejazdu. </a:t>
            </a:r>
            <a:endParaRPr lang="pl-PL" sz="3200" b="1" dirty="0"/>
          </a:p>
        </p:txBody>
      </p:sp>
      <p:pic>
        <p:nvPicPr>
          <p:cNvPr id="4" name="Obraz 3">
            <a:hlinkClick r:id="rId2" action="ppaction://hlinksldjump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077072"/>
            <a:ext cx="2232248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40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7. </a:t>
            </a:r>
            <a:r>
              <a:rPr lang="pl-PL" dirty="0"/>
              <a:t>Ten znak informuje, że: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563888" y="1600200"/>
            <a:ext cx="5122912" cy="4525963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pl-PL" dirty="0" smtClean="0">
                <a:hlinkClick r:id="" action="ppaction://noaction"/>
              </a:rPr>
              <a:t>Jesteśmy </a:t>
            </a:r>
            <a:r>
              <a:rPr lang="pl-PL" dirty="0">
                <a:hlinkClick r:id="rId2" action="ppaction://hlinksldjump"/>
              </a:rPr>
              <a:t>na skrzyżowaniu dróg </a:t>
            </a:r>
            <a:r>
              <a:rPr lang="pl-PL" dirty="0" smtClean="0">
                <a:hlinkClick r:id="rId2" action="ppaction://hlinksldjump"/>
              </a:rPr>
              <a:t>równorzędnych.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 smtClean="0">
                <a:hlinkClick r:id="rId3" action="ppaction://hlinksldjump"/>
              </a:rPr>
              <a:t>Mamy zakaz </a:t>
            </a:r>
            <a:r>
              <a:rPr lang="pl-PL" dirty="0">
                <a:hlinkClick r:id="rId3" action="ppaction://hlinksldjump"/>
              </a:rPr>
              <a:t>wjazdu pod </a:t>
            </a:r>
            <a:r>
              <a:rPr lang="pl-PL" dirty="0" smtClean="0">
                <a:hlinkClick r:id="rId3" action="ppaction://hlinksldjump"/>
              </a:rPr>
              <a:t>prąd.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>
                <a:hlinkClick r:id="rId3" action="ppaction://hlinksldjump"/>
              </a:rPr>
              <a:t>Możliwe jest oszronienie </a:t>
            </a:r>
            <a:r>
              <a:rPr lang="pl-PL" dirty="0" smtClean="0">
                <a:hlinkClick r:id="rId3" action="ppaction://hlinksldjump"/>
              </a:rPr>
              <a:t>jezdni.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>
                <a:hlinkClick r:id="rId3" action="ppaction://hlinksldjump"/>
              </a:rPr>
              <a:t>Na drodze prowadzone są roboty </a:t>
            </a:r>
            <a:r>
              <a:rPr lang="pl-PL" dirty="0" smtClean="0">
                <a:hlinkClick r:id="rId3" action="ppaction://hlinksldjump"/>
              </a:rPr>
              <a:t>drogowe.</a:t>
            </a:r>
            <a:endParaRPr lang="pl-PL" dirty="0"/>
          </a:p>
        </p:txBody>
      </p:sp>
      <p:pic>
        <p:nvPicPr>
          <p:cNvPr id="5" name="Obraz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36912"/>
            <a:ext cx="2952328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69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816224"/>
            <a:ext cx="7467600" cy="23328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dirty="0"/>
              <a:t>Ten znak informuje, </a:t>
            </a:r>
            <a:r>
              <a:rPr lang="pl-PL" sz="3600" dirty="0" smtClean="0"/>
              <a:t>że jesteśmy </a:t>
            </a:r>
            <a:r>
              <a:rPr lang="pl-PL" sz="3600" dirty="0"/>
              <a:t>na </a:t>
            </a:r>
            <a:r>
              <a:rPr lang="pl-PL" sz="3600" b="1" dirty="0"/>
              <a:t>skrzyżowaniu dróg równorzędnych.</a:t>
            </a:r>
          </a:p>
          <a:p>
            <a:pPr marL="0" indent="0" algn="ctr">
              <a:buNone/>
            </a:pP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056890"/>
            <a:ext cx="2952328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54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8. </a:t>
            </a:r>
            <a:r>
              <a:rPr lang="pl-PL" dirty="0"/>
              <a:t>Który z poniższych znaków mówi, że mamy pierwszeństwo: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2242945"/>
              </p:ext>
            </p:extLst>
          </p:nvPr>
        </p:nvGraphicFramePr>
        <p:xfrm>
          <a:off x="1403648" y="2060848"/>
          <a:ext cx="6552728" cy="3852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092"/>
                <a:gridCol w="3083636"/>
              </a:tblGrid>
              <a:tr h="2016224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A. 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B.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35945">
                <a:tc>
                  <a:txBody>
                    <a:bodyPr/>
                    <a:lstStyle/>
                    <a:p>
                      <a:r>
                        <a:rPr lang="pl-PL" b="1" dirty="0" smtClean="0"/>
                        <a:t>C. </a:t>
                      </a:r>
                      <a:endParaRPr lang="pl-PL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D.</a:t>
                      </a:r>
                      <a:r>
                        <a:rPr lang="pl-PL" b="1" baseline="0" dirty="0" smtClean="0"/>
                        <a:t> </a:t>
                      </a:r>
                      <a:endParaRPr lang="pl-PL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Obraz 4" descr="https://upload.wikimedia.org/wikipedia/commons/thumb/d/d0/Znak_A-3.svg/680px-Znak_A-3.svg.png">
            <a:hlinkClick r:id="" action="ppaction://hlinkshowjump?jump=nextslide"/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128837"/>
            <a:ext cx="1728192" cy="158819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 descr="http://drog-znak.com.pl/asortyment/oznakowanie-pionowe/znaki-drogowe/nakazu/image?view=image&amp;format=raw&amp;type=orig&amp;id=471">
            <a:hlinkClick r:id="" action="ppaction://hlinkshowjump?jump=nextslide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128836"/>
            <a:ext cx="1800200" cy="158819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 descr="https://upload.wikimedia.org/wikipedia/commons/thumb/0/0f/Znak_A-6a.svg/513px-Znak_A-6a.svg.png">
            <a:hlinkClick r:id="rId4" action="ppaction://hlinksldjump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93096"/>
            <a:ext cx="1728192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az 7" descr="https://www.zdamyto.com/edu/sites/default/files/styles/medium_290w/public/A-7.png?itok=oFAZJDpk">
            <a:hlinkClick r:id="" action="ppaction://hlinkshowjump?jump=nextslide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293096"/>
            <a:ext cx="1800200" cy="1512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501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888232"/>
            <a:ext cx="7467600" cy="24768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3200" dirty="0" smtClean="0"/>
              <a:t>Ten znak umieszczony na skrzyżowaniu informuje, że </a:t>
            </a:r>
            <a:r>
              <a:rPr lang="pl-PL" sz="3200" b="1" dirty="0" smtClean="0"/>
              <a:t>mamy pierwszeństwo.</a:t>
            </a:r>
            <a:endParaRPr lang="pl-PL" sz="3200" b="1" dirty="0"/>
          </a:p>
        </p:txBody>
      </p:sp>
      <p:pic>
        <p:nvPicPr>
          <p:cNvPr id="4" name="Obraz 3" descr="https://upload.wikimedia.org/wikipedia/commons/thumb/0/0f/Znak_A-6a.svg/513px-Znak_A-6a.svg.png">
            <a:hlinkClick r:id="rId2" action="ppaction://hlinksldjump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645024"/>
            <a:ext cx="2304256" cy="2160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473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9. </a:t>
            </a:r>
            <a:r>
              <a:rPr lang="pl-PL" sz="3200" dirty="0"/>
              <a:t>Na którym skrzyżowaniu rowerzysta ma pierwszeństwo przejazdu?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67688997"/>
              </p:ext>
            </p:extLst>
          </p:nvPr>
        </p:nvGraphicFramePr>
        <p:xfrm>
          <a:off x="683568" y="1772816"/>
          <a:ext cx="7776864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7164"/>
                <a:gridCol w="3659700"/>
              </a:tblGrid>
              <a:tr h="21602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A. 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B.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240">
                <a:tc>
                  <a:txBody>
                    <a:bodyPr/>
                    <a:lstStyle/>
                    <a:p>
                      <a:r>
                        <a:rPr lang="pl-PL" b="1" dirty="0" smtClean="0"/>
                        <a:t>C. </a:t>
                      </a:r>
                      <a:endParaRPr lang="pl-PL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D.</a:t>
                      </a:r>
                      <a:r>
                        <a:rPr lang="pl-PL" b="1" baseline="0" dirty="0" smtClean="0"/>
                        <a:t> </a:t>
                      </a:r>
                      <a:endParaRPr lang="pl-PL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Obraz 4">
            <a:hlinkClick r:id="rId2" action="ppaction://hlinksldjump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916832"/>
            <a:ext cx="3096344" cy="1872208"/>
          </a:xfrm>
          <a:prstGeom prst="rect">
            <a:avLst/>
          </a:prstGeom>
        </p:spPr>
      </p:pic>
      <p:pic>
        <p:nvPicPr>
          <p:cNvPr id="6" name="Obraz 5">
            <a:hlinkClick r:id="" action="ppaction://hlinkshowjump?jump=nextslide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916832"/>
            <a:ext cx="2952328" cy="1897360"/>
          </a:xfrm>
          <a:prstGeom prst="rect">
            <a:avLst/>
          </a:prstGeom>
        </p:spPr>
      </p:pic>
      <p:pic>
        <p:nvPicPr>
          <p:cNvPr id="7" name="Obraz 6">
            <a:hlinkClick r:id="" action="ppaction://hlinkshowjump?jump=nextslide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221088"/>
            <a:ext cx="3096344" cy="2088232"/>
          </a:xfrm>
          <a:prstGeom prst="rect">
            <a:avLst/>
          </a:prstGeom>
        </p:spPr>
      </p:pic>
      <p:pic>
        <p:nvPicPr>
          <p:cNvPr id="8" name="Obraz 7">
            <a:hlinkClick r:id="" action="ppaction://hlinkshowjump?jump=nextslide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157" y="4221088"/>
            <a:ext cx="2927243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9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888232"/>
            <a:ext cx="7467600" cy="2548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dirty="0" smtClean="0"/>
              <a:t>Na tym skrzyżowaniu rowerzysta ma pierwszeństwo przejazdu. </a:t>
            </a:r>
            <a:endParaRPr lang="pl-PL" sz="3600" dirty="0"/>
          </a:p>
        </p:txBody>
      </p:sp>
      <p:pic>
        <p:nvPicPr>
          <p:cNvPr id="4" name="Obraz 3">
            <a:hlinkClick r:id="rId2" action="ppaction://hlinksldjump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717032"/>
            <a:ext cx="3816424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944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1. </a:t>
            </a:r>
            <a:r>
              <a:rPr lang="pl-PL" dirty="0"/>
              <a:t>Do jakich wskazań należy zastosować się w pierwszej kolejności?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2924944"/>
            <a:ext cx="8229600" cy="2952328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pl-PL" dirty="0" smtClean="0">
                <a:hlinkClick r:id="rId2" action="ppaction://hlinksldjump"/>
              </a:rPr>
              <a:t>Sygnalizacji świetlnej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>
                <a:hlinkClick r:id="rId2" action="ppaction://hlinksldjump"/>
              </a:rPr>
              <a:t>Znaków </a:t>
            </a:r>
            <a:r>
              <a:rPr lang="pl-PL" dirty="0" smtClean="0">
                <a:hlinkClick r:id="rId2" action="ppaction://hlinksldjump"/>
              </a:rPr>
              <a:t>pionowych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>
                <a:hlinkClick r:id="rId3" action="ppaction://hlinksldjump"/>
              </a:rPr>
              <a:t>Policjanta kierującego </a:t>
            </a:r>
            <a:r>
              <a:rPr lang="pl-PL" dirty="0" smtClean="0">
                <a:hlinkClick r:id="rId3" action="ppaction://hlinksldjump"/>
              </a:rPr>
              <a:t>ruchem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>
                <a:hlinkClick r:id="rId2" action="ppaction://hlinksldjump"/>
              </a:rPr>
              <a:t>Znaków poziomych żółtych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8431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10. </a:t>
            </a:r>
            <a:r>
              <a:rPr lang="pl-PL" dirty="0"/>
              <a:t>Kto pierwszy wjedzie na skrzyżowanie na rysunku poniżej?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849178"/>
              </p:ext>
            </p:extLst>
          </p:nvPr>
        </p:nvGraphicFramePr>
        <p:xfrm>
          <a:off x="1331640" y="1988840"/>
          <a:ext cx="7251700" cy="3960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5850"/>
                <a:gridCol w="3625850"/>
              </a:tblGrid>
              <a:tr h="990110">
                <a:tc rowSpan="4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3600" b="0" dirty="0" smtClean="0">
                          <a:solidFill>
                            <a:schemeClr val="tx1"/>
                          </a:solidFill>
                          <a:effectLst/>
                          <a:hlinkClick r:id="" action="ppaction://hlinkshowjump?jump=nextslide"/>
                        </a:rPr>
                        <a:t>A.</a:t>
                      </a:r>
                      <a:r>
                        <a:rPr lang="pl-PL" sz="3600" b="0" baseline="0" dirty="0" smtClean="0">
                          <a:solidFill>
                            <a:schemeClr val="tx1"/>
                          </a:solidFill>
                          <a:effectLst/>
                          <a:hlinkClick r:id="" action="ppaction://hlinkshowjump?jump=nextslide"/>
                        </a:rPr>
                        <a:t> </a:t>
                      </a:r>
                      <a:r>
                        <a:rPr lang="pl-PL" sz="3600" b="0" dirty="0" smtClean="0">
                          <a:solidFill>
                            <a:schemeClr val="tx1"/>
                          </a:solidFill>
                          <a:effectLst/>
                          <a:hlinkClick r:id="" action="ppaction://hlinkshowjump?jump=nextslide"/>
                        </a:rPr>
                        <a:t>Autobus</a:t>
                      </a:r>
                      <a:endParaRPr lang="pl-PL" sz="3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901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3600" b="0" dirty="0" smtClean="0">
                          <a:solidFill>
                            <a:schemeClr val="tx1"/>
                          </a:solidFill>
                          <a:effectLst/>
                          <a:hlinkClick r:id="" action="ppaction://hlinkshowjump?jump=nextslide"/>
                        </a:rPr>
                        <a:t>B. Motocyklista</a:t>
                      </a:r>
                      <a:endParaRPr lang="pl-PL" sz="3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901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None/>
                      </a:pPr>
                      <a:r>
                        <a:rPr lang="pl-PL" sz="3600" b="0" dirty="0" smtClean="0">
                          <a:solidFill>
                            <a:schemeClr val="tx1"/>
                          </a:solidFill>
                          <a:effectLst/>
                          <a:hlinkClick r:id="rId2" action="ppaction://hlinksldjump"/>
                        </a:rPr>
                        <a:t>C. Auto</a:t>
                      </a:r>
                      <a:endParaRPr lang="pl-PL" sz="3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901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None/>
                      </a:pPr>
                      <a:r>
                        <a:rPr lang="pl-PL" sz="3600" b="0" dirty="0" smtClean="0">
                          <a:solidFill>
                            <a:schemeClr val="tx1"/>
                          </a:solidFill>
                          <a:effectLst/>
                          <a:hlinkClick r:id="rId3" action="ppaction://hlinksldjump"/>
                        </a:rPr>
                        <a:t>D. Rowerzysta</a:t>
                      </a:r>
                      <a:endParaRPr lang="pl-PL" sz="3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Obraz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47" y="2050392"/>
            <a:ext cx="4242369" cy="389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3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6847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dirty="0" smtClean="0"/>
              <a:t>Jako pierwszy na skrzyżowanie wjedzie </a:t>
            </a:r>
            <a:r>
              <a:rPr lang="pl-PL" sz="3600" b="1" dirty="0" smtClean="0"/>
              <a:t>rowerzysta</a:t>
            </a:r>
            <a:r>
              <a:rPr lang="pl-PL" sz="3600" dirty="0" smtClean="0"/>
              <a:t>. </a:t>
            </a:r>
            <a:endParaRPr lang="pl-PL" sz="3600" dirty="0"/>
          </a:p>
        </p:txBody>
      </p:sp>
      <p:pic>
        <p:nvPicPr>
          <p:cNvPr id="4" name="Obraz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01008"/>
            <a:ext cx="3306265" cy="303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96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11. W jakiej kolejności pojazdy opuszczą skrzyżowanie?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2143150"/>
            <a:ext cx="4330824" cy="1972816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2" action="ppaction://hlinksldjump"/>
              </a:rPr>
              <a:t>Pojazd A, pojazd B, pojazd C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3" action="ppaction://hlinksldjump"/>
              </a:rPr>
              <a:t>Pojazd B, pojazd C, pojazd A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2" action="ppaction://hlinksldjump"/>
              </a:rPr>
              <a:t>Pojazd C, pojazd B, pojazd A</a:t>
            </a:r>
            <a:endParaRPr lang="pl-PL" dirty="0"/>
          </a:p>
        </p:txBody>
      </p:sp>
      <p:pic>
        <p:nvPicPr>
          <p:cNvPr id="1026" name="Picture 2" descr="http://www.zspigdabrowa.srem.pl/publikacje/brd_2/test/Crossroads/grafika/A5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00808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260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1168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dirty="0" smtClean="0"/>
              <a:t>Poniższe skrzyżowanie pojazdy opuszczą w następującej kolejności: </a:t>
            </a:r>
          </a:p>
          <a:p>
            <a:pPr marL="0" indent="0" algn="ctr">
              <a:buNone/>
            </a:pPr>
            <a:r>
              <a:rPr lang="pl-PL" sz="3200" b="1" dirty="0"/>
              <a:t>Pojazd B, pojazd C, pojazd A</a:t>
            </a:r>
          </a:p>
          <a:p>
            <a:pPr marL="0" indent="0" algn="ctr">
              <a:buNone/>
            </a:pPr>
            <a:endParaRPr lang="pl-PL" sz="3200" dirty="0"/>
          </a:p>
        </p:txBody>
      </p:sp>
      <p:pic>
        <p:nvPicPr>
          <p:cNvPr id="4" name="Picture 2" descr="http://www.zspigdabrowa.srem.pl/publikacje/brd_2/test/Crossroads/grafika/A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645024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43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12. W jakiej kolejności pojazdy opuszczą skrzyżowanie?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39552" y="2348880"/>
            <a:ext cx="4762872" cy="233285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2" action="ppaction://hlinksldjump"/>
              </a:rPr>
              <a:t>Pojazd A, pojazd B, pojazd C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2" action="ppaction://hlinksldjump"/>
              </a:rPr>
              <a:t>Pojazd B, pojazd A, pojazd C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3" action="ppaction://hlinksldjump"/>
              </a:rPr>
              <a:t>Pojazd C, pojazd A, pojazd B</a:t>
            </a:r>
            <a:endParaRPr lang="pl-PL" dirty="0"/>
          </a:p>
        </p:txBody>
      </p:sp>
      <p:pic>
        <p:nvPicPr>
          <p:cNvPr id="2050" name="Picture 2" descr="http://www.zspigdabrowa.srem.pl/publikacje/brd_2/test/Crossroads/grafika/D5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916832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819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4048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dirty="0"/>
              <a:t>Poniższe skrzyżowanie pojazdy opuszczą w następującej kolejności: </a:t>
            </a:r>
          </a:p>
          <a:p>
            <a:pPr marL="0" indent="0" algn="ctr">
              <a:buNone/>
            </a:pPr>
            <a:r>
              <a:rPr lang="pl-PL" sz="3200" b="1" dirty="0"/>
              <a:t>Pojazd C, pojazd A, pojazd B</a:t>
            </a:r>
          </a:p>
          <a:p>
            <a:pPr marL="0" indent="0" algn="ctr">
              <a:buNone/>
            </a:pPr>
            <a:endParaRPr lang="pl-PL" sz="3200" dirty="0"/>
          </a:p>
        </p:txBody>
      </p:sp>
      <p:pic>
        <p:nvPicPr>
          <p:cNvPr id="4" name="Picture 2" descr="http://www.zspigdabrowa.srem.pl/publikacje/brd_2/test/Crossroads/grafika/D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645024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413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13. W przypadku krwotoku należy: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7467600" cy="2404864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pl-PL" dirty="0"/>
              <a:t> </a:t>
            </a:r>
            <a:r>
              <a:rPr lang="pl-PL" dirty="0" smtClean="0">
                <a:hlinkClick r:id="rId2" action="ppaction://hlinksldjump"/>
              </a:rPr>
              <a:t>Zatamować krwawienie, </a:t>
            </a:r>
            <a:r>
              <a:rPr lang="pl-PL" dirty="0">
                <a:hlinkClick r:id="rId2" action="ppaction://hlinksldjump"/>
              </a:rPr>
              <a:t>uciskając ranę czystym kawałkiem tkaniny- gaza, bandaże, chusta </a:t>
            </a:r>
            <a:r>
              <a:rPr lang="pl-PL" dirty="0" smtClean="0">
                <a:hlinkClick r:id="rId2" action="ppaction://hlinksldjump"/>
              </a:rPr>
              <a:t>trójkątna.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3" action="ppaction://hlinksldjump"/>
              </a:rPr>
              <a:t>Pozostawić ranę bez ingerencji. 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3" action="ppaction://hlinksldjump"/>
              </a:rPr>
              <a:t>Unieść kończynę w górę.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861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7467600" cy="3412976"/>
          </a:xfrm>
        </p:spPr>
        <p:txBody>
          <a:bodyPr/>
          <a:lstStyle/>
          <a:p>
            <a:pPr marL="0" indent="0" algn="ctr">
              <a:buNone/>
            </a:pPr>
            <a:r>
              <a:rPr lang="pl-PL" sz="3200" dirty="0" smtClean="0"/>
              <a:t>W </a:t>
            </a:r>
            <a:r>
              <a:rPr lang="pl-PL" sz="3200" dirty="0"/>
              <a:t>przypadku krwotoku </a:t>
            </a:r>
            <a:r>
              <a:rPr lang="pl-PL" sz="3200" dirty="0" smtClean="0"/>
              <a:t>należy zatamować </a:t>
            </a:r>
            <a:r>
              <a:rPr lang="pl-PL" sz="3200" dirty="0"/>
              <a:t>krwawienie, uciskając ranę czystym kawałkiem tkaniny- gaza, bandaże, chusta trójkątna.</a:t>
            </a: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09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14. W przypadku zranienie ciałem obcym należy: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39552" y="2132856"/>
            <a:ext cx="7467600" cy="2188840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2" action="ppaction://hlinksldjump"/>
              </a:rPr>
              <a:t>Natychmiast usunąć je z rany. 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3" action="ppaction://hlinksldjump"/>
              </a:rPr>
              <a:t>Pozostawić ciało obce w ranie i przykryć jałowym opatrunkiem. 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2" action="ppaction://hlinksldjump"/>
              </a:rPr>
              <a:t>Usunąć ciało obce i opatrzyć ranę.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918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2132856"/>
            <a:ext cx="7467600" cy="2836912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/>
              <a:t>W przypadku zranienie ciałem obcym </a:t>
            </a:r>
            <a:r>
              <a:rPr lang="pl-PL" sz="3600" dirty="0" smtClean="0"/>
              <a:t>należy </a:t>
            </a:r>
            <a:r>
              <a:rPr lang="pl-PL" sz="3600" b="1" dirty="0" smtClean="0"/>
              <a:t>pozostawić </a:t>
            </a:r>
            <a:r>
              <a:rPr lang="pl-PL" sz="3600" b="1" dirty="0"/>
              <a:t>ciało obce w ranie i przykryć jałowym opatrunkiem. </a:t>
            </a:r>
          </a:p>
          <a:p>
            <a:pPr marL="0" indent="0">
              <a:buNone/>
            </a:pP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845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83568" y="2780928"/>
            <a:ext cx="7467600" cy="1756792"/>
          </a:xfrm>
        </p:spPr>
        <p:txBody>
          <a:bodyPr/>
          <a:lstStyle/>
          <a:p>
            <a:pPr marL="0" indent="0" algn="ctr">
              <a:buNone/>
            </a:pPr>
            <a:r>
              <a:rPr lang="pl-PL" sz="3200" dirty="0"/>
              <a:t>W pierwszej kolejności należy słuchać </a:t>
            </a:r>
            <a:r>
              <a:rPr lang="pl-PL" sz="3200" b="1" dirty="0"/>
              <a:t>wskazań policjanta kierującego ruchem.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613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15. W przypadku złamania należy: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620888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pl-PL" dirty="0">
                <a:hlinkClick r:id="" action="ppaction://noaction"/>
              </a:rPr>
              <a:t>U</a:t>
            </a:r>
            <a:r>
              <a:rPr lang="pl-PL" dirty="0" smtClean="0">
                <a:hlinkClick r:id="rId2" action="ppaction://hlinksldjump"/>
              </a:rPr>
              <a:t>nieruchomić </a:t>
            </a:r>
            <a:r>
              <a:rPr lang="pl-PL" dirty="0">
                <a:hlinkClick r:id="rId2" action="ppaction://hlinksldjump"/>
              </a:rPr>
              <a:t>dwa stawy sąsiadujące ze złamaną kością lub dwóch sąsiednich kości, jeżeli uszkodzony jest staw. 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3" action="ppaction://hlinksldjump"/>
              </a:rPr>
              <a:t>Założyć opaskę uciskową lub chustę trójkątną. 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3" action="ppaction://hlinksldjump"/>
              </a:rPr>
              <a:t>Unieść kończynę w górę.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7999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przypadku złamania </a:t>
            </a:r>
            <a:r>
              <a:rPr lang="pl-PL" dirty="0" smtClean="0"/>
              <a:t>należy unieruchomić </a:t>
            </a:r>
            <a:r>
              <a:rPr lang="pl-PL" dirty="0"/>
              <a:t>dwa stawy sąsiadujące ze złamaną kością lub dwóch sąsiednich kości, jeżeli uszkodzony jest staw. </a:t>
            </a:r>
          </a:p>
          <a:p>
            <a:pPr marL="0" indent="0">
              <a:buNone/>
            </a:pP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072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18457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6600" dirty="0" smtClean="0"/>
              <a:t>GRATULACJE!</a:t>
            </a:r>
            <a:br>
              <a:rPr lang="pl-PL" sz="6600" dirty="0" smtClean="0"/>
            </a:br>
            <a:r>
              <a:rPr lang="pl-PL" sz="6600" dirty="0" smtClean="0"/>
              <a:t>ZAKOŃCZYŁEŚ TEST</a:t>
            </a:r>
            <a:br>
              <a:rPr lang="pl-PL" sz="6600" dirty="0" smtClean="0"/>
            </a:br>
            <a:r>
              <a:rPr lang="pl-PL" sz="22100" dirty="0" smtClean="0">
                <a:latin typeface="Wingdings" pitchFamily="2" charset="2"/>
              </a:rPr>
              <a:t>C</a:t>
            </a:r>
            <a:endParaRPr lang="pl-PL" sz="22100" dirty="0"/>
          </a:p>
        </p:txBody>
      </p:sp>
    </p:spTree>
    <p:extLst>
      <p:ext uri="{BB962C8B-B14F-4D97-AF65-F5344CB8AC3E}">
        <p14:creationId xmlns:p14="http://schemas.microsoft.com/office/powerpoint/2010/main" val="215860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2. </a:t>
            </a:r>
            <a:r>
              <a:rPr lang="pl-PL" dirty="0"/>
              <a:t>Pieszy w razie braku chodnika i pobocza zobowiązany jest do poruszania się: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2996952"/>
            <a:ext cx="8229600" cy="2736304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pl-PL" dirty="0" smtClean="0">
                <a:hlinkClick r:id="rId2" action="ppaction://hlinksldjump"/>
              </a:rPr>
              <a:t>Prawą </a:t>
            </a:r>
            <a:r>
              <a:rPr lang="pl-PL" dirty="0">
                <a:hlinkClick r:id="rId2" action="ppaction://hlinksldjump"/>
              </a:rPr>
              <a:t>stroną </a:t>
            </a:r>
            <a:r>
              <a:rPr lang="pl-PL" dirty="0" smtClean="0">
                <a:hlinkClick r:id="rId2" action="ppaction://hlinksldjump"/>
              </a:rPr>
              <a:t>jezdni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>
                <a:hlinkClick r:id="rId3" action="ppaction://hlinksldjump"/>
              </a:rPr>
              <a:t>Lewą stroną </a:t>
            </a:r>
            <a:r>
              <a:rPr lang="pl-PL" dirty="0" smtClean="0">
                <a:hlinkClick r:id="rId3" action="ppaction://hlinksldjump"/>
              </a:rPr>
              <a:t>jezdni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>
                <a:hlinkClick r:id="rId2" action="ppaction://hlinksldjump"/>
              </a:rPr>
              <a:t>Środkiem </a:t>
            </a:r>
            <a:r>
              <a:rPr lang="pl-PL" dirty="0" smtClean="0">
                <a:hlinkClick r:id="rId2" action="ppaction://hlinksldjump"/>
              </a:rPr>
              <a:t>jezdni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>
                <a:hlinkClick r:id="rId2" action="ppaction://hlinksldjump"/>
              </a:rPr>
              <a:t>Obojętnie</a:t>
            </a:r>
            <a:endParaRPr lang="pl-PL" dirty="0" smtClean="0"/>
          </a:p>
          <a:p>
            <a:pPr marL="514350" indent="-514350">
              <a:buAutoNum type="alphaU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33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39552" y="2276872"/>
            <a:ext cx="7467600" cy="2548880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/>
              <a:t>Pieszy w razie braku chodnika 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i </a:t>
            </a:r>
            <a:r>
              <a:rPr lang="pl-PL" sz="3600" dirty="0"/>
              <a:t>pobocza zobowiązany jest do poruszania </a:t>
            </a:r>
            <a:r>
              <a:rPr lang="pl-PL" sz="3600" dirty="0" smtClean="0"/>
              <a:t>się </a:t>
            </a:r>
            <a:r>
              <a:rPr lang="pl-PL" sz="3600" b="1" dirty="0" smtClean="0"/>
              <a:t>lewą </a:t>
            </a:r>
            <a:r>
              <a:rPr lang="pl-PL" sz="3600" b="1" dirty="0"/>
              <a:t>stroną </a:t>
            </a:r>
            <a:r>
              <a:rPr lang="pl-PL" sz="3600" b="1" dirty="0" smtClean="0"/>
              <a:t>jezdni.</a:t>
            </a:r>
            <a:endParaRPr lang="pl-PL" sz="3600" b="1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00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3. </a:t>
            </a:r>
            <a:r>
              <a:rPr lang="pl-PL" dirty="0"/>
              <a:t>Kierujący rowerem może wyprzedzać inne pojazdy nie będące rowerem: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2204864"/>
            <a:ext cx="8229600" cy="2736304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pl-PL" dirty="0" smtClean="0">
                <a:hlinkClick r:id="rId2" action="ppaction://hlinksldjump"/>
              </a:rPr>
              <a:t>Z </a:t>
            </a:r>
            <a:r>
              <a:rPr lang="pl-PL" dirty="0">
                <a:hlinkClick r:id="rId2" action="ppaction://hlinksldjump"/>
              </a:rPr>
              <a:t>ich lewej </a:t>
            </a:r>
            <a:r>
              <a:rPr lang="pl-PL" dirty="0" smtClean="0">
                <a:hlinkClick r:id="rId2" action="ppaction://hlinksldjump"/>
              </a:rPr>
              <a:t>strony</a:t>
            </a:r>
            <a:endParaRPr lang="pl-PL" dirty="0"/>
          </a:p>
          <a:p>
            <a:pPr marL="514350" indent="-514350">
              <a:buAutoNum type="alphaUcPeriod"/>
            </a:pPr>
            <a:r>
              <a:rPr lang="pl-PL" dirty="0">
                <a:hlinkClick r:id="rId2" action="ppaction://hlinksldjump"/>
              </a:rPr>
              <a:t>Obojętnie z której </a:t>
            </a:r>
            <a:r>
              <a:rPr lang="pl-PL" dirty="0" smtClean="0">
                <a:hlinkClick r:id="rId2" action="ppaction://hlinksldjump"/>
              </a:rPr>
              <a:t>strony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>
                <a:hlinkClick r:id="rId3" action="ppaction://hlinksldjump"/>
              </a:rPr>
              <a:t>Z ich prawej strony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525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7467600" cy="3052936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/>
              <a:t>Kierujący rowerem może wyprzedzać inne pojazdy nie będące </a:t>
            </a:r>
            <a:r>
              <a:rPr lang="pl-PL" sz="3600" dirty="0" smtClean="0"/>
              <a:t>rowerem z </a:t>
            </a:r>
            <a:r>
              <a:rPr lang="pl-PL" sz="3600" dirty="0"/>
              <a:t>ich</a:t>
            </a:r>
            <a:r>
              <a:rPr lang="pl-PL" sz="3600" b="1" dirty="0"/>
              <a:t> prawej </a:t>
            </a:r>
            <a:r>
              <a:rPr lang="pl-PL" sz="3600" b="1" dirty="0" smtClean="0"/>
              <a:t>strony.</a:t>
            </a:r>
            <a:endParaRPr lang="pl-PL" sz="3600" b="1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573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7018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4. </a:t>
            </a:r>
            <a:r>
              <a:rPr lang="pl-PL" sz="3200" dirty="0"/>
              <a:t>Kierujący rowerem może poruszać się po chodniku lub poboczem po lewej stronie jezdni jeżeli:</a:t>
            </a:r>
            <a:endParaRPr lang="pl-PL" dirty="0"/>
          </a:p>
        </p:txBody>
      </p:sp>
      <p:sp>
        <p:nvSpPr>
          <p:cNvPr id="4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8229600" cy="3024336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pl-PL" dirty="0" smtClean="0">
                <a:hlinkClick r:id="rId2" action="ppaction://hlinksldjump"/>
              </a:rPr>
              <a:t>Opiekuje </a:t>
            </a:r>
            <a:r>
              <a:rPr lang="pl-PL" dirty="0">
                <a:hlinkClick r:id="rId2" action="ppaction://hlinksldjump"/>
              </a:rPr>
              <a:t>się osobą poniżej 10 roku życia kierującą </a:t>
            </a:r>
            <a:r>
              <a:rPr lang="pl-PL" dirty="0" smtClean="0">
                <a:hlinkClick r:id="rId2" action="ppaction://hlinksldjump"/>
              </a:rPr>
              <a:t>rowerem.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>
                <a:hlinkClick r:id="rId3" action="ppaction://hlinksldjump"/>
              </a:rPr>
              <a:t>Nie posiada odblaskowego, tylnego światła w kolorze </a:t>
            </a:r>
            <a:r>
              <a:rPr lang="pl-PL" dirty="0" smtClean="0">
                <a:hlinkClick r:id="rId3" action="ppaction://hlinksldjump"/>
              </a:rPr>
              <a:t>czerwonym.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>
                <a:hlinkClick r:id="rId3" action="ppaction://hlinksldjump"/>
              </a:rPr>
              <a:t>Posiada elementy odblaskowe i działający </a:t>
            </a:r>
            <a:r>
              <a:rPr lang="pl-PL" dirty="0" smtClean="0">
                <a:hlinkClick r:id="rId3" action="ppaction://hlinksldjump"/>
              </a:rPr>
              <a:t>dzwonek.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>
                <a:hlinkClick r:id="rId3" action="ppaction://hlinksldjump"/>
              </a:rPr>
              <a:t>Posiada działający dzwonek lub inny sygnał o nieprzeraźliwym </a:t>
            </a:r>
            <a:r>
              <a:rPr lang="pl-PL" dirty="0" smtClean="0">
                <a:hlinkClick r:id="rId3" action="ppaction://hlinksldjump"/>
              </a:rPr>
              <a:t>dźwięku.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322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2060848"/>
            <a:ext cx="7467600" cy="3845024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/>
              <a:t>Kierujący rowerem może poruszać się po chodniku lub poboczem po lewej stronie jezdni </a:t>
            </a:r>
            <a:r>
              <a:rPr lang="pl-PL" sz="3600" dirty="0" smtClean="0"/>
              <a:t>jeżeli </a:t>
            </a:r>
            <a:r>
              <a:rPr lang="pl-PL" sz="3600" b="1" dirty="0" smtClean="0"/>
              <a:t>opiekuje </a:t>
            </a:r>
            <a:r>
              <a:rPr lang="pl-PL" sz="3600" b="1" dirty="0"/>
              <a:t>się osobą poniżej 10 roku życia kierującą rowerem.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781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90</TotalTime>
  <Words>692</Words>
  <Application>Microsoft Office PowerPoint</Application>
  <PresentationFormat>Pokaz na ekranie (4:3)</PresentationFormat>
  <Paragraphs>107</Paragraphs>
  <Slides>32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3" baseType="lpstr">
      <vt:lpstr>Wykusz</vt:lpstr>
      <vt:lpstr>1 test na kartę rowerową</vt:lpstr>
      <vt:lpstr>1. Do jakich wskazań należy zastosować się w pierwszej kolejności?</vt:lpstr>
      <vt:lpstr>PRAWIDŁOWA ODPOWIEDŹ:</vt:lpstr>
      <vt:lpstr>2. Pieszy w razie braku chodnika i pobocza zobowiązany jest do poruszania się:</vt:lpstr>
      <vt:lpstr>PRAWIDŁOWA ODPOWIEDŹ:</vt:lpstr>
      <vt:lpstr>3. Kierujący rowerem może wyprzedzać inne pojazdy nie będące rowerem:</vt:lpstr>
      <vt:lpstr>PRAWIDŁOWA ODPOWIEDŹ:</vt:lpstr>
      <vt:lpstr>4. Kierujący rowerem może poruszać się po chodniku lub poboczem po lewej stronie jezdni jeżeli:</vt:lpstr>
      <vt:lpstr>PRAWIDŁOWA ODPOWIEDŹ:</vt:lpstr>
      <vt:lpstr>5. Jakiego kształtu i koloru są znaki zakazu?</vt:lpstr>
      <vt:lpstr>PRAWIDŁOWA ODPOWIEDŹ:</vt:lpstr>
      <vt:lpstr>6. Który znak, umieszczony na skrzyżowaniu nakazuje bezwzględne zatrzymanie się i ustąpienie pierwszeństwa przejazdu?</vt:lpstr>
      <vt:lpstr>PRAWIDŁOWA ODPOWIEDŹ:</vt:lpstr>
      <vt:lpstr>7. Ten znak informuje, że:</vt:lpstr>
      <vt:lpstr>PRAWIDŁOWA ODPOWIEDŹ:</vt:lpstr>
      <vt:lpstr>8. Który z poniższych znaków mówi, że mamy pierwszeństwo:</vt:lpstr>
      <vt:lpstr>PRAWIDŁOWA ODPOWIEDŹ:</vt:lpstr>
      <vt:lpstr>9. Na którym skrzyżowaniu rowerzysta ma pierwszeństwo przejazdu?</vt:lpstr>
      <vt:lpstr>PRAWIDŁOWA ODPOWIEDŹ:</vt:lpstr>
      <vt:lpstr>10. Kto pierwszy wjedzie na skrzyżowanie na rysunku poniżej?</vt:lpstr>
      <vt:lpstr>PRAWIDŁOWA ODPOWIEDŹ:</vt:lpstr>
      <vt:lpstr>11. W jakiej kolejności pojazdy opuszczą skrzyżowanie?</vt:lpstr>
      <vt:lpstr>PRAWIDŁOWA ODPOWIEDŹ:</vt:lpstr>
      <vt:lpstr>12. W jakiej kolejności pojazdy opuszczą skrzyżowanie?</vt:lpstr>
      <vt:lpstr>PRAWIDŁOWA ODPOWIEDŹ:</vt:lpstr>
      <vt:lpstr>13. W przypadku krwotoku należy:</vt:lpstr>
      <vt:lpstr>PRAWIDŁOWA ODPOWIEDŹ:</vt:lpstr>
      <vt:lpstr>14. W przypadku zranienie ciałem obcym należy:</vt:lpstr>
      <vt:lpstr>PRAWIDŁOWA ODPOWIEDŹ:</vt:lpstr>
      <vt:lpstr>15. W przypadku złamania należy:</vt:lpstr>
      <vt:lpstr>PRAWIDŁOWA ODPOWIEDŹ:</vt:lpstr>
      <vt:lpstr>GRATULACJE! ZAKOŃCZYŁEŚ TEST C</vt:lpstr>
    </vt:vector>
  </TitlesOfParts>
  <Company>Sil-art Rycho444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test na kartę rowerową</dc:title>
  <dc:creator>Kowalski Ryszard</dc:creator>
  <cp:lastModifiedBy>Kowalski Ryszard</cp:lastModifiedBy>
  <cp:revision>47</cp:revision>
  <dcterms:created xsi:type="dcterms:W3CDTF">2019-05-02T20:57:47Z</dcterms:created>
  <dcterms:modified xsi:type="dcterms:W3CDTF">2019-05-04T14:38:50Z</dcterms:modified>
  <cp:contentStatus/>
</cp:coreProperties>
</file>