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86" r:id="rId16"/>
    <p:sldId id="270" r:id="rId17"/>
    <p:sldId id="272" r:id="rId18"/>
    <p:sldId id="271" r:id="rId19"/>
    <p:sldId id="287" r:id="rId20"/>
    <p:sldId id="273" r:id="rId21"/>
    <p:sldId id="274" r:id="rId22"/>
    <p:sldId id="275" r:id="rId23"/>
    <p:sldId id="277" r:id="rId24"/>
    <p:sldId id="276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20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BFA3AB3-042F-4001-A024-9E03C19D5F6A}" type="datetimeFigureOut">
              <a:rPr lang="pl-PL" smtClean="0"/>
              <a:t>04.05.2019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10" name="Prostokąt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ostokąt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oliniowy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Łącznik prostoliniowy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Łącznik prostoliniowy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oliniow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oliniowy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Łącznik prostoliniowy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ostokąt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D58873A-B91B-4E2F-B72A-A7DF13D8AEF3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A3AB3-042F-4001-A024-9E03C19D5F6A}" type="datetimeFigureOut">
              <a:rPr lang="pl-PL" smtClean="0"/>
              <a:t>04.05.2019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8873A-B91B-4E2F-B72A-A7DF13D8AEF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A3AB3-042F-4001-A024-9E03C19D5F6A}" type="datetimeFigureOut">
              <a:rPr lang="pl-PL" smtClean="0"/>
              <a:t>04.05.2019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8873A-B91B-4E2F-B72A-A7DF13D8AEF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BFA3AB3-042F-4001-A024-9E03C19D5F6A}" type="datetimeFigureOut">
              <a:rPr lang="pl-PL" smtClean="0"/>
              <a:t>04.05.2019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D58873A-B91B-4E2F-B72A-A7DF13D8AEF3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BFA3AB3-042F-4001-A024-9E03C19D5F6A}" type="datetimeFigureOut">
              <a:rPr lang="pl-PL" smtClean="0"/>
              <a:t>04.05.2019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9" name="Prostokąt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oliniowy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Łącznik prostoliniowy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oliniowy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oliniow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Łącznik prostoliniowy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ostokąt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Łącznik prostoliniowy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D58873A-B91B-4E2F-B72A-A7DF13D8AEF3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A3AB3-042F-4001-A024-9E03C19D5F6A}" type="datetimeFigureOut">
              <a:rPr lang="pl-PL" smtClean="0"/>
              <a:t>04.05.2019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8873A-B91B-4E2F-B72A-A7DF13D8AEF3}" type="slidenum">
              <a:rPr lang="pl-PL" smtClean="0"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A3AB3-042F-4001-A024-9E03C19D5F6A}" type="datetimeFigureOut">
              <a:rPr lang="pl-PL" smtClean="0"/>
              <a:t>04.05.2019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8873A-B91B-4E2F-B72A-A7DF13D8AEF3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4" name="Symbol zastępczy teks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BFA3AB3-042F-4001-A024-9E03C19D5F6A}" type="datetimeFigureOut">
              <a:rPr lang="pl-PL" smtClean="0"/>
              <a:t>04.05.2019</a:t>
            </a:fld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D58873A-B91B-4E2F-B72A-A7DF13D8AEF3}" type="slidenum">
              <a:rPr lang="pl-PL" smtClean="0"/>
              <a:t>‹#›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A3AB3-042F-4001-A024-9E03C19D5F6A}" type="datetimeFigureOut">
              <a:rPr lang="pl-PL" smtClean="0"/>
              <a:t>04.05.2019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8873A-B91B-4E2F-B72A-A7DF13D8AEF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oliniowy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Łącznik prostoliniowy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Łącznik prostoliniowy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Łącznik prostoliniowy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oliniowy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ymbol zastępczy zawartości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1" name="Symbol zastępczy daty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BFA3AB3-042F-4001-A024-9E03C19D5F6A}" type="datetimeFigureOut">
              <a:rPr lang="pl-PL" smtClean="0"/>
              <a:t>04.05.2019</a:t>
            </a:fld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D58873A-B91B-4E2F-B72A-A7DF13D8AEF3}" type="slidenum">
              <a:rPr lang="pl-PL" smtClean="0"/>
              <a:t>‹#›</a:t>
            </a:fld>
            <a:endParaRPr lang="pl-PL"/>
          </a:p>
        </p:txBody>
      </p:sp>
      <p:sp>
        <p:nvSpPr>
          <p:cNvPr id="23" name="Symbol zastępczy stopki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Łącznik prostoliniowy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0" name="Łącznik prostoliniowy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Łącznik prostoliniowy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Łącznik prostoliniowy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Łącznik prostoliniowy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ymbol zastępczy daty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BFA3AB3-042F-4001-A024-9E03C19D5F6A}" type="datetimeFigureOut">
              <a:rPr lang="pl-PL" smtClean="0"/>
              <a:t>04.05.2019</a:t>
            </a:fld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D58873A-B91B-4E2F-B72A-A7DF13D8AEF3}" type="slidenum">
              <a:rPr lang="pl-PL" smtClean="0"/>
              <a:t>‹#›</a:t>
            </a:fld>
            <a:endParaRPr lang="pl-PL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Łącznik prostoliniowy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BFA3AB3-042F-4001-A024-9E03C19D5F6A}" type="datetimeFigureOut">
              <a:rPr lang="pl-PL" smtClean="0"/>
              <a:t>04.05.2019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Łącznik prostoliniowy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Łącznik prostoliniowy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oliniowy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D58873A-B91B-4E2F-B72A-A7DF13D8AEF3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7" Type="http://schemas.openxmlformats.org/officeDocument/2006/relationships/image" Target="../media/image6.gif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slide" Target="slide1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slide" Target="slide22.xml"/><Relationship Id="rId4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3 Test na kartę rowerową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Rozpocznij test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03899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5. </a:t>
            </a:r>
            <a:r>
              <a:rPr lang="pl-PL" dirty="0"/>
              <a:t>Jeżeli nie ma drogi dla rowerów, należy poruszać </a:t>
            </a:r>
            <a:r>
              <a:rPr lang="pl-PL" dirty="0" smtClean="0"/>
              <a:t>się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539552" y="2564904"/>
            <a:ext cx="7467600" cy="1756792"/>
          </a:xfrm>
        </p:spPr>
        <p:txBody>
          <a:bodyPr/>
          <a:lstStyle/>
          <a:p>
            <a:pPr marL="457200" indent="-457200">
              <a:buFont typeface="+mj-lt"/>
              <a:buAutoNum type="alphaUcPeriod"/>
            </a:pPr>
            <a:r>
              <a:rPr lang="pl-PL" dirty="0" smtClean="0">
                <a:hlinkClick r:id="rId2" action="ppaction://hlinksldjump"/>
              </a:rPr>
              <a:t>Środkiem jezdni. </a:t>
            </a:r>
            <a:endParaRPr lang="pl-PL" dirty="0" smtClean="0"/>
          </a:p>
          <a:p>
            <a:pPr marL="457200" indent="-457200">
              <a:buFont typeface="+mj-lt"/>
              <a:buAutoNum type="alphaUcPeriod"/>
            </a:pPr>
            <a:r>
              <a:rPr lang="pl-PL" dirty="0" smtClean="0">
                <a:hlinkClick r:id="rId3" action="ppaction://hlinksldjump"/>
              </a:rPr>
              <a:t>Poboczem </a:t>
            </a:r>
            <a:r>
              <a:rPr lang="pl-PL" dirty="0">
                <a:hlinkClick r:id="rId3" action="ppaction://hlinksldjump"/>
              </a:rPr>
              <a:t>lub prawą stroną jezdni</a:t>
            </a:r>
            <a:r>
              <a:rPr lang="pl-PL" dirty="0" smtClean="0">
                <a:hlinkClick r:id="rId3" action="ppaction://hlinksldjump"/>
              </a:rPr>
              <a:t>.</a:t>
            </a:r>
            <a:endParaRPr lang="pl-PL" dirty="0" smtClean="0"/>
          </a:p>
          <a:p>
            <a:pPr marL="457200" indent="-457200">
              <a:buFont typeface="+mj-lt"/>
              <a:buAutoNum type="alphaUcPeriod"/>
            </a:pPr>
            <a:r>
              <a:rPr lang="pl-PL" dirty="0" smtClean="0">
                <a:hlinkClick r:id="rId2" action="ppaction://hlinksldjump"/>
              </a:rPr>
              <a:t>Przy lewej krawędzi pasa ruchu.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0731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PRAWIDŁOWA ODPOWIEDŹ: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3600" dirty="0"/>
              <a:t>Jeżeli nie ma drogi dla rowerów, należy poruszać </a:t>
            </a:r>
            <a:r>
              <a:rPr lang="pl-PL" sz="3600" dirty="0" smtClean="0"/>
              <a:t>się </a:t>
            </a:r>
            <a:r>
              <a:rPr lang="pl-PL" sz="3600" b="1" dirty="0" smtClean="0"/>
              <a:t>poboczem </a:t>
            </a:r>
            <a:r>
              <a:rPr lang="pl-PL" sz="3600" b="1" dirty="0"/>
              <a:t>lub prawą stroną </a:t>
            </a:r>
            <a:r>
              <a:rPr lang="pl-PL" sz="3600" b="1" dirty="0" smtClean="0"/>
              <a:t>jezdni.</a:t>
            </a:r>
            <a:endParaRPr lang="pl-PL" sz="3600" b="1" dirty="0"/>
          </a:p>
        </p:txBody>
      </p:sp>
    </p:spTree>
    <p:extLst>
      <p:ext uri="{BB962C8B-B14F-4D97-AF65-F5344CB8AC3E}">
        <p14:creationId xmlns:p14="http://schemas.microsoft.com/office/powerpoint/2010/main" val="408447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 smtClean="0"/>
              <a:t>6. Wyprzedzanie to: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2908920"/>
          </a:xfrm>
        </p:spPr>
        <p:txBody>
          <a:bodyPr/>
          <a:lstStyle/>
          <a:p>
            <a:pPr marL="457200" indent="-457200">
              <a:buFont typeface="+mj-lt"/>
              <a:buAutoNum type="alphaUcPeriod"/>
            </a:pPr>
            <a:r>
              <a:rPr lang="pl-PL" dirty="0">
                <a:hlinkClick r:id="rId2" action="ppaction://hlinksldjump"/>
              </a:rPr>
              <a:t>P</a:t>
            </a:r>
            <a:r>
              <a:rPr lang="pl-PL" dirty="0" smtClean="0">
                <a:hlinkClick r:id="rId2" action="ppaction://hlinksldjump"/>
              </a:rPr>
              <a:t>rzejeżdżanie </a:t>
            </a:r>
            <a:r>
              <a:rPr lang="pl-PL" dirty="0">
                <a:hlinkClick r:id="rId2" action="ppaction://hlinksldjump"/>
              </a:rPr>
              <a:t>obok nieporuszającego się pojazdu lub przeszkody. </a:t>
            </a:r>
            <a:endParaRPr lang="pl-PL" dirty="0" smtClean="0"/>
          </a:p>
          <a:p>
            <a:pPr marL="457200" indent="-457200">
              <a:buFont typeface="+mj-lt"/>
              <a:buAutoNum type="alphaUcPeriod"/>
            </a:pPr>
            <a:r>
              <a:rPr lang="pl-PL" dirty="0">
                <a:hlinkClick r:id="rId3" action="ppaction://hlinksldjump"/>
              </a:rPr>
              <a:t>P</a:t>
            </a:r>
            <a:r>
              <a:rPr lang="pl-PL" dirty="0" smtClean="0">
                <a:hlinkClick r:id="rId3" action="ppaction://hlinksldjump"/>
              </a:rPr>
              <a:t>rzejeżdżanie </a:t>
            </a:r>
            <a:r>
              <a:rPr lang="pl-PL" dirty="0">
                <a:hlinkClick r:id="rId3" action="ppaction://hlinksldjump"/>
              </a:rPr>
              <a:t>obok innego uczestnika ruchu </a:t>
            </a:r>
            <a:r>
              <a:rPr lang="pl-PL" dirty="0" smtClean="0">
                <a:hlinkClick r:id="rId3" action="ppaction://hlinksldjump"/>
              </a:rPr>
              <a:t>drogowego</a:t>
            </a:r>
            <a:r>
              <a:rPr lang="pl-PL" dirty="0">
                <a:hlinkClick r:id="rId3" action="ppaction://hlinksldjump"/>
              </a:rPr>
              <a:t>, jadącego w tym samym kierunku. </a:t>
            </a:r>
            <a:endParaRPr lang="pl-PL" dirty="0" smtClean="0"/>
          </a:p>
          <a:p>
            <a:pPr marL="457200" indent="-457200">
              <a:buFont typeface="+mj-lt"/>
              <a:buAutoNum type="alphaUcPeriod"/>
            </a:pPr>
            <a:r>
              <a:rPr lang="pl-PL" dirty="0">
                <a:hlinkClick r:id="rId2" action="ppaction://hlinksldjump"/>
              </a:rPr>
              <a:t>P</a:t>
            </a:r>
            <a:r>
              <a:rPr lang="pl-PL" dirty="0" smtClean="0">
                <a:hlinkClick r:id="rId2" action="ppaction://hlinksldjump"/>
              </a:rPr>
              <a:t>rzejeżdżanie </a:t>
            </a:r>
            <a:r>
              <a:rPr lang="pl-PL" dirty="0">
                <a:hlinkClick r:id="rId2" action="ppaction://hlinksldjump"/>
              </a:rPr>
              <a:t>obok pojazdu poruszającego się w przeciwnym kierunku.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1345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PRAWIDŁOWA ODPOWIEDŹ: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2276872"/>
            <a:ext cx="7467600" cy="41970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3600" dirty="0" smtClean="0"/>
              <a:t>Wyprzedzanie </a:t>
            </a:r>
            <a:r>
              <a:rPr lang="pl-PL" sz="3600" dirty="0"/>
              <a:t>to </a:t>
            </a:r>
            <a:r>
              <a:rPr lang="pl-PL" sz="3600" b="1" dirty="0" smtClean="0"/>
              <a:t>przejeżdżanie </a:t>
            </a:r>
            <a:r>
              <a:rPr lang="pl-PL" sz="3600" b="1" dirty="0"/>
              <a:t>obok innego uczestnika ruchu drogowego, jadącego w tym samym kierunku. </a:t>
            </a:r>
          </a:p>
        </p:txBody>
      </p:sp>
    </p:spTree>
    <p:extLst>
      <p:ext uri="{BB962C8B-B14F-4D97-AF65-F5344CB8AC3E}">
        <p14:creationId xmlns:p14="http://schemas.microsoft.com/office/powerpoint/2010/main" val="424940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7. Jakiego koloru i kształtu są znaki nakazu?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67544" y="2132856"/>
            <a:ext cx="7467600" cy="2044824"/>
          </a:xfrm>
        </p:spPr>
        <p:txBody>
          <a:bodyPr/>
          <a:lstStyle/>
          <a:p>
            <a:pPr marL="457200" indent="-457200">
              <a:buFont typeface="+mj-lt"/>
              <a:buAutoNum type="alphaUcPeriod"/>
            </a:pPr>
            <a:r>
              <a:rPr lang="pl-PL" dirty="0" smtClean="0">
                <a:hlinkClick r:id="rId2" action="ppaction://hlinksldjump"/>
              </a:rPr>
              <a:t>Trójkątne, żółte, </a:t>
            </a:r>
            <a:r>
              <a:rPr lang="pl-PL" dirty="0">
                <a:hlinkClick r:id="rId2" action="ppaction://hlinksldjump"/>
              </a:rPr>
              <a:t>w czerwonym </a:t>
            </a:r>
            <a:r>
              <a:rPr lang="pl-PL" dirty="0" smtClean="0">
                <a:hlinkClick r:id="rId2" action="ppaction://hlinksldjump"/>
              </a:rPr>
              <a:t>obramowaniu.</a:t>
            </a:r>
            <a:endParaRPr lang="pl-PL" dirty="0" smtClean="0"/>
          </a:p>
          <a:p>
            <a:pPr marL="457200" indent="-457200">
              <a:buFont typeface="+mj-lt"/>
              <a:buAutoNum type="alphaUcPeriod"/>
            </a:pPr>
            <a:r>
              <a:rPr lang="pl-PL" dirty="0" smtClean="0">
                <a:hlinkClick r:id="rId3" action="ppaction://hlinksldjump"/>
              </a:rPr>
              <a:t>Okrągłe</a:t>
            </a:r>
            <a:r>
              <a:rPr lang="pl-PL" dirty="0">
                <a:hlinkClick r:id="rId3" action="ppaction://hlinksldjump"/>
              </a:rPr>
              <a:t>, </a:t>
            </a:r>
            <a:r>
              <a:rPr lang="pl-PL" dirty="0" smtClean="0">
                <a:hlinkClick r:id="rId3" action="ppaction://hlinksldjump"/>
              </a:rPr>
              <a:t>niebieskie.</a:t>
            </a:r>
            <a:endParaRPr lang="pl-PL" dirty="0" smtClean="0"/>
          </a:p>
          <a:p>
            <a:pPr marL="457200" indent="-457200">
              <a:buFont typeface="+mj-lt"/>
              <a:buAutoNum type="alphaUcPeriod"/>
            </a:pPr>
            <a:r>
              <a:rPr lang="pl-PL" dirty="0" smtClean="0">
                <a:hlinkClick r:id="rId2" action="ppaction://hlinksldjump"/>
              </a:rPr>
              <a:t>Kwadratowe, niebieskie, z czarnym obramowaniem.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6460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PRAWIDŁOWA </a:t>
            </a:r>
            <a:r>
              <a:rPr lang="pl-PL" dirty="0" smtClean="0"/>
              <a:t>ODPOWIEDŹ: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sz="3600" dirty="0" smtClean="0"/>
              <a:t>Znaki nakazu są </a:t>
            </a:r>
            <a:br>
              <a:rPr lang="pl-PL" sz="3600" dirty="0" smtClean="0"/>
            </a:br>
            <a:r>
              <a:rPr lang="pl-PL" sz="3600" b="1" dirty="0" smtClean="0"/>
              <a:t>okrągłe i </a:t>
            </a:r>
            <a:r>
              <a:rPr lang="pl-PL" sz="3600" b="1" dirty="0"/>
              <a:t>niebieskie.</a:t>
            </a:r>
          </a:p>
          <a:p>
            <a:pPr marL="0" indent="0">
              <a:buNone/>
            </a:pPr>
            <a:r>
              <a:rPr lang="pl-PL" dirty="0" smtClean="0"/>
              <a:t>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9181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8. Co oznacza ten znak?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2492896"/>
            <a:ext cx="7467600" cy="2088232"/>
          </a:xfrm>
        </p:spPr>
        <p:txBody>
          <a:bodyPr/>
          <a:lstStyle/>
          <a:p>
            <a:pPr marL="457200" indent="-457200">
              <a:buFont typeface="+mj-lt"/>
              <a:buAutoNum type="alphaUcPeriod"/>
            </a:pPr>
            <a:r>
              <a:rPr lang="pl-PL" dirty="0">
                <a:hlinkClick r:id="rId2" action="ppaction://hlinksldjump"/>
              </a:rPr>
              <a:t>Pierwszeństwo dla pojazdów nadjeżdżających z </a:t>
            </a:r>
            <a:r>
              <a:rPr lang="pl-PL" dirty="0" smtClean="0">
                <a:hlinkClick r:id="rId2" action="ppaction://hlinksldjump"/>
              </a:rPr>
              <a:t>przeciwka.</a:t>
            </a:r>
            <a:endParaRPr lang="pl-PL" dirty="0" smtClean="0"/>
          </a:p>
          <a:p>
            <a:pPr marL="457200" indent="-457200">
              <a:buFont typeface="+mj-lt"/>
              <a:buAutoNum type="alphaUcPeriod"/>
            </a:pPr>
            <a:r>
              <a:rPr lang="pl-PL" dirty="0">
                <a:hlinkClick r:id="rId3" action="ppaction://hlinksldjump"/>
              </a:rPr>
              <a:t>Nakaz jazdy z prawej lub z lewej strony </a:t>
            </a:r>
            <a:r>
              <a:rPr lang="pl-PL" dirty="0" smtClean="0">
                <a:hlinkClick r:id="rId3" action="ppaction://hlinksldjump"/>
              </a:rPr>
              <a:t>znaku.</a:t>
            </a:r>
            <a:endParaRPr lang="pl-PL" dirty="0" smtClean="0"/>
          </a:p>
          <a:p>
            <a:pPr marL="457200" indent="-457200">
              <a:buFont typeface="+mj-lt"/>
              <a:buAutoNum type="alphaUcPeriod"/>
            </a:pPr>
            <a:r>
              <a:rPr lang="pl-PL" dirty="0">
                <a:hlinkClick r:id="rId3" action="ppaction://hlinksldjump"/>
              </a:rPr>
              <a:t>Droga </a:t>
            </a:r>
            <a:r>
              <a:rPr lang="pl-PL" dirty="0" smtClean="0">
                <a:hlinkClick r:id="rId3" action="ppaction://hlinksldjump"/>
              </a:rPr>
              <a:t>jednokierunkowa. </a:t>
            </a:r>
            <a:endParaRPr lang="pl-PL" dirty="0"/>
          </a:p>
        </p:txBody>
      </p:sp>
      <p:pic>
        <p:nvPicPr>
          <p:cNvPr id="4" name="Picture 10" descr="http://bezpieczny-rowerzysta.pl/wp-content/uploads/2012/12/b311.gif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76672"/>
            <a:ext cx="1728192" cy="1656184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97572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PRAWIDŁOWA ODPOWIEDŹ: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1252736"/>
          </a:xfrm>
        </p:spPr>
        <p:txBody>
          <a:bodyPr/>
          <a:lstStyle/>
          <a:p>
            <a:pPr marL="0" indent="0" algn="ctr">
              <a:buNone/>
            </a:pPr>
            <a:r>
              <a:rPr lang="pl-PL" sz="3600" dirty="0"/>
              <a:t>Pierwszeństwo dla pojazdów nadjeżdżających z przeciwka.</a:t>
            </a:r>
          </a:p>
          <a:p>
            <a:endParaRPr lang="pl-PL" dirty="0"/>
          </a:p>
        </p:txBody>
      </p:sp>
      <p:pic>
        <p:nvPicPr>
          <p:cNvPr id="4" name="Picture 10" descr="http://bezpieczny-rowerzysta.pl/wp-content/uploads/2012/12/b311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501008"/>
            <a:ext cx="3168353" cy="2808312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427483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9. Który z poniższych znaków zakazuje wjazdu od strony znaku?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A) 				C)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B)				D) 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Picture 4" descr="http://bezpieczny-rowerzysta.pl/wp-content/uploads/2012/12/b2.gif">
            <a:hlinkClick r:id="rId2" action="ppaction://hlinksldjump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077072"/>
            <a:ext cx="2160240" cy="2160240"/>
          </a:xfrm>
          <a:prstGeom prst="rect">
            <a:avLst/>
          </a:prstGeom>
          <a:noFill/>
          <a:extLst/>
        </p:spPr>
      </p:pic>
      <p:pic>
        <p:nvPicPr>
          <p:cNvPr id="5" name="Picture 10" descr="http://bezpieczny-rowerzysta.pl/wp-content/uploads/2012/12/b41.gif">
            <a:hlinkClick r:id="rId4" action="ppaction://hlinksldjump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772816"/>
            <a:ext cx="2160240" cy="2160240"/>
          </a:xfrm>
          <a:prstGeom prst="rect">
            <a:avLst/>
          </a:prstGeom>
          <a:noFill/>
          <a:extLst/>
        </p:spPr>
      </p:pic>
      <p:pic>
        <p:nvPicPr>
          <p:cNvPr id="6" name="Picture 4" descr="http://bezpieczny-rowerzysta.pl/wp-content/uploads/2012/12/c16a.gif">
            <a:hlinkClick r:id="rId4" action="ppaction://hlinksldjump"/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772816"/>
            <a:ext cx="2160240" cy="2160240"/>
          </a:xfrm>
          <a:prstGeom prst="rect">
            <a:avLst/>
          </a:prstGeom>
          <a:noFill/>
          <a:extLst/>
        </p:spPr>
      </p:pic>
      <p:pic>
        <p:nvPicPr>
          <p:cNvPr id="7" name="Picture 2" descr="http://bezpieczny-rowerzysta.pl/wp-content/uploads/2012/12/b20.gif">
            <a:hlinkClick r:id="rId4" action="ppaction://hlinksldjump"/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954693"/>
            <a:ext cx="2160240" cy="2116746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286556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PRAWIDŁOWA ODPOWIEDŹ: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19728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3600" dirty="0" smtClean="0"/>
              <a:t>Zakaz </a:t>
            </a:r>
            <a:r>
              <a:rPr lang="pl-PL" sz="3600" dirty="0"/>
              <a:t>wjazdu </a:t>
            </a:r>
            <a:r>
              <a:rPr lang="pl-PL" sz="3600" dirty="0" smtClean="0"/>
              <a:t>od </a:t>
            </a:r>
            <a:r>
              <a:rPr lang="pl-PL" sz="3600" dirty="0"/>
              <a:t>strony </a:t>
            </a:r>
            <a:r>
              <a:rPr lang="pl-PL" sz="3600" dirty="0" smtClean="0"/>
              <a:t>znaku:</a:t>
            </a:r>
            <a:endParaRPr lang="pl-PL" sz="3600" dirty="0"/>
          </a:p>
        </p:txBody>
      </p:sp>
      <p:pic>
        <p:nvPicPr>
          <p:cNvPr id="4" name="Picture 4" descr="http://bezpieczny-rowerzysta.pl/wp-content/uploads/2012/12/b2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861048"/>
            <a:ext cx="2160240" cy="2160240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265090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1. </a:t>
            </a:r>
            <a:r>
              <a:rPr lang="pl-PL" dirty="0"/>
              <a:t>Kogo dotyczą </a:t>
            </a:r>
            <a:r>
              <a:rPr lang="pl-PL" dirty="0" smtClean="0"/>
              <a:t>przepisy ruchu drogowego?</a:t>
            </a:r>
            <a:endParaRPr lang="pl-PL" dirty="0"/>
          </a:p>
        </p:txBody>
      </p:sp>
      <p:sp>
        <p:nvSpPr>
          <p:cNvPr id="4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83568" y="2852936"/>
            <a:ext cx="7848872" cy="2952328"/>
          </a:xfrm>
        </p:spPr>
        <p:txBody>
          <a:bodyPr/>
          <a:lstStyle/>
          <a:p>
            <a:pPr marL="514350" indent="-514350">
              <a:buAutoNum type="alphaUcPeriod"/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 action="ppaction://hlinksldjump"/>
              </a:rPr>
              <a:t>Kierowców samochodów</a:t>
            </a:r>
            <a:endParaRPr lang="pl-PL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514350" indent="-514350">
              <a:buAutoNum type="alphaUcPeriod"/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 action="ppaction://hlinksldjump"/>
              </a:rPr>
              <a:t>Pieszych</a:t>
            </a:r>
            <a:endParaRPr lang="pl-PL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514350" indent="-514350">
              <a:buAutoNum type="alphaUcPeriod"/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 action="ppaction://hlinksldjump"/>
              </a:rPr>
              <a:t>Rowerzystów</a:t>
            </a:r>
            <a:endParaRPr lang="pl-PL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514350" indent="-514350">
              <a:buAutoNum type="alphaUcPeriod"/>
            </a:pP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  <a:hlinkClick r:id="rId3" action="ppaction://hlinksldjump"/>
              </a:rPr>
              <a:t>Wszystkich uczestników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3" action="ppaction://hlinksldjump"/>
              </a:rPr>
              <a:t>ruchu drogowego</a:t>
            </a:r>
            <a:endParaRPr lang="pl-P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1553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10. </a:t>
            </a:r>
            <a:r>
              <a:rPr lang="pl-PL" dirty="0"/>
              <a:t>Który z poniższych znaków oznacza drogę dla rowerów:</a:t>
            </a:r>
          </a:p>
        </p:txBody>
      </p:sp>
      <p:graphicFrame>
        <p:nvGraphicFramePr>
          <p:cNvPr id="5" name="Symbol zastępczy zawartości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630312981"/>
              </p:ext>
            </p:extLst>
          </p:nvPr>
        </p:nvGraphicFramePr>
        <p:xfrm>
          <a:off x="755576" y="1556792"/>
          <a:ext cx="6552728" cy="46122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9092"/>
                <a:gridCol w="3083636"/>
              </a:tblGrid>
              <a:tr h="3138485"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A. 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B.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73753">
                <a:tc>
                  <a:txBody>
                    <a:bodyPr/>
                    <a:lstStyle/>
                    <a:p>
                      <a:r>
                        <a:rPr lang="pl-PL" b="1" dirty="0" smtClean="0"/>
                        <a:t>C. </a:t>
                      </a:r>
                      <a:endParaRPr lang="pl-PL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b="1" dirty="0" smtClean="0"/>
                        <a:t>D.</a:t>
                      </a:r>
                      <a:r>
                        <a:rPr lang="pl-PL" b="1" baseline="0" dirty="0" smtClean="0"/>
                        <a:t> </a:t>
                      </a:r>
                      <a:endParaRPr lang="pl-PL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" name="Obraz 5">
            <a:hlinkClick r:id="" action="ppaction://hlinkshowjump?jump=nextslide"/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2060848"/>
            <a:ext cx="1656184" cy="1467733"/>
          </a:xfrm>
          <a:prstGeom prst="rect">
            <a:avLst/>
          </a:prstGeom>
        </p:spPr>
      </p:pic>
      <p:pic>
        <p:nvPicPr>
          <p:cNvPr id="7" name="Obraz 6">
            <a:hlinkClick r:id="" action="ppaction://hlinkshowjump?jump=nextslide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1189" y="4797152"/>
            <a:ext cx="1715451" cy="1656184"/>
          </a:xfrm>
          <a:prstGeom prst="rect">
            <a:avLst/>
          </a:prstGeom>
        </p:spPr>
      </p:pic>
      <p:pic>
        <p:nvPicPr>
          <p:cNvPr id="8" name="Obraz 7">
            <a:hlinkClick r:id="" action="ppaction://hlinkshowjump?jump=nextslide"/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2060847"/>
            <a:ext cx="1584176" cy="1512169"/>
          </a:xfrm>
          <a:prstGeom prst="rect">
            <a:avLst/>
          </a:prstGeom>
        </p:spPr>
      </p:pic>
      <p:pic>
        <p:nvPicPr>
          <p:cNvPr id="9" name="Obraz 8">
            <a:hlinkClick r:id="rId5" action="ppaction://hlinksldjump"/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4653136"/>
            <a:ext cx="1656184" cy="165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64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PRAWIDŁOWA ODPOWIEDŹ: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17567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3600" dirty="0" smtClean="0"/>
              <a:t>Droga dla rowerów:</a:t>
            </a:r>
            <a:endParaRPr lang="pl-PL" sz="3600" dirty="0"/>
          </a:p>
        </p:txBody>
      </p:sp>
      <p:pic>
        <p:nvPicPr>
          <p:cNvPr id="4" name="Obraz 3">
            <a:hlinkClick r:id="rId2" action="ppaction://hlinksldjump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3717032"/>
            <a:ext cx="2304256" cy="230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792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474840" cy="1930226"/>
          </a:xfrm>
        </p:spPr>
        <p:txBody>
          <a:bodyPr>
            <a:normAutofit/>
          </a:bodyPr>
          <a:lstStyle/>
          <a:p>
            <a:r>
              <a:rPr lang="pl-PL" dirty="0" smtClean="0"/>
              <a:t>11. W jakiej kolejności pojazdy opuszczą skrzyżowanie?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3501008"/>
            <a:ext cx="7467600" cy="1656184"/>
          </a:xfrm>
        </p:spPr>
        <p:txBody>
          <a:bodyPr/>
          <a:lstStyle/>
          <a:p>
            <a:pPr marL="457200" indent="-457200">
              <a:buFont typeface="+mj-lt"/>
              <a:buAutoNum type="alphaUcPeriod"/>
            </a:pPr>
            <a:r>
              <a:rPr lang="pl-PL" dirty="0" smtClean="0">
                <a:hlinkClick r:id="rId2" action="ppaction://hlinksldjump"/>
              </a:rPr>
              <a:t>Tramwaj, rowerzysta, karetka pogotowia.</a:t>
            </a:r>
            <a:endParaRPr lang="pl-PL" dirty="0" smtClean="0"/>
          </a:p>
          <a:p>
            <a:pPr marL="457200" indent="-457200">
              <a:buFont typeface="+mj-lt"/>
              <a:buAutoNum type="alphaUcPeriod"/>
            </a:pPr>
            <a:r>
              <a:rPr lang="pl-PL" dirty="0" smtClean="0">
                <a:hlinkClick r:id="rId2" action="ppaction://hlinksldjump"/>
              </a:rPr>
              <a:t>Tramwaj, karetka pogotowia, rowerzysta. </a:t>
            </a:r>
            <a:endParaRPr lang="pl-PL" dirty="0" smtClean="0"/>
          </a:p>
          <a:p>
            <a:pPr marL="457200" indent="-457200">
              <a:buFont typeface="+mj-lt"/>
              <a:buAutoNum type="alphaUcPeriod"/>
            </a:pPr>
            <a:r>
              <a:rPr lang="pl-PL" dirty="0" smtClean="0">
                <a:hlinkClick r:id="rId3" action="ppaction://hlinksldjump"/>
              </a:rPr>
              <a:t>Karetka pogotowia, tramwaj, rowerzysta. </a:t>
            </a:r>
            <a:endParaRPr lang="pl-PL" dirty="0"/>
          </a:p>
        </p:txBody>
      </p:sp>
      <p:pic>
        <p:nvPicPr>
          <p:cNvPr id="2050" name="Picture 2" descr="http://spkurow.pl/nowa/karta/skrzyzowania/pierwsz/pierwsz_pliki/skrzyzowania2_pliki/skrzyzowanie01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60648"/>
            <a:ext cx="3838203" cy="3088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059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PRAWIDŁOWA ODPOWIEDŹ: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8496944" cy="4873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3200" dirty="0" smtClean="0"/>
              <a:t>Prawidłowa kolejność to:</a:t>
            </a:r>
          </a:p>
          <a:p>
            <a:pPr marL="0" indent="0">
              <a:buNone/>
            </a:pPr>
            <a:r>
              <a:rPr lang="pl-PL" sz="2800" b="1" dirty="0" smtClean="0"/>
              <a:t>Karetka </a:t>
            </a:r>
            <a:r>
              <a:rPr lang="pl-PL" sz="2800" b="1" dirty="0"/>
              <a:t>pogotowia, tramwaj, rowerzysta</a:t>
            </a:r>
          </a:p>
        </p:txBody>
      </p:sp>
      <p:pic>
        <p:nvPicPr>
          <p:cNvPr id="4" name="Picture 2" descr="http://spkurow.pl/nowa/karta/skrzyzowania/pierwsz/pierwsz_pliki/skrzyzowania2_pliki/skrzyzowanie0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99" y="3356992"/>
            <a:ext cx="3838203" cy="3088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537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826768" cy="2002234"/>
          </a:xfrm>
        </p:spPr>
        <p:txBody>
          <a:bodyPr>
            <a:normAutofit/>
          </a:bodyPr>
          <a:lstStyle/>
          <a:p>
            <a:r>
              <a:rPr lang="pl-PL" dirty="0" smtClean="0"/>
              <a:t>12.</a:t>
            </a:r>
            <a:r>
              <a:rPr lang="pl-PL" dirty="0"/>
              <a:t> W jakiej kolejności pojazdy opuszczą skrzyżowanie?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95536" y="3501008"/>
            <a:ext cx="7467600" cy="2088232"/>
          </a:xfrm>
        </p:spPr>
        <p:txBody>
          <a:bodyPr/>
          <a:lstStyle/>
          <a:p>
            <a:pPr marL="457200" indent="-457200">
              <a:buFont typeface="+mj-lt"/>
              <a:buAutoNum type="alphaUcPeriod"/>
            </a:pPr>
            <a:r>
              <a:rPr lang="pl-PL" dirty="0" smtClean="0">
                <a:hlinkClick r:id="rId2" action="ppaction://hlinksldjump"/>
              </a:rPr>
              <a:t>Rowerzysta, motocyklista, tramwaj i samochód.</a:t>
            </a:r>
            <a:endParaRPr lang="pl-PL" dirty="0" smtClean="0"/>
          </a:p>
          <a:p>
            <a:pPr marL="457200" indent="-457200">
              <a:buFont typeface="+mj-lt"/>
              <a:buAutoNum type="alphaUcPeriod"/>
            </a:pPr>
            <a:r>
              <a:rPr lang="pl-PL" dirty="0" smtClean="0">
                <a:hlinkClick r:id="rId3" action="ppaction://hlinksldjump"/>
              </a:rPr>
              <a:t>Tramwaj i samochód, motocyklista, rowerzysta.</a:t>
            </a:r>
            <a:endParaRPr lang="pl-PL" dirty="0" smtClean="0"/>
          </a:p>
          <a:p>
            <a:pPr marL="457200" indent="-457200">
              <a:buFont typeface="+mj-lt"/>
              <a:buAutoNum type="alphaUcPeriod"/>
            </a:pPr>
            <a:r>
              <a:rPr lang="pl-PL" dirty="0" smtClean="0">
                <a:hlinkClick r:id="rId3" action="ppaction://hlinksldjump"/>
              </a:rPr>
              <a:t>Motocyklista, tramwaj i samochód, rowerzysta. </a:t>
            </a:r>
            <a:endParaRPr lang="pl-PL" dirty="0"/>
          </a:p>
        </p:txBody>
      </p:sp>
      <p:pic>
        <p:nvPicPr>
          <p:cNvPr id="3074" name="Picture 2" descr="http://spkurow.pl/nowa/karta/skrzyzowania/pierwsz/pierwsz_pliki/skrzyzowania2_pliki/skrzyzowanie01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60649"/>
            <a:ext cx="3516263" cy="2805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4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PRAWIDŁOWA ODPOWIEDŹ:</a:t>
            </a:r>
          </a:p>
        </p:txBody>
      </p:sp>
      <p:pic>
        <p:nvPicPr>
          <p:cNvPr id="4" name="Picture 2" descr="http://spkurow.pl/nowa/karta/skrzyzowania/pierwsz/pierwsz_pliki/skrzyzowania2_pliki/skrzyzowanie0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212976"/>
            <a:ext cx="3516263" cy="2805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3232" cy="1468760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Prawidłowa kolejność to:</a:t>
            </a:r>
          </a:p>
          <a:p>
            <a:pPr marL="0" indent="0">
              <a:buNone/>
            </a:pPr>
            <a:r>
              <a:rPr lang="pl-PL" b="1" dirty="0" smtClean="0"/>
              <a:t>Rowerzysta</a:t>
            </a:r>
            <a:r>
              <a:rPr lang="pl-PL" b="1" dirty="0"/>
              <a:t>, motocyklista, tramwaj i samochód.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4171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13. Jaka jest prawidłowa kolejność stosowania się do wskazań?</a:t>
            </a:r>
            <a:endParaRPr lang="pl-PL" dirty="0"/>
          </a:p>
        </p:txBody>
      </p:sp>
      <p:sp>
        <p:nvSpPr>
          <p:cNvPr id="4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251520" y="1556792"/>
            <a:ext cx="8229600" cy="3888432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lphaUcPeriod"/>
            </a:pPr>
            <a:r>
              <a:rPr lang="pl-PL" dirty="0" smtClean="0">
                <a:hlinkClick r:id="rId2" action="ppaction://hlinksldjump"/>
              </a:rPr>
              <a:t>Sygnalizacja świetlna, znaki poziome, znaki pionowe</a:t>
            </a:r>
            <a:r>
              <a:rPr lang="pl-PL" dirty="0">
                <a:hlinkClick r:id="rId2" action="ppaction://hlinksldjump"/>
              </a:rPr>
              <a:t>, policjant kierujący ruchem, </a:t>
            </a:r>
            <a:r>
              <a:rPr lang="pl-PL" dirty="0" smtClean="0">
                <a:hlinkClick r:id="rId2" action="ppaction://hlinksldjump"/>
              </a:rPr>
              <a:t>ogólne przepisy ruchu drogowego. </a:t>
            </a:r>
            <a:endParaRPr lang="pl-PL" dirty="0" smtClean="0"/>
          </a:p>
          <a:p>
            <a:pPr marL="514350" indent="-514350">
              <a:buAutoNum type="alphaUcPeriod"/>
            </a:pPr>
            <a:endParaRPr lang="pl-PL" dirty="0" smtClean="0"/>
          </a:p>
          <a:p>
            <a:pPr marL="514350" indent="-514350">
              <a:buAutoNum type="alphaUcPeriod"/>
            </a:pPr>
            <a:r>
              <a:rPr lang="pl-PL" dirty="0" smtClean="0">
                <a:hlinkClick r:id="rId2" action="ppaction://hlinksldjump"/>
              </a:rPr>
              <a:t>Znaki pionowe, znaki poziome, ogólne przepisy ruchu drogowego</a:t>
            </a:r>
            <a:r>
              <a:rPr lang="pl-PL" dirty="0">
                <a:hlinkClick r:id="rId2" action="ppaction://hlinksldjump"/>
              </a:rPr>
              <a:t>, policjant kierujący ruchem, </a:t>
            </a:r>
            <a:r>
              <a:rPr lang="pl-PL" dirty="0" smtClean="0">
                <a:hlinkClick r:id="rId2" action="ppaction://hlinksldjump"/>
              </a:rPr>
              <a:t>sygnalizacja świetlna.</a:t>
            </a:r>
            <a:endParaRPr lang="pl-PL" dirty="0" smtClean="0"/>
          </a:p>
          <a:p>
            <a:pPr marL="514350" indent="-514350">
              <a:buAutoNum type="alphaUcPeriod"/>
            </a:pPr>
            <a:endParaRPr lang="pl-PL" dirty="0"/>
          </a:p>
          <a:p>
            <a:pPr marL="514350" indent="-514350">
              <a:buAutoNum type="alphaUcPeriod"/>
            </a:pPr>
            <a:r>
              <a:rPr lang="pl-PL" dirty="0" smtClean="0">
                <a:hlinkClick r:id="rId3" action="ppaction://hlinksldjump"/>
              </a:rPr>
              <a:t>Policjant kierujący ruchem, sygnalizacja świetlna, znaki pionowe, znaki poziome barwy żółtej, znaki poziome barwy białej, ogólne przepisy ruchu drogowego. 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43375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PRAWIDŁOWA ODPOWIEDŹ: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42108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l-PL" sz="3200" dirty="0" smtClean="0"/>
              <a:t>Prawidłowa kolejność stosowania się do wskazań to:</a:t>
            </a:r>
          </a:p>
          <a:p>
            <a:pPr marL="0" indent="0" algn="ctr">
              <a:buNone/>
            </a:pPr>
            <a:r>
              <a:rPr lang="pl-PL" sz="3200" b="1" dirty="0" smtClean="0"/>
              <a:t>Policjant </a:t>
            </a:r>
            <a:r>
              <a:rPr lang="pl-PL" sz="3200" b="1" dirty="0"/>
              <a:t>kierujący ruchem, sygnalizacja świetlna, znaki pionowe, znaki poziome barwy żółtej, znaki poziome barwy białej, ogólne przepisy ruchu drogowego. </a:t>
            </a:r>
          </a:p>
        </p:txBody>
      </p:sp>
    </p:spTree>
    <p:extLst>
      <p:ext uri="{BB962C8B-B14F-4D97-AF65-F5344CB8AC3E}">
        <p14:creationId xmlns:p14="http://schemas.microsoft.com/office/powerpoint/2010/main" val="303220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14. </a:t>
            </a:r>
            <a:r>
              <a:rPr lang="pl-PL" dirty="0"/>
              <a:t>Kto może udzielać pierwszej pomocy na drodze?</a:t>
            </a:r>
          </a:p>
        </p:txBody>
      </p:sp>
      <p:sp>
        <p:nvSpPr>
          <p:cNvPr id="4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67544" y="2276872"/>
            <a:ext cx="8229600" cy="3456384"/>
          </a:xfrm>
        </p:spPr>
        <p:txBody>
          <a:bodyPr/>
          <a:lstStyle/>
          <a:p>
            <a:pPr marL="514350" indent="-514350">
              <a:buAutoNum type="alphaUcPeriod"/>
            </a:pPr>
            <a:r>
              <a:rPr lang="pl-PL" dirty="0" smtClean="0">
                <a:hlinkClick r:id="rId2" action="ppaction://hlinksldjump"/>
              </a:rPr>
              <a:t>Tylko </a:t>
            </a:r>
            <a:r>
              <a:rPr lang="pl-PL" dirty="0">
                <a:hlinkClick r:id="rId2" action="ppaction://hlinksldjump"/>
              </a:rPr>
              <a:t>sanitariusze karetki </a:t>
            </a:r>
            <a:r>
              <a:rPr lang="pl-PL" dirty="0" smtClean="0">
                <a:hlinkClick r:id="rId2" action="ppaction://hlinksldjump"/>
              </a:rPr>
              <a:t>pogotowia</a:t>
            </a:r>
            <a:endParaRPr lang="pl-PL" dirty="0" smtClean="0"/>
          </a:p>
          <a:p>
            <a:pPr marL="514350" indent="-514350">
              <a:buAutoNum type="alphaUcPeriod"/>
            </a:pPr>
            <a:r>
              <a:rPr lang="pl-PL" dirty="0">
                <a:hlinkClick r:id="rId3" action="ppaction://hlinksldjump"/>
              </a:rPr>
              <a:t>Każdy kto znajduje się na miejscu </a:t>
            </a:r>
            <a:r>
              <a:rPr lang="pl-PL" dirty="0" smtClean="0">
                <a:hlinkClick r:id="rId3" action="ppaction://hlinksldjump"/>
              </a:rPr>
              <a:t>wypadku</a:t>
            </a:r>
            <a:endParaRPr lang="pl-PL" dirty="0" smtClean="0"/>
          </a:p>
          <a:p>
            <a:pPr marL="514350" indent="-514350">
              <a:buAutoNum type="alphaUcPeriod"/>
            </a:pPr>
            <a:r>
              <a:rPr lang="pl-PL" dirty="0">
                <a:hlinkClick r:id="rId2" action="ppaction://hlinksldjump"/>
              </a:rPr>
              <a:t>Sanitariusze karetki pogotowia lub przybyli na miejsce wypadku </a:t>
            </a:r>
            <a:r>
              <a:rPr lang="pl-PL" dirty="0" smtClean="0">
                <a:hlinkClick r:id="rId2" action="ppaction://hlinksldjump"/>
              </a:rPr>
              <a:t>strażacy</a:t>
            </a:r>
            <a:endParaRPr lang="pl-PL" dirty="0" smtClean="0"/>
          </a:p>
          <a:p>
            <a:pPr marL="514350" indent="-514350">
              <a:buAutoNum type="alphaUcPeriod"/>
            </a:pPr>
            <a:r>
              <a:rPr lang="pl-PL" dirty="0">
                <a:hlinkClick r:id="rId2" action="ppaction://hlinksldjump"/>
              </a:rPr>
              <a:t>Tylko osoby przeszkolone do udzielenia pierwszej pomocy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178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PRAWIDŁOWA ODPOWIEDŹ: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sz="3200" dirty="0" smtClean="0"/>
              <a:t>Pierwszej </a:t>
            </a:r>
            <a:r>
              <a:rPr lang="pl-PL" sz="3200" dirty="0"/>
              <a:t>pomocy na </a:t>
            </a:r>
            <a:r>
              <a:rPr lang="pl-PL" sz="3200" dirty="0" smtClean="0"/>
              <a:t>drodze może udzielić </a:t>
            </a:r>
            <a:r>
              <a:rPr lang="pl-PL" sz="3200" b="1" dirty="0" smtClean="0"/>
              <a:t>każdy </a:t>
            </a:r>
            <a:r>
              <a:rPr lang="pl-PL" sz="3200" b="1" dirty="0"/>
              <a:t>kto znajduje się na miejscu </a:t>
            </a:r>
            <a:r>
              <a:rPr lang="pl-PL" sz="3200" b="1" dirty="0" smtClean="0"/>
              <a:t>wypadku.</a:t>
            </a:r>
            <a:endParaRPr lang="pl-PL" sz="3200" b="1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6879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PRAWIDŁOWA ODPOWIEDŹ: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sz="3600" dirty="0" smtClean="0"/>
              <a:t>Przepisy </a:t>
            </a:r>
            <a:r>
              <a:rPr lang="pl-PL" sz="3600" dirty="0"/>
              <a:t>ruchu </a:t>
            </a:r>
            <a:r>
              <a:rPr lang="pl-PL" sz="3600" dirty="0" smtClean="0"/>
              <a:t>drogowego dotyczą </a:t>
            </a:r>
            <a:r>
              <a:rPr lang="pl-PL" sz="3600" b="1" dirty="0" smtClean="0"/>
              <a:t>w</a:t>
            </a:r>
            <a:r>
              <a:rPr lang="pl-PL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szystkich </a:t>
            </a:r>
            <a:r>
              <a:rPr lang="pl-PL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uczestników ruchu </a:t>
            </a:r>
            <a:r>
              <a:rPr lang="pl-PL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drogowego.</a:t>
            </a:r>
            <a:endParaRPr lang="pl-PL" sz="3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pl-PL" dirty="0" smtClean="0"/>
              <a:t>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9071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15. Podczas masażu serca wykonujemy: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67544" y="2060848"/>
            <a:ext cx="7467600" cy="2692896"/>
          </a:xfrm>
        </p:spPr>
        <p:txBody>
          <a:bodyPr/>
          <a:lstStyle/>
          <a:p>
            <a:pPr marL="457200" indent="-457200">
              <a:buFont typeface="+mj-lt"/>
              <a:buAutoNum type="alphaUcPeriod"/>
            </a:pPr>
            <a:r>
              <a:rPr lang="pl-PL" dirty="0" smtClean="0">
                <a:hlinkClick r:id="rId2" action="ppaction://hlinksldjump"/>
              </a:rPr>
              <a:t>30 uciśnięć klatki piersiowej w tempie 100 ucisków na minutę.</a:t>
            </a:r>
            <a:endParaRPr lang="pl-PL" dirty="0" smtClean="0"/>
          </a:p>
          <a:p>
            <a:pPr marL="457200" indent="-457200">
              <a:buFont typeface="+mj-lt"/>
              <a:buAutoNum type="alphaUcPeriod"/>
            </a:pPr>
            <a:r>
              <a:rPr lang="pl-PL" dirty="0" smtClean="0">
                <a:hlinkClick r:id="rId3" action="ppaction://hlinksldjump"/>
              </a:rPr>
              <a:t>15 </a:t>
            </a:r>
            <a:r>
              <a:rPr lang="pl-PL" dirty="0">
                <a:hlinkClick r:id="rId3" action="ppaction://hlinksldjump"/>
              </a:rPr>
              <a:t>uciśnięć klatki piersiowej w tempie 100 ucisków na minutę.</a:t>
            </a:r>
            <a:endParaRPr lang="pl-PL" dirty="0"/>
          </a:p>
          <a:p>
            <a:pPr marL="457200" indent="-457200">
              <a:buFont typeface="+mj-lt"/>
              <a:buAutoNum type="alphaUcPeriod"/>
            </a:pPr>
            <a:r>
              <a:rPr lang="pl-PL" dirty="0" smtClean="0">
                <a:hlinkClick r:id="rId3" action="ppaction://hlinksldjump"/>
              </a:rPr>
              <a:t>20 </a:t>
            </a:r>
            <a:r>
              <a:rPr lang="pl-PL" dirty="0">
                <a:hlinkClick r:id="rId3" action="ppaction://hlinksldjump"/>
              </a:rPr>
              <a:t>uciśnięć klatki piersiowej w tempie 100 ucisków na minutę.</a:t>
            </a: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9771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PRAWIDŁOWA ODPOWIEDŹ: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Podczas masażu serca </a:t>
            </a:r>
            <a:r>
              <a:rPr lang="pl-PL" dirty="0" smtClean="0"/>
              <a:t>wykonujemy </a:t>
            </a:r>
            <a:r>
              <a:rPr lang="pl-PL" dirty="0"/>
              <a:t>30 uciśnięć klatki piersiowej w tempie 100 ucisków na minutę.</a:t>
            </a:r>
          </a:p>
          <a:p>
            <a:pPr marL="0" indent="0">
              <a:buNone/>
            </a:pPr>
            <a:r>
              <a:rPr lang="pl-PL" dirty="0" smtClean="0"/>
              <a:t>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568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229600" cy="5184576"/>
          </a:xfrm>
        </p:spPr>
        <p:txBody>
          <a:bodyPr>
            <a:normAutofit fontScale="90000"/>
          </a:bodyPr>
          <a:lstStyle/>
          <a:p>
            <a:pPr algn="ctr"/>
            <a:r>
              <a:rPr lang="pl-PL" sz="6600" dirty="0" smtClean="0"/>
              <a:t>GRATULACJE!</a:t>
            </a:r>
            <a:br>
              <a:rPr lang="pl-PL" sz="6600" dirty="0" smtClean="0"/>
            </a:br>
            <a:r>
              <a:rPr lang="pl-PL" sz="6600" dirty="0" smtClean="0"/>
              <a:t>ZAKOŃCZYŁEŚ TEST</a:t>
            </a:r>
            <a:br>
              <a:rPr lang="pl-PL" sz="6600" dirty="0" smtClean="0"/>
            </a:br>
            <a:r>
              <a:rPr lang="pl-PL" sz="22100" dirty="0" smtClean="0">
                <a:latin typeface="Wingdings" pitchFamily="2" charset="2"/>
              </a:rPr>
              <a:t>C</a:t>
            </a:r>
            <a:endParaRPr lang="pl-PL" sz="22100" dirty="0"/>
          </a:p>
        </p:txBody>
      </p:sp>
    </p:spTree>
    <p:extLst>
      <p:ext uri="{BB962C8B-B14F-4D97-AF65-F5344CB8AC3E}">
        <p14:creationId xmlns:p14="http://schemas.microsoft.com/office/powerpoint/2010/main" val="2514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2. Miejsce, </a:t>
            </a:r>
            <a:r>
              <a:rPr lang="pl-PL" dirty="0"/>
              <a:t>w którym przechodzimy przez jezdnię nazywamy:</a:t>
            </a:r>
          </a:p>
        </p:txBody>
      </p:sp>
      <p:sp>
        <p:nvSpPr>
          <p:cNvPr id="4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67544" y="2636912"/>
            <a:ext cx="8229600" cy="1512168"/>
          </a:xfrm>
        </p:spPr>
        <p:txBody>
          <a:bodyPr/>
          <a:lstStyle/>
          <a:p>
            <a:pPr marL="514350" indent="-514350">
              <a:buAutoNum type="alphaUcPeriod"/>
            </a:pPr>
            <a:r>
              <a:rPr lang="pl-PL" dirty="0" smtClean="0">
                <a:hlinkClick r:id="rId2" action="ppaction://hlinksldjump"/>
              </a:rPr>
              <a:t>Mostem</a:t>
            </a:r>
            <a:endParaRPr lang="pl-PL" dirty="0" smtClean="0"/>
          </a:p>
          <a:p>
            <a:pPr marL="514350" indent="-514350">
              <a:buAutoNum type="alphaUcPeriod"/>
            </a:pPr>
            <a:r>
              <a:rPr lang="pl-PL" dirty="0" smtClean="0">
                <a:hlinkClick r:id="rId3" action="ppaction://hlinksldjump"/>
              </a:rPr>
              <a:t>Pasami</a:t>
            </a:r>
            <a:endParaRPr lang="pl-PL" dirty="0" smtClean="0"/>
          </a:p>
          <a:p>
            <a:pPr marL="514350" indent="-514350">
              <a:buAutoNum type="alphaUcPeriod"/>
            </a:pPr>
            <a:r>
              <a:rPr lang="pl-PL" dirty="0">
                <a:hlinkClick r:id="rId2" action="ppaction://hlinksldjump"/>
              </a:rPr>
              <a:t>Skrzyżowaniem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0019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PRAWIDŁOWA ODPOWIEDŹ: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3600" dirty="0"/>
              <a:t>Miejsce, w którym przechodzimy przez jezdnię </a:t>
            </a:r>
            <a:r>
              <a:rPr lang="pl-PL" sz="3600" dirty="0" smtClean="0"/>
              <a:t>nazywamy </a:t>
            </a:r>
            <a:r>
              <a:rPr lang="pl-PL" sz="3600" b="1" dirty="0" smtClean="0"/>
              <a:t>pasami</a:t>
            </a:r>
            <a:r>
              <a:rPr lang="pl-PL" sz="3600" dirty="0" smtClean="0"/>
              <a:t>.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288390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3. </a:t>
            </a:r>
            <a:r>
              <a:rPr lang="pl-PL" dirty="0"/>
              <a:t>Przechodząc przez jezdnię:</a:t>
            </a:r>
          </a:p>
        </p:txBody>
      </p:sp>
      <p:sp>
        <p:nvSpPr>
          <p:cNvPr id="4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67544" y="2204864"/>
            <a:ext cx="8229600" cy="2160240"/>
          </a:xfrm>
        </p:spPr>
        <p:txBody>
          <a:bodyPr/>
          <a:lstStyle/>
          <a:p>
            <a:pPr marL="514350" indent="-514350">
              <a:buAutoNum type="alphaUcPeriod"/>
            </a:pPr>
            <a:r>
              <a:rPr lang="pl-PL" dirty="0" smtClean="0">
                <a:hlinkClick r:id="rId2" action="ppaction://hlinksldjump"/>
              </a:rPr>
              <a:t>Przebiegamy </a:t>
            </a:r>
            <a:r>
              <a:rPr lang="pl-PL" dirty="0">
                <a:hlinkClick r:id="rId2" action="ppaction://hlinksldjump"/>
              </a:rPr>
              <a:t>jak najszybciej na drugą </a:t>
            </a:r>
            <a:r>
              <a:rPr lang="pl-PL" dirty="0" smtClean="0">
                <a:hlinkClick r:id="rId2" action="ppaction://hlinksldjump"/>
              </a:rPr>
              <a:t>stronę</a:t>
            </a:r>
            <a:endParaRPr lang="pl-PL" dirty="0" smtClean="0"/>
          </a:p>
          <a:p>
            <a:pPr marL="514350" indent="-514350">
              <a:buAutoNum type="alphaUcPeriod"/>
            </a:pPr>
            <a:r>
              <a:rPr lang="pl-PL" dirty="0">
                <a:hlinkClick r:id="rId3" action="ppaction://hlinksldjump"/>
              </a:rPr>
              <a:t>Zatrzymujemy się, patrzymy w lewo, w prawo i ponownie w </a:t>
            </a:r>
            <a:r>
              <a:rPr lang="pl-PL" dirty="0" smtClean="0">
                <a:hlinkClick r:id="rId3" action="ppaction://hlinksldjump"/>
              </a:rPr>
              <a:t>lewo</a:t>
            </a:r>
            <a:endParaRPr lang="pl-PL" dirty="0" smtClean="0"/>
          </a:p>
          <a:p>
            <a:pPr marL="514350" indent="-514350">
              <a:buAutoNum type="alphaUcPeriod"/>
            </a:pPr>
            <a:r>
              <a:rPr lang="pl-PL" dirty="0">
                <a:hlinkClick r:id="rId2" action="ppaction://hlinksldjump"/>
              </a:rPr>
              <a:t>Wchodzimy na jezdnię patrząc w </a:t>
            </a:r>
            <a:r>
              <a:rPr lang="pl-PL" dirty="0" smtClean="0">
                <a:hlinkClick r:id="rId2" action="ppaction://hlinksldjump"/>
              </a:rPr>
              <a:t>prawo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96714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PRAWIDŁOWA ODPOWIEDŹ: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916832"/>
            <a:ext cx="7467600" cy="4557120"/>
          </a:xfrm>
        </p:spPr>
        <p:txBody>
          <a:bodyPr/>
          <a:lstStyle/>
          <a:p>
            <a:pPr marL="0" indent="0" algn="ctr">
              <a:buNone/>
            </a:pPr>
            <a:r>
              <a:rPr lang="pl-PL" sz="3600" dirty="0"/>
              <a:t>Przechodząc przez </a:t>
            </a:r>
            <a:r>
              <a:rPr lang="pl-PL" sz="3600" dirty="0" smtClean="0"/>
              <a:t>jezdnię </a:t>
            </a:r>
            <a:r>
              <a:rPr lang="pl-PL" sz="3600" b="1" dirty="0" smtClean="0"/>
              <a:t>zatrzymujemy </a:t>
            </a:r>
            <a:r>
              <a:rPr lang="pl-PL" sz="3600" b="1" dirty="0"/>
              <a:t>się, patrzymy w lewo, w prawo i ponownie w </a:t>
            </a:r>
            <a:r>
              <a:rPr lang="pl-PL" sz="3600" b="1" dirty="0" smtClean="0"/>
              <a:t>lewo</a:t>
            </a:r>
            <a:r>
              <a:rPr lang="pl-PL" sz="3600" dirty="0" smtClean="0"/>
              <a:t>.</a:t>
            </a:r>
            <a:endParaRPr lang="pl-PL" sz="3600" dirty="0"/>
          </a:p>
          <a:p>
            <a:pPr marL="0" indent="0">
              <a:buNone/>
            </a:pPr>
            <a:r>
              <a:rPr lang="pl-PL" dirty="0" smtClean="0"/>
              <a:t>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6464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4. Obowiązkowe wyposażenie roweru to: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67544" y="1916832"/>
            <a:ext cx="7467600" cy="2764904"/>
          </a:xfrm>
        </p:spPr>
        <p:txBody>
          <a:bodyPr/>
          <a:lstStyle/>
          <a:p>
            <a:pPr marL="457200" indent="-457200">
              <a:buFont typeface="+mj-lt"/>
              <a:buAutoNum type="alphaUcPeriod"/>
            </a:pPr>
            <a:r>
              <a:rPr lang="pl-PL" dirty="0" smtClean="0">
                <a:hlinkClick r:id="rId2" action="ppaction://hlinksldjump"/>
              </a:rPr>
              <a:t>Światło pozycyjne barwy białej lub żółtej selektywnej  z przodu. </a:t>
            </a:r>
            <a:endParaRPr lang="pl-PL" dirty="0" smtClean="0"/>
          </a:p>
          <a:p>
            <a:pPr marL="457200" indent="-457200">
              <a:buFont typeface="+mj-lt"/>
              <a:buAutoNum type="alphaUcPeriod"/>
            </a:pPr>
            <a:r>
              <a:rPr lang="pl-PL" dirty="0" smtClean="0">
                <a:hlinkClick r:id="rId3" action="ppaction://hlinksldjump"/>
              </a:rPr>
              <a:t>Światła odblaskowe barwy pomarańczowej, umieszczone w pedałach. </a:t>
            </a:r>
            <a:endParaRPr lang="pl-PL" dirty="0" smtClean="0"/>
          </a:p>
          <a:p>
            <a:pPr marL="457200" indent="-457200">
              <a:buFont typeface="+mj-lt"/>
              <a:buAutoNum type="alphaUcPeriod"/>
            </a:pPr>
            <a:r>
              <a:rPr lang="pl-PL" dirty="0" smtClean="0">
                <a:hlinkClick r:id="rId3" action="ppaction://hlinksldjump"/>
              </a:rPr>
              <a:t>Lusterko wsteczne.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6524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PRAWIDŁOWA ODPOWIEDŹ: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sz="3600" dirty="0" smtClean="0"/>
              <a:t>Obowiązkowe </a:t>
            </a:r>
            <a:r>
              <a:rPr lang="pl-PL" sz="3600" dirty="0"/>
              <a:t>wyposażenie roweru </a:t>
            </a:r>
            <a:r>
              <a:rPr lang="pl-PL" sz="3600" dirty="0" smtClean="0"/>
              <a:t>to </a:t>
            </a:r>
            <a:r>
              <a:rPr lang="pl-PL" sz="3600" b="1" dirty="0" smtClean="0"/>
              <a:t>światło </a:t>
            </a:r>
            <a:r>
              <a:rPr lang="pl-PL" sz="3600" b="1" dirty="0"/>
              <a:t>pozycyjne barwy białej lub żółtej selektywnej  z przodu.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1649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ykusz">
  <a:themeElements>
    <a:clrScheme name="Wykusz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Wykusz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Wykusz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80</TotalTime>
  <Words>696</Words>
  <Application>Microsoft Office PowerPoint</Application>
  <PresentationFormat>Pokaz na ekranie (4:3)</PresentationFormat>
  <Paragraphs>108</Paragraphs>
  <Slides>32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32</vt:i4>
      </vt:variant>
    </vt:vector>
  </HeadingPairs>
  <TitlesOfParts>
    <vt:vector size="33" baseType="lpstr">
      <vt:lpstr>Wykusz</vt:lpstr>
      <vt:lpstr>3 Test na kartę rowerową</vt:lpstr>
      <vt:lpstr>1. Kogo dotyczą przepisy ruchu drogowego?</vt:lpstr>
      <vt:lpstr>PRAWIDŁOWA ODPOWIEDŹ:</vt:lpstr>
      <vt:lpstr>2. Miejsce, w którym przechodzimy przez jezdnię nazywamy:</vt:lpstr>
      <vt:lpstr>PRAWIDŁOWA ODPOWIEDŹ:</vt:lpstr>
      <vt:lpstr>3. Przechodząc przez jezdnię:</vt:lpstr>
      <vt:lpstr>PRAWIDŁOWA ODPOWIEDŹ:</vt:lpstr>
      <vt:lpstr>4. Obowiązkowe wyposażenie roweru to:</vt:lpstr>
      <vt:lpstr>PRAWIDŁOWA ODPOWIEDŹ:</vt:lpstr>
      <vt:lpstr>5. Jeżeli nie ma drogi dla rowerów, należy poruszać się</vt:lpstr>
      <vt:lpstr>PRAWIDŁOWA ODPOWIEDŹ:</vt:lpstr>
      <vt:lpstr>6. Wyprzedzanie to:</vt:lpstr>
      <vt:lpstr>PRAWIDŁOWA ODPOWIEDŹ:</vt:lpstr>
      <vt:lpstr>7. Jakiego koloru i kształtu są znaki nakazu?</vt:lpstr>
      <vt:lpstr>PRAWIDŁOWA ODPOWIEDŹ:</vt:lpstr>
      <vt:lpstr>8. Co oznacza ten znak?</vt:lpstr>
      <vt:lpstr>PRAWIDŁOWA ODPOWIEDŹ:</vt:lpstr>
      <vt:lpstr>9. Który z poniższych znaków zakazuje wjazdu od strony znaku?</vt:lpstr>
      <vt:lpstr>PRAWIDŁOWA ODPOWIEDŹ:</vt:lpstr>
      <vt:lpstr>10. Który z poniższych znaków oznacza drogę dla rowerów:</vt:lpstr>
      <vt:lpstr>PRAWIDŁOWA ODPOWIEDŹ:</vt:lpstr>
      <vt:lpstr>11. W jakiej kolejności pojazdy opuszczą skrzyżowanie?</vt:lpstr>
      <vt:lpstr>PRAWIDŁOWA ODPOWIEDŹ:</vt:lpstr>
      <vt:lpstr>12. W jakiej kolejności pojazdy opuszczą skrzyżowanie? </vt:lpstr>
      <vt:lpstr>PRAWIDŁOWA ODPOWIEDŹ:</vt:lpstr>
      <vt:lpstr>13. Jaka jest prawidłowa kolejność stosowania się do wskazań?</vt:lpstr>
      <vt:lpstr>PRAWIDŁOWA ODPOWIEDŹ:</vt:lpstr>
      <vt:lpstr>14. Kto może udzielać pierwszej pomocy na drodze?</vt:lpstr>
      <vt:lpstr>PRAWIDŁOWA ODPOWIEDŹ:</vt:lpstr>
      <vt:lpstr>15. Podczas masażu serca wykonujemy:</vt:lpstr>
      <vt:lpstr>PRAWIDŁOWA ODPOWIEDŹ:</vt:lpstr>
      <vt:lpstr>GRATULACJE! ZAKOŃCZYŁEŚ TEST C</vt:lpstr>
    </vt:vector>
  </TitlesOfParts>
  <Company>Sil-art Rycho444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 Test na kartę rowerową</dc:title>
  <dc:creator>Kowalski Ryszard</dc:creator>
  <cp:lastModifiedBy>Kowalski Ryszard</cp:lastModifiedBy>
  <cp:revision>69</cp:revision>
  <dcterms:created xsi:type="dcterms:W3CDTF">2019-05-02T20:08:51Z</dcterms:created>
  <dcterms:modified xsi:type="dcterms:W3CDTF">2019-05-04T14:38:33Z</dcterms:modified>
  <cp:contentStatus>Wersja ostateczna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