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l-PL" smtClean="0"/>
              <a:t>Kliknij, aby edytować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EB109C0-169B-4093-B3FF-E61B1C97D489}" type="datetimeFigureOut">
              <a:rPr lang="pl-PL" smtClean="0"/>
              <a:t>16.05.2019</a:t>
            </a:fld>
            <a:endParaRPr lang="pl-P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pl-P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7F699B5-06D4-42E6-9D14-A4E4926901C8}" type="slidenum">
              <a:rPr lang="pl-PL" smtClean="0"/>
              <a:t>‹#›</a:t>
            </a:fld>
            <a:endParaRPr lang="pl-P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536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EB109C0-169B-4093-B3FF-E61B1C97D489}" type="datetimeFigureOut">
              <a:rPr lang="pl-PL" smtClean="0"/>
              <a:t>16.05.2019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F699B5-06D4-42E6-9D14-A4E4926901C8}" type="slidenum">
              <a:rPr lang="pl-PL" smtClean="0"/>
              <a:t>‹#›</a:t>
            </a:fld>
            <a:endParaRPr lang="pl-PL"/>
          </a:p>
        </p:txBody>
      </p:sp>
    </p:spTree>
    <p:extLst>
      <p:ext uri="{BB962C8B-B14F-4D97-AF65-F5344CB8AC3E}">
        <p14:creationId xmlns:p14="http://schemas.microsoft.com/office/powerpoint/2010/main" val="324219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EB109C0-169B-4093-B3FF-E61B1C97D489}" type="datetimeFigureOut">
              <a:rPr lang="pl-PL" smtClean="0"/>
              <a:t>16.05.2019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F699B5-06D4-42E6-9D14-A4E4926901C8}" type="slidenum">
              <a:rPr lang="pl-PL" smtClean="0"/>
              <a:t>‹#›</a:t>
            </a:fld>
            <a:endParaRPr lang="pl-PL"/>
          </a:p>
        </p:txBody>
      </p:sp>
    </p:spTree>
    <p:extLst>
      <p:ext uri="{BB962C8B-B14F-4D97-AF65-F5344CB8AC3E}">
        <p14:creationId xmlns:p14="http://schemas.microsoft.com/office/powerpoint/2010/main" val="185076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EB109C0-169B-4093-B3FF-E61B1C97D489}" type="datetimeFigureOut">
              <a:rPr lang="pl-PL" smtClean="0"/>
              <a:t>16.05.2019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F699B5-06D4-42E6-9D14-A4E4926901C8}" type="slidenum">
              <a:rPr lang="pl-PL" smtClean="0"/>
              <a:t>‹#›</a:t>
            </a:fld>
            <a:endParaRPr lang="pl-PL"/>
          </a:p>
        </p:txBody>
      </p:sp>
    </p:spTree>
    <p:extLst>
      <p:ext uri="{BB962C8B-B14F-4D97-AF65-F5344CB8AC3E}">
        <p14:creationId xmlns:p14="http://schemas.microsoft.com/office/powerpoint/2010/main" val="289948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EB109C0-169B-4093-B3FF-E61B1C97D489}" type="datetimeFigureOut">
              <a:rPr lang="pl-PL" smtClean="0"/>
              <a:t>16.05.2019</a:t>
            </a:fld>
            <a:endParaRPr lang="pl-P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7F699B5-06D4-42E6-9D14-A4E4926901C8}" type="slidenum">
              <a:rPr lang="pl-PL" smtClean="0"/>
              <a:t>‹#›</a:t>
            </a:fld>
            <a:endParaRPr lang="pl-P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287679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2EB109C0-169B-4093-B3FF-E61B1C97D489}" type="datetimeFigureOut">
              <a:rPr lang="pl-PL" smtClean="0"/>
              <a:t>16.05.2019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F699B5-06D4-42E6-9D14-A4E4926901C8}" type="slidenum">
              <a:rPr lang="pl-PL" smtClean="0"/>
              <a:t>‹#›</a:t>
            </a:fld>
            <a:endParaRPr lang="pl-PL"/>
          </a:p>
        </p:txBody>
      </p:sp>
    </p:spTree>
    <p:extLst>
      <p:ext uri="{BB962C8B-B14F-4D97-AF65-F5344CB8AC3E}">
        <p14:creationId xmlns:p14="http://schemas.microsoft.com/office/powerpoint/2010/main" val="134455754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57300" y="2909102"/>
            <a:ext cx="4800600" cy="299639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633864" y="2909102"/>
            <a:ext cx="4800600" cy="299639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2EB109C0-169B-4093-B3FF-E61B1C97D489}" type="datetimeFigureOut">
              <a:rPr lang="pl-PL" smtClean="0"/>
              <a:t>16.05.2019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7F699B5-06D4-42E6-9D14-A4E4926901C8}" type="slidenum">
              <a:rPr lang="pl-PL" smtClean="0"/>
              <a:t>‹#›</a:t>
            </a:fld>
            <a:endParaRPr lang="pl-PL"/>
          </a:p>
        </p:txBody>
      </p:sp>
    </p:spTree>
    <p:extLst>
      <p:ext uri="{BB962C8B-B14F-4D97-AF65-F5344CB8AC3E}">
        <p14:creationId xmlns:p14="http://schemas.microsoft.com/office/powerpoint/2010/main" val="16425744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2EB109C0-169B-4093-B3FF-E61B1C97D489}" type="datetimeFigureOut">
              <a:rPr lang="pl-PL" smtClean="0"/>
              <a:t>16.05.2019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7F699B5-06D4-42E6-9D14-A4E4926901C8}" type="slidenum">
              <a:rPr lang="pl-PL" smtClean="0"/>
              <a:t>‹#›</a:t>
            </a:fld>
            <a:endParaRPr lang="pl-PL"/>
          </a:p>
        </p:txBody>
      </p:sp>
    </p:spTree>
    <p:extLst>
      <p:ext uri="{BB962C8B-B14F-4D97-AF65-F5344CB8AC3E}">
        <p14:creationId xmlns:p14="http://schemas.microsoft.com/office/powerpoint/2010/main" val="30878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109C0-169B-4093-B3FF-E61B1C97D489}" type="datetimeFigureOut">
              <a:rPr lang="pl-PL" smtClean="0"/>
              <a:t>16.05.2019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7F699B5-06D4-42E6-9D14-A4E4926901C8}" type="slidenum">
              <a:rPr lang="pl-PL" smtClean="0"/>
              <a:t>‹#›</a:t>
            </a:fld>
            <a:endParaRPr lang="pl-PL"/>
          </a:p>
        </p:txBody>
      </p:sp>
    </p:spTree>
    <p:extLst>
      <p:ext uri="{BB962C8B-B14F-4D97-AF65-F5344CB8AC3E}">
        <p14:creationId xmlns:p14="http://schemas.microsoft.com/office/powerpoint/2010/main" val="403605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l-PL" smtClean="0"/>
              <a:t>Kliknij, aby edytować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65051" y="6375679"/>
            <a:ext cx="1233355" cy="348462"/>
          </a:xfrm>
        </p:spPr>
        <p:txBody>
          <a:bodyPr/>
          <a:lstStyle/>
          <a:p>
            <a:fld id="{2EB109C0-169B-4093-B3FF-E61B1C97D489}" type="datetimeFigureOut">
              <a:rPr lang="pl-PL" smtClean="0"/>
              <a:t>16.05.2019</a:t>
            </a:fld>
            <a:endParaRPr lang="pl-PL"/>
          </a:p>
        </p:txBody>
      </p:sp>
      <p:sp>
        <p:nvSpPr>
          <p:cNvPr id="6" name="Footer Placeholder 5"/>
          <p:cNvSpPr>
            <a:spLocks noGrp="1"/>
          </p:cNvSpPr>
          <p:nvPr>
            <p:ph type="ftr" sz="quarter" idx="11"/>
          </p:nvPr>
        </p:nvSpPr>
        <p:spPr>
          <a:xfrm>
            <a:off x="2103620" y="6375679"/>
            <a:ext cx="3482179" cy="345796"/>
          </a:xfrm>
        </p:spPr>
        <p:txBody>
          <a:bodyPr/>
          <a:lstStyle/>
          <a:p>
            <a:endParaRPr lang="pl-PL"/>
          </a:p>
        </p:txBody>
      </p:sp>
      <p:sp>
        <p:nvSpPr>
          <p:cNvPr id="7" name="Slide Number Placeholder 6"/>
          <p:cNvSpPr>
            <a:spLocks noGrp="1"/>
          </p:cNvSpPr>
          <p:nvPr>
            <p:ph type="sldNum" sz="quarter" idx="12"/>
          </p:nvPr>
        </p:nvSpPr>
        <p:spPr>
          <a:xfrm>
            <a:off x="5691014" y="6375679"/>
            <a:ext cx="1232456" cy="345796"/>
          </a:xfrm>
        </p:spPr>
        <p:txBody>
          <a:bodyPr/>
          <a:lstStyle/>
          <a:p>
            <a:fld id="{37F699B5-06D4-42E6-9D14-A4E4926901C8}" type="slidenum">
              <a:rPr lang="pl-PL" smtClean="0"/>
              <a:t>‹#›</a:t>
            </a:fld>
            <a:endParaRPr lang="pl-P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405638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l-PL" smtClean="0"/>
              <a:t>Kliknij, aby edytować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65950" y="6375679"/>
            <a:ext cx="1232456" cy="348462"/>
          </a:xfrm>
        </p:spPr>
        <p:txBody>
          <a:bodyPr/>
          <a:lstStyle/>
          <a:p>
            <a:fld id="{2EB109C0-169B-4093-B3FF-E61B1C97D489}" type="datetimeFigureOut">
              <a:rPr lang="pl-PL" smtClean="0"/>
              <a:t>16.05.2019</a:t>
            </a:fld>
            <a:endParaRPr lang="pl-PL"/>
          </a:p>
        </p:txBody>
      </p:sp>
      <p:sp>
        <p:nvSpPr>
          <p:cNvPr id="6" name="Footer Placeholder 5"/>
          <p:cNvSpPr>
            <a:spLocks noGrp="1"/>
          </p:cNvSpPr>
          <p:nvPr>
            <p:ph type="ftr" sz="quarter" idx="11"/>
          </p:nvPr>
        </p:nvSpPr>
        <p:spPr>
          <a:xfrm>
            <a:off x="2103621" y="6375679"/>
            <a:ext cx="3482178" cy="345796"/>
          </a:xfrm>
        </p:spPr>
        <p:txBody>
          <a:bodyPr/>
          <a:lstStyle/>
          <a:p>
            <a:endParaRPr lang="pl-PL"/>
          </a:p>
        </p:txBody>
      </p:sp>
      <p:sp>
        <p:nvSpPr>
          <p:cNvPr id="7" name="Slide Number Placeholder 6"/>
          <p:cNvSpPr>
            <a:spLocks noGrp="1"/>
          </p:cNvSpPr>
          <p:nvPr>
            <p:ph type="sldNum" sz="quarter" idx="12"/>
          </p:nvPr>
        </p:nvSpPr>
        <p:spPr>
          <a:xfrm>
            <a:off x="5687568" y="6375679"/>
            <a:ext cx="1234440" cy="345796"/>
          </a:xfrm>
        </p:spPr>
        <p:txBody>
          <a:bodyPr/>
          <a:lstStyle/>
          <a:p>
            <a:fld id="{37F699B5-06D4-42E6-9D14-A4E4926901C8}" type="slidenum">
              <a:rPr lang="pl-PL" smtClean="0"/>
              <a:t>‹#›</a:t>
            </a:fld>
            <a:endParaRPr lang="pl-PL"/>
          </a:p>
        </p:txBody>
      </p:sp>
    </p:spTree>
    <p:extLst>
      <p:ext uri="{BB962C8B-B14F-4D97-AF65-F5344CB8AC3E}">
        <p14:creationId xmlns:p14="http://schemas.microsoft.com/office/powerpoint/2010/main" val="214156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EB109C0-169B-4093-B3FF-E61B1C97D489}" type="datetimeFigureOut">
              <a:rPr lang="pl-PL" smtClean="0"/>
              <a:t>16.05.2019</a:t>
            </a:fld>
            <a:endParaRPr lang="pl-P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pl-P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7F699B5-06D4-42E6-9D14-A4E4926901C8}" type="slidenum">
              <a:rPr lang="pl-PL" smtClean="0"/>
              <a:t>‹#›</a:t>
            </a:fld>
            <a:endParaRPr lang="pl-P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2802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BEZPIECZEŃŚTWO UCZNIÓW </a:t>
            </a:r>
            <a:br>
              <a:rPr lang="pl-PL" dirty="0" smtClean="0"/>
            </a:br>
            <a:r>
              <a:rPr lang="pl-PL" dirty="0" smtClean="0"/>
              <a:t> W SZKOLE </a:t>
            </a:r>
            <a:endParaRPr lang="pl-PL" dirty="0"/>
          </a:p>
        </p:txBody>
      </p:sp>
    </p:spTree>
    <p:extLst>
      <p:ext uri="{BB962C8B-B14F-4D97-AF65-F5344CB8AC3E}">
        <p14:creationId xmlns:p14="http://schemas.microsoft.com/office/powerpoint/2010/main" val="264773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04552" y="515155"/>
            <a:ext cx="10509161" cy="6220496"/>
          </a:xfrm>
        </p:spPr>
        <p:txBody>
          <a:bodyPr>
            <a:normAutofit lnSpcReduction="10000"/>
          </a:bodyPr>
          <a:lstStyle/>
          <a:p>
            <a:pPr marL="0" indent="0">
              <a:buNone/>
            </a:pPr>
            <a:r>
              <a:rPr lang="pl-PL" sz="3200" dirty="0" smtClean="0">
                <a:solidFill>
                  <a:schemeClr val="tx1"/>
                </a:solidFill>
              </a:rPr>
              <a:t>3. Nie przynoś do szkoły cennych przedmiotów. Pamiętaj, że w szkole obowiązuje zakaz używania telefonów komórkowych. </a:t>
            </a:r>
          </a:p>
          <a:p>
            <a:pPr marL="0" indent="0">
              <a:buNone/>
            </a:pPr>
            <a:endParaRPr lang="pl-PL" sz="3200" dirty="0" smtClean="0">
              <a:solidFill>
                <a:schemeClr val="tx1"/>
              </a:solidFill>
            </a:endParaRPr>
          </a:p>
          <a:p>
            <a:pPr marL="0" indent="0">
              <a:buNone/>
            </a:pPr>
            <a:endParaRPr lang="pl-PL" sz="3200" dirty="0">
              <a:solidFill>
                <a:schemeClr val="tx1"/>
              </a:solidFill>
            </a:endParaRPr>
          </a:p>
          <a:p>
            <a:pPr marL="0" indent="0">
              <a:buNone/>
            </a:pPr>
            <a:endParaRPr lang="pl-PL" sz="3200" dirty="0">
              <a:solidFill>
                <a:schemeClr val="tx1"/>
              </a:solidFill>
            </a:endParaRPr>
          </a:p>
          <a:p>
            <a:pPr marL="0" indent="0">
              <a:buNone/>
            </a:pPr>
            <a:r>
              <a:rPr lang="pl-PL" sz="3200" dirty="0">
                <a:solidFill>
                  <a:schemeClr val="tx1"/>
                </a:solidFill>
              </a:rPr>
              <a:t>4. Unikaj konfliktów z innymi uczniami. Jeśli jednak już do nich dojdzie, albo znajdziesz się w sytuacji, w której inny uczeń grozi ci, bądź jest w stosunku do ciebie agresywny koniecznie zgłoś to nauczycielowi bądź pedagogowi szkolnemu. </a:t>
            </a:r>
          </a:p>
        </p:txBody>
      </p:sp>
      <p:pic>
        <p:nvPicPr>
          <p:cNvPr id="7170" name="Picture 2" descr="Znalezione obrazy dla zapytania zakaz telefonÃ³w OBRA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0780" y="1654935"/>
            <a:ext cx="2150773" cy="215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5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10614" y="386366"/>
            <a:ext cx="9594760" cy="2459864"/>
          </a:xfrm>
        </p:spPr>
        <p:txBody>
          <a:bodyPr>
            <a:noAutofit/>
          </a:bodyPr>
          <a:lstStyle/>
          <a:p>
            <a:pPr marL="0" indent="0" algn="just">
              <a:buNone/>
            </a:pPr>
            <a:r>
              <a:rPr lang="pl-PL" sz="2800" dirty="0" smtClean="0">
                <a:solidFill>
                  <a:schemeClr val="tx1"/>
                </a:solidFill>
              </a:rPr>
              <a:t>5.Nie spożywaj alkoholu</a:t>
            </a:r>
            <a:r>
              <a:rPr lang="pl-PL" sz="2800" dirty="0">
                <a:solidFill>
                  <a:schemeClr val="tx1"/>
                </a:solidFill>
              </a:rPr>
              <a:t>, </a:t>
            </a:r>
            <a:r>
              <a:rPr lang="pl-PL" sz="2800" dirty="0" smtClean="0">
                <a:solidFill>
                  <a:schemeClr val="tx1"/>
                </a:solidFill>
              </a:rPr>
              <a:t>nie pal papierosów i </a:t>
            </a:r>
            <a:r>
              <a:rPr lang="pl-PL" sz="2800" dirty="0">
                <a:solidFill>
                  <a:schemeClr val="tx1"/>
                </a:solidFill>
              </a:rPr>
              <a:t>innych używek na terenie szkoły i poza nią. Narkotyki i alkohol mają charakter „odprężający”, co może być celowo wykorzystane przez niektóre osoby, by uśpić twoją czujność i wykorzystać cię, bądź namówić do działań, na które w pełni trzeźwy, nigdy byś się nie zgodził. Ponadto, przyłapany przez kadrę nauczycielską na paleniu papierosów, spożywaniu alkoholu, czy zażywaniu narkotyków zostaniesz surowo ukarany, co może skończyć się nawet usunięciem ze szkoły. </a:t>
            </a:r>
          </a:p>
        </p:txBody>
      </p:sp>
      <p:pic>
        <p:nvPicPr>
          <p:cNvPr id="8194" name="Picture 2" descr="Znalezione obrazy dla zapytania zakaz alkoholu OBRA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975" y="4733590"/>
            <a:ext cx="2767929" cy="182617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Znalezione obrazy dla zapytania zakaz palenia papierosÃ³w OBRA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572" y="4733590"/>
            <a:ext cx="29718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Znalezione obrazy dla zapytania zakaz narkotykÃ³w OBRA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4879" y="4588832"/>
            <a:ext cx="1853527" cy="197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36371" y="515155"/>
            <a:ext cx="10225825" cy="4327301"/>
          </a:xfrm>
        </p:spPr>
        <p:txBody>
          <a:bodyPr>
            <a:noAutofit/>
          </a:bodyPr>
          <a:lstStyle/>
          <a:p>
            <a:pPr marL="0" indent="0" algn="just">
              <a:buNone/>
            </a:pPr>
            <a:r>
              <a:rPr lang="pl-PL" sz="2800" dirty="0">
                <a:solidFill>
                  <a:schemeClr val="tx1"/>
                </a:solidFill>
              </a:rPr>
              <a:t>6</a:t>
            </a:r>
            <a:r>
              <a:rPr lang="pl-PL" sz="2800" dirty="0" smtClean="0">
                <a:solidFill>
                  <a:schemeClr val="tx1"/>
                </a:solidFill>
              </a:rPr>
              <a:t>.</a:t>
            </a:r>
            <a:r>
              <a:rPr lang="pl-PL" sz="2800" dirty="0">
                <a:solidFill>
                  <a:schemeClr val="tx1"/>
                </a:solidFill>
              </a:rPr>
              <a:t> Jeśli padłeś ofiarą przemocy na terenie szkoły, bądź ze strony jednego z jej uczniów powiadom o tym odpowiednie osoby. Nie pozwól, by twój strach sprawił, że przestępca poczuje się bezkarny. To całkiem normalne, że boisz się o tym mówić. Alarmując odpowiednie osoby, masz pewność, że sprawca zostanie ukarany, </a:t>
            </a:r>
            <a:r>
              <a:rPr lang="pl-PL" sz="2800" dirty="0" smtClean="0">
                <a:solidFill>
                  <a:schemeClr val="tx1"/>
                </a:solidFill>
              </a:rPr>
              <a:t>a alarmując </a:t>
            </a:r>
            <a:r>
              <a:rPr lang="pl-PL" sz="2800" dirty="0">
                <a:solidFill>
                  <a:schemeClr val="tx1"/>
                </a:solidFill>
              </a:rPr>
              <a:t>odpowiednie osoby, masz pewność, że sprawca zostanie ukarany, a następnym razem zastanowi się dwa razy, zanim powtórzy swoje zachowanie.</a:t>
            </a:r>
          </a:p>
        </p:txBody>
      </p:sp>
      <p:pic>
        <p:nvPicPr>
          <p:cNvPr id="9218" name="Picture 2" descr="Podobny obra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73" y="4315239"/>
            <a:ext cx="3066232" cy="22843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Znalezione obrazy dla zapytania ofiara przemocy OBRA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5767" y="4315239"/>
            <a:ext cx="41459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6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52281" y="115911"/>
            <a:ext cx="10354615" cy="4636393"/>
          </a:xfrm>
        </p:spPr>
        <p:txBody>
          <a:bodyPr>
            <a:noAutofit/>
          </a:bodyPr>
          <a:lstStyle/>
          <a:p>
            <a:pPr marL="0" indent="0">
              <a:buNone/>
            </a:pPr>
            <a:r>
              <a:rPr lang="pl-PL" sz="3200" dirty="0">
                <a:solidFill>
                  <a:schemeClr val="tx1"/>
                </a:solidFill>
              </a:rPr>
              <a:t>7</a:t>
            </a:r>
            <a:r>
              <a:rPr lang="pl-PL" sz="3200" dirty="0" smtClean="0">
                <a:solidFill>
                  <a:schemeClr val="tx1"/>
                </a:solidFill>
              </a:rPr>
              <a:t>.</a:t>
            </a:r>
            <a:r>
              <a:rPr lang="pl-PL" sz="3200" dirty="0">
                <a:solidFill>
                  <a:schemeClr val="tx1"/>
                </a:solidFill>
              </a:rPr>
              <a:t> Unikaj samotnych powrotów ze szkoły, zwłaszcza po zapadnięciu zmroku. Staraj się umawiać z kolegą czy koleżanką, którzy idą w tym samym kierunku. Nie korzystaj z propozycji podwiezienia przez nieznane ci osoby. Sam również nie staraj się „łapać okazji”. Pamiętaj, lepiej chwilę dłużej postać na przystanku, czy pomęczyć się w tłocznym autobusie niż narażać swoje życie i zdrowie. </a:t>
            </a:r>
          </a:p>
        </p:txBody>
      </p:sp>
      <p:pic>
        <p:nvPicPr>
          <p:cNvPr id="10242" name="Picture 2" descr="Znalezione obrazy dla zapytania samotne powroty OBRA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638" y="4252713"/>
            <a:ext cx="4363782" cy="237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9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16072" y="135229"/>
            <a:ext cx="10300671" cy="4153436"/>
          </a:xfrm>
        </p:spPr>
        <p:txBody>
          <a:bodyPr>
            <a:noAutofit/>
          </a:bodyPr>
          <a:lstStyle/>
          <a:p>
            <a:pPr marL="0" indent="0" algn="just">
              <a:buNone/>
            </a:pPr>
            <a:r>
              <a:rPr lang="pl-PL" sz="3200" dirty="0" smtClean="0">
                <a:solidFill>
                  <a:schemeClr val="tx1"/>
                </a:solidFill>
              </a:rPr>
              <a:t>8.</a:t>
            </a:r>
            <a:r>
              <a:rPr lang="pl-PL" sz="3200" dirty="0">
                <a:solidFill>
                  <a:schemeClr val="tx1"/>
                </a:solidFill>
              </a:rPr>
              <a:t> Jeśli jesteś świadkiem przestępstwa na terenie szkoły, bądź przestępstwa, którego dopuścił się uczeń szkoły, natychmiast powiadom o tym odpowiednią osobę. Może to być wychowawca, dyrektor szkoły, nauczyciel, pedagog, ale także rodzic bądź opiekun. Każda z tych osób jest zobowiązana ci pomóc. </a:t>
            </a:r>
          </a:p>
        </p:txBody>
      </p:sp>
      <p:pic>
        <p:nvPicPr>
          <p:cNvPr id="11266" name="Picture 2" descr="Znalezione obrazy dla zapytania Åwiadek przestÄpstwa 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197" y="3638281"/>
            <a:ext cx="3782095" cy="283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9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0000"/>
                </a:solidFill>
              </a:rPr>
              <a:t>Ważne numery telefonów</a:t>
            </a:r>
            <a:endParaRPr lang="pl-PL" dirty="0">
              <a:solidFill>
                <a:srgbClr val="FF0000"/>
              </a:solidFill>
            </a:endParaRPr>
          </a:p>
        </p:txBody>
      </p:sp>
      <p:sp>
        <p:nvSpPr>
          <p:cNvPr id="3" name="Symbol zastępczy tekstu 2"/>
          <p:cNvSpPr>
            <a:spLocks noGrp="1"/>
          </p:cNvSpPr>
          <p:nvPr>
            <p:ph type="body" idx="1"/>
          </p:nvPr>
        </p:nvSpPr>
        <p:spPr>
          <a:xfrm>
            <a:off x="1098181" y="2562893"/>
            <a:ext cx="4805172" cy="1557761"/>
          </a:xfrm>
        </p:spPr>
        <p:txBody>
          <a:bodyPr/>
          <a:lstStyle/>
          <a:p>
            <a:pPr algn="ctr"/>
            <a:r>
              <a:rPr lang="pl-PL" sz="4400" dirty="0" smtClean="0">
                <a:solidFill>
                  <a:schemeClr val="tx1"/>
                </a:solidFill>
              </a:rPr>
              <a:t>POGOTOWIE RATUNKOWE </a:t>
            </a:r>
            <a:r>
              <a:rPr lang="pl-PL" sz="4400" dirty="0" smtClean="0">
                <a:solidFill>
                  <a:srgbClr val="FF0000"/>
                </a:solidFill>
              </a:rPr>
              <a:t>999</a:t>
            </a:r>
            <a:endParaRPr lang="pl-PL" sz="4400" dirty="0">
              <a:solidFill>
                <a:srgbClr val="FF0000"/>
              </a:solidFill>
            </a:endParaRPr>
          </a:p>
        </p:txBody>
      </p:sp>
      <p:sp>
        <p:nvSpPr>
          <p:cNvPr id="4" name="Symbol zastępczy zawartości 3"/>
          <p:cNvSpPr>
            <a:spLocks noGrp="1"/>
          </p:cNvSpPr>
          <p:nvPr>
            <p:ph sz="half" idx="2"/>
          </p:nvPr>
        </p:nvSpPr>
        <p:spPr>
          <a:xfrm>
            <a:off x="1545465" y="4717597"/>
            <a:ext cx="4512435" cy="1250774"/>
          </a:xfrm>
        </p:spPr>
        <p:txBody>
          <a:bodyPr>
            <a:noAutofit/>
          </a:bodyPr>
          <a:lstStyle/>
          <a:p>
            <a:pPr marL="0" indent="0" algn="ctr">
              <a:buNone/>
            </a:pPr>
            <a:r>
              <a:rPr lang="pl-PL" sz="4000" b="1" dirty="0" smtClean="0">
                <a:solidFill>
                  <a:schemeClr val="tx1"/>
                </a:solidFill>
              </a:rPr>
              <a:t>POLICJA</a:t>
            </a:r>
          </a:p>
          <a:p>
            <a:pPr marL="0" indent="0" algn="ctr">
              <a:buNone/>
            </a:pPr>
            <a:r>
              <a:rPr lang="pl-PL" sz="4000" b="1" dirty="0" smtClean="0">
                <a:solidFill>
                  <a:srgbClr val="FF0000"/>
                </a:solidFill>
              </a:rPr>
              <a:t>997</a:t>
            </a:r>
            <a:endParaRPr lang="pl-PL" sz="4000" b="1" dirty="0">
              <a:solidFill>
                <a:srgbClr val="FF0000"/>
              </a:solidFill>
            </a:endParaRPr>
          </a:p>
        </p:txBody>
      </p:sp>
      <p:sp>
        <p:nvSpPr>
          <p:cNvPr id="5" name="Symbol zastępczy tekstu 4"/>
          <p:cNvSpPr>
            <a:spLocks noGrp="1"/>
          </p:cNvSpPr>
          <p:nvPr>
            <p:ph type="body" sz="quarter" idx="3"/>
          </p:nvPr>
        </p:nvSpPr>
        <p:spPr>
          <a:xfrm>
            <a:off x="6493624" y="1300766"/>
            <a:ext cx="4931804" cy="1608336"/>
          </a:xfrm>
        </p:spPr>
        <p:txBody>
          <a:bodyPr/>
          <a:lstStyle/>
          <a:p>
            <a:pPr algn="ctr"/>
            <a:r>
              <a:rPr lang="pl-PL" sz="4400" dirty="0" smtClean="0"/>
              <a:t>Straż pożarna</a:t>
            </a:r>
          </a:p>
          <a:p>
            <a:pPr algn="ctr"/>
            <a:r>
              <a:rPr lang="pl-PL" sz="4400" dirty="0" smtClean="0">
                <a:solidFill>
                  <a:srgbClr val="FF0000"/>
                </a:solidFill>
              </a:rPr>
              <a:t>998</a:t>
            </a:r>
            <a:endParaRPr lang="pl-PL" sz="4400" dirty="0">
              <a:solidFill>
                <a:srgbClr val="FF0000"/>
              </a:solidFill>
            </a:endParaRPr>
          </a:p>
        </p:txBody>
      </p:sp>
      <p:sp>
        <p:nvSpPr>
          <p:cNvPr id="6" name="Symbol zastępczy zawartości 5"/>
          <p:cNvSpPr>
            <a:spLocks noGrp="1"/>
          </p:cNvSpPr>
          <p:nvPr>
            <p:ph sz="quarter" idx="4"/>
          </p:nvPr>
        </p:nvSpPr>
        <p:spPr>
          <a:xfrm>
            <a:off x="6740738" y="3219398"/>
            <a:ext cx="4800600" cy="2996398"/>
          </a:xfrm>
        </p:spPr>
        <p:txBody>
          <a:bodyPr>
            <a:noAutofit/>
          </a:bodyPr>
          <a:lstStyle/>
          <a:p>
            <a:pPr marL="0" indent="0" algn="ctr">
              <a:buNone/>
            </a:pPr>
            <a:r>
              <a:rPr lang="pl-PL" sz="3200" b="1" dirty="0" smtClean="0">
                <a:solidFill>
                  <a:schemeClr val="tx1"/>
                </a:solidFill>
              </a:rPr>
              <a:t>CENTRUM POWIADAMIANIA RATUNKOWEGO – OGÓLNOPOLSKI NUMER ALARMOWY </a:t>
            </a:r>
          </a:p>
          <a:p>
            <a:pPr marL="0" indent="0" algn="ctr">
              <a:buNone/>
            </a:pPr>
            <a:r>
              <a:rPr lang="pl-PL" sz="3200" b="1" dirty="0" smtClean="0">
                <a:solidFill>
                  <a:srgbClr val="FF0000"/>
                </a:solidFill>
              </a:rPr>
              <a:t>112</a:t>
            </a:r>
            <a:endParaRPr lang="pl-PL" sz="3200" b="1" dirty="0">
              <a:solidFill>
                <a:srgbClr val="FF0000"/>
              </a:solidFill>
            </a:endParaRPr>
          </a:p>
        </p:txBody>
      </p:sp>
    </p:spTree>
    <p:extLst>
      <p:ext uri="{BB962C8B-B14F-4D97-AF65-F5344CB8AC3E}">
        <p14:creationId xmlns:p14="http://schemas.microsoft.com/office/powerpoint/2010/main" val="307279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lgn="r"/>
            <a:r>
              <a:rPr lang="pl-PL" sz="4000" dirty="0" smtClean="0"/>
              <a:t>DZIĘKUJE ZA UWAGĘ</a:t>
            </a:r>
            <a:endParaRPr lang="pl-PL" sz="4000" dirty="0"/>
          </a:p>
        </p:txBody>
      </p:sp>
      <p:sp>
        <p:nvSpPr>
          <p:cNvPr id="3" name="Podtytuł 2"/>
          <p:cNvSpPr>
            <a:spLocks noGrp="1"/>
          </p:cNvSpPr>
          <p:nvPr>
            <p:ph type="subTitle" idx="1"/>
          </p:nvPr>
        </p:nvSpPr>
        <p:spPr>
          <a:xfrm>
            <a:off x="5331732" y="3751151"/>
            <a:ext cx="8045373" cy="742279"/>
          </a:xfrm>
        </p:spPr>
        <p:txBody>
          <a:bodyPr/>
          <a:lstStyle/>
          <a:p>
            <a:r>
              <a:rPr lang="pl-PL" dirty="0" smtClean="0"/>
              <a:t>Pedagog: Paulina kijewska</a:t>
            </a:r>
            <a:endParaRPr lang="pl-PL" dirty="0"/>
          </a:p>
        </p:txBody>
      </p:sp>
    </p:spTree>
    <p:extLst>
      <p:ext uri="{BB962C8B-B14F-4D97-AF65-F5344CB8AC3E}">
        <p14:creationId xmlns:p14="http://schemas.microsoft.com/office/powerpoint/2010/main" val="277444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6920" y="2888973"/>
            <a:ext cx="9120529" cy="3873138"/>
          </a:xfrm>
        </p:spPr>
        <p:txBody>
          <a:bodyPr>
            <a:normAutofit lnSpcReduction="10000"/>
          </a:bodyPr>
          <a:lstStyle/>
          <a:p>
            <a:pPr marL="339725" indent="-339725">
              <a:lnSpc>
                <a:spcPct val="100000"/>
              </a:lnSpc>
              <a:spcBef>
                <a:spcPts val="800"/>
              </a:spcBef>
              <a:buFont typeface="Comic Sans MS" panose="030F0702030302020204" pitchFamily="66" charset="0"/>
              <a:buChar char="•"/>
              <a:tabLst>
                <a:tab pos="723900" algn="l"/>
                <a:tab pos="1447800" algn="l"/>
                <a:tab pos="2171700" algn="l"/>
                <a:tab pos="2895600" algn="l"/>
                <a:tab pos="3619500" algn="l"/>
                <a:tab pos="4343400" algn="l"/>
                <a:tab pos="5067300" algn="l"/>
                <a:tab pos="5791200" algn="l"/>
                <a:tab pos="6515100" algn="l"/>
                <a:tab pos="7239000" algn="l"/>
              </a:tabLst>
            </a:pPr>
            <a:r>
              <a:rPr lang="pl-PL" sz="3600" b="1" dirty="0" smtClean="0">
                <a:solidFill>
                  <a:srgbClr val="002060"/>
                </a:solidFill>
                <a:cs typeface="Times New Roman" panose="02020603050405020304" pitchFamily="18" charset="0"/>
              </a:rPr>
              <a:t>DYŻURY  NA  PRZERWACH</a:t>
            </a:r>
          </a:p>
          <a:p>
            <a:pPr marL="339725" indent="-339725">
              <a:lnSpc>
                <a:spcPct val="100000"/>
              </a:lnSpc>
              <a:spcBef>
                <a:spcPts val="800"/>
              </a:spcBef>
              <a:buFont typeface="Comic Sans MS" panose="030F0702030302020204" pitchFamily="66" charset="0"/>
              <a:buChar char="•"/>
              <a:tabLst>
                <a:tab pos="723900" algn="l"/>
                <a:tab pos="1447800" algn="l"/>
                <a:tab pos="2171700" algn="l"/>
                <a:tab pos="2895600" algn="l"/>
                <a:tab pos="3619500" algn="l"/>
                <a:tab pos="4343400" algn="l"/>
                <a:tab pos="5067300" algn="l"/>
                <a:tab pos="5791200" algn="l"/>
                <a:tab pos="6515100" algn="l"/>
                <a:tab pos="7239000" algn="l"/>
              </a:tabLst>
            </a:pPr>
            <a:r>
              <a:rPr lang="pl-PL" sz="3600" b="1" dirty="0" smtClean="0">
                <a:solidFill>
                  <a:srgbClr val="002060"/>
                </a:solidFill>
                <a:cs typeface="Times New Roman" panose="02020603050405020304" pitchFamily="18" charset="0"/>
              </a:rPr>
              <a:t>APELE INFORMACYJNE/PORZĄDKOWE</a:t>
            </a:r>
          </a:p>
          <a:p>
            <a:pPr marL="339725" indent="-339725">
              <a:lnSpc>
                <a:spcPct val="100000"/>
              </a:lnSpc>
              <a:spcBef>
                <a:spcPts val="800"/>
              </a:spcBef>
              <a:buFont typeface="Comic Sans MS" panose="030F0702030302020204" pitchFamily="66" charset="0"/>
              <a:buChar char="•"/>
              <a:tabLst>
                <a:tab pos="723900" algn="l"/>
                <a:tab pos="1447800" algn="l"/>
                <a:tab pos="2171700" algn="l"/>
                <a:tab pos="2895600" algn="l"/>
                <a:tab pos="3619500" algn="l"/>
                <a:tab pos="4343400" algn="l"/>
                <a:tab pos="5067300" algn="l"/>
                <a:tab pos="5791200" algn="l"/>
                <a:tab pos="6515100" algn="l"/>
                <a:tab pos="7239000" algn="l"/>
              </a:tabLst>
            </a:pPr>
            <a:r>
              <a:rPr lang="pl-PL" sz="3600" b="1" dirty="0" smtClean="0">
                <a:solidFill>
                  <a:srgbClr val="002060"/>
                </a:solidFill>
                <a:cs typeface="Times New Roman" panose="02020603050405020304" pitchFamily="18" charset="0"/>
              </a:rPr>
              <a:t>LEKCJE WYCHOWAWCZE</a:t>
            </a:r>
          </a:p>
          <a:p>
            <a:pPr marL="339725" indent="-339725">
              <a:lnSpc>
                <a:spcPct val="100000"/>
              </a:lnSpc>
              <a:spcBef>
                <a:spcPts val="800"/>
              </a:spcBef>
              <a:buFont typeface="Comic Sans MS" panose="030F0702030302020204" pitchFamily="66" charset="0"/>
              <a:buChar char="•"/>
              <a:tabLst>
                <a:tab pos="723900" algn="l"/>
                <a:tab pos="1447800" algn="l"/>
                <a:tab pos="2171700" algn="l"/>
                <a:tab pos="2895600" algn="l"/>
                <a:tab pos="3619500" algn="l"/>
                <a:tab pos="4343400" algn="l"/>
                <a:tab pos="5067300" algn="l"/>
                <a:tab pos="5791200" algn="l"/>
                <a:tab pos="6515100" algn="l"/>
                <a:tab pos="7239000" algn="l"/>
              </a:tabLst>
            </a:pPr>
            <a:r>
              <a:rPr lang="pl-PL" sz="3600" b="1" dirty="0" smtClean="0">
                <a:solidFill>
                  <a:srgbClr val="002060"/>
                </a:solidFill>
                <a:cs typeface="Times New Roman" panose="02020603050405020304" pitchFamily="18" charset="0"/>
              </a:rPr>
              <a:t>SPOTKANIA Z POLICJĄ</a:t>
            </a:r>
          </a:p>
          <a:p>
            <a:pPr marL="339725" indent="-339725">
              <a:lnSpc>
                <a:spcPct val="100000"/>
              </a:lnSpc>
              <a:spcBef>
                <a:spcPts val="800"/>
              </a:spcBef>
              <a:buFont typeface="Comic Sans MS" panose="030F0702030302020204" pitchFamily="66" charset="0"/>
              <a:buChar char="•"/>
              <a:tabLst>
                <a:tab pos="723900" algn="l"/>
                <a:tab pos="1447800" algn="l"/>
                <a:tab pos="2171700" algn="l"/>
                <a:tab pos="2895600" algn="l"/>
                <a:tab pos="3619500" algn="l"/>
                <a:tab pos="4343400" algn="l"/>
                <a:tab pos="5067300" algn="l"/>
                <a:tab pos="5791200" algn="l"/>
                <a:tab pos="6515100" algn="l"/>
                <a:tab pos="7239000" algn="l"/>
              </a:tabLst>
            </a:pPr>
            <a:r>
              <a:rPr lang="pl-PL" sz="3600" b="1" dirty="0" smtClean="0">
                <a:solidFill>
                  <a:srgbClr val="002060"/>
                </a:solidFill>
                <a:cs typeface="Times New Roman" panose="02020603050405020304" pitchFamily="18" charset="0"/>
              </a:rPr>
              <a:t>ZAJĘCIA Z PEDAGOGIEM SZKOLNYM</a:t>
            </a:r>
          </a:p>
          <a:p>
            <a:pPr marL="339725" indent="-339725">
              <a:lnSpc>
                <a:spcPct val="100000"/>
              </a:lnSpc>
              <a:spcBef>
                <a:spcPts val="800"/>
              </a:spcBef>
              <a:buFont typeface="Comic Sans MS" panose="030F0702030302020204" pitchFamily="66" charset="0"/>
              <a:buChar char="•"/>
              <a:tabLst>
                <a:tab pos="723900" algn="l"/>
                <a:tab pos="1447800" algn="l"/>
                <a:tab pos="2171700" algn="l"/>
                <a:tab pos="2895600" algn="l"/>
                <a:tab pos="3619500" algn="l"/>
                <a:tab pos="4343400" algn="l"/>
                <a:tab pos="5067300" algn="l"/>
                <a:tab pos="5791200" algn="l"/>
                <a:tab pos="6515100" algn="l"/>
                <a:tab pos="7239000" algn="l"/>
              </a:tabLst>
            </a:pPr>
            <a:r>
              <a:rPr lang="pl-PL" sz="3600" b="1" dirty="0" smtClean="0">
                <a:solidFill>
                  <a:srgbClr val="002060"/>
                </a:solidFill>
                <a:cs typeface="Times New Roman" panose="02020603050405020304" pitchFamily="18" charset="0"/>
              </a:rPr>
              <a:t>SPOTKANIA ZE SPECJALISTAMI</a:t>
            </a:r>
          </a:p>
          <a:p>
            <a:endParaRPr lang="pl-PL" dirty="0"/>
          </a:p>
        </p:txBody>
      </p:sp>
      <p:sp>
        <p:nvSpPr>
          <p:cNvPr id="4" name="Prostokąt 3"/>
          <p:cNvSpPr/>
          <p:nvPr/>
        </p:nvSpPr>
        <p:spPr>
          <a:xfrm>
            <a:off x="2541029" y="164836"/>
            <a:ext cx="9982276" cy="2308324"/>
          </a:xfrm>
          <a:prstGeom prst="rect">
            <a:avLst/>
          </a:prstGeom>
          <a:noFill/>
        </p:spPr>
        <p:txBody>
          <a:bodyPr wrap="square" lIns="91440" tIns="45720" rIns="91440" bIns="45720">
            <a:spAutoFit/>
          </a:bodyPr>
          <a:lstStyle/>
          <a:p>
            <a:pPr algn="ctr"/>
            <a:r>
              <a:rPr lang="pl-PL" sz="4800" b="1" cap="none" spc="0" dirty="0" smtClean="0">
                <a:ln w="0"/>
                <a:solidFill>
                  <a:srgbClr val="002060"/>
                </a:solidFill>
                <a:effectLst>
                  <a:reflection blurRad="6350" stA="53000" endA="300" endPos="35500" dir="5400000" sy="-90000" algn="bl" rotWithShape="0"/>
                </a:effectLst>
              </a:rPr>
              <a:t>W JAKI SPOSÓB SZKOŁA</a:t>
            </a:r>
          </a:p>
          <a:p>
            <a:pPr algn="ctr"/>
            <a:r>
              <a:rPr lang="pl-PL" sz="4800" b="1" cap="none" spc="0" dirty="0" smtClean="0">
                <a:ln w="0"/>
                <a:solidFill>
                  <a:srgbClr val="002060"/>
                </a:solidFill>
                <a:effectLst>
                  <a:reflection blurRad="6350" stA="53000" endA="300" endPos="35500" dir="5400000" sy="-90000" algn="bl" rotWithShape="0"/>
                </a:effectLst>
              </a:rPr>
              <a:t> ZAPEWNIA NAM</a:t>
            </a:r>
          </a:p>
          <a:p>
            <a:pPr algn="ctr"/>
            <a:r>
              <a:rPr lang="pl-PL" sz="4800" b="1" dirty="0" smtClean="0">
                <a:ln w="0"/>
                <a:solidFill>
                  <a:srgbClr val="002060"/>
                </a:solidFill>
                <a:effectLst>
                  <a:reflection blurRad="6350" stA="53000" endA="300" endPos="35500" dir="5400000" sy="-90000" algn="bl" rotWithShape="0"/>
                </a:effectLst>
              </a:rPr>
              <a:t>BEZPIECZNY POBYT W NIEJ?</a:t>
            </a:r>
            <a:endParaRPr lang="pl-PL" sz="4800" b="1" cap="none" spc="0" dirty="0">
              <a:ln w="0"/>
              <a:solidFill>
                <a:srgbClr val="002060"/>
              </a:solidFill>
              <a:effectLst>
                <a:reflection blurRad="6350" stA="53000" endA="300" endPos="35500" dir="5400000" sy="-90000" algn="bl" rotWithShape="0"/>
              </a:effectLst>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909" y="5142861"/>
            <a:ext cx="19685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6" name="Picture 2" descr="Podob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97" y="415813"/>
            <a:ext cx="2485828" cy="180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54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solidFill>
                  <a:srgbClr val="000000"/>
                </a:solidFill>
                <a:effectLst>
                  <a:outerShdw blurRad="38100" dist="38100" dir="2700000" algn="tl">
                    <a:srgbClr val="C0C0C0"/>
                  </a:outerShdw>
                </a:effectLst>
              </a:rPr>
              <a:t>Co może zagrażać naszemu zdrowiu</a:t>
            </a:r>
            <a:br>
              <a:rPr lang="pl-PL" dirty="0">
                <a:solidFill>
                  <a:srgbClr val="000000"/>
                </a:solidFill>
                <a:effectLst>
                  <a:outerShdw blurRad="38100" dist="38100" dir="2700000" algn="tl">
                    <a:srgbClr val="C0C0C0"/>
                  </a:outerShdw>
                </a:effectLst>
              </a:rPr>
            </a:br>
            <a:r>
              <a:rPr lang="pl-PL" dirty="0">
                <a:solidFill>
                  <a:srgbClr val="000000"/>
                </a:solidFill>
                <a:effectLst>
                  <a:outerShdw blurRad="38100" dist="38100" dir="2700000" algn="tl">
                    <a:srgbClr val="C0C0C0"/>
                  </a:outerShdw>
                </a:effectLst>
              </a:rPr>
              <a:t> i życiu w szkole?</a:t>
            </a:r>
            <a:endParaRPr lang="pl-PL" dirty="0"/>
          </a:p>
        </p:txBody>
      </p:sp>
      <p:sp>
        <p:nvSpPr>
          <p:cNvPr id="3" name="Symbol zastępczy zawartości 2"/>
          <p:cNvSpPr>
            <a:spLocks noGrp="1"/>
          </p:cNvSpPr>
          <p:nvPr>
            <p:ph idx="1"/>
          </p:nvPr>
        </p:nvSpPr>
        <p:spPr>
          <a:xfrm>
            <a:off x="1397451" y="2047461"/>
            <a:ext cx="4393749" cy="1298713"/>
          </a:xfrm>
        </p:spPr>
        <p:txBody>
          <a:bodyPr>
            <a:noAutofit/>
          </a:bodyPr>
          <a:lstStyle/>
          <a:p>
            <a:pPr marL="0" indent="0">
              <a:buNone/>
            </a:pPr>
            <a:r>
              <a:rPr lang="pl-PL" sz="7200" b="1" dirty="0" smtClean="0">
                <a:solidFill>
                  <a:schemeClr val="tx2">
                    <a:lumMod val="50000"/>
                    <a:lumOff val="50000"/>
                  </a:schemeClr>
                </a:solidFill>
                <a:latin typeface="+mj-lt"/>
                <a:cs typeface="Calibri" panose="020F0502020204030204" pitchFamily="34" charset="0"/>
              </a:rPr>
              <a:t>BIEGANIE</a:t>
            </a:r>
            <a:endParaRPr lang="pl-PL" sz="7200" b="1" dirty="0">
              <a:solidFill>
                <a:schemeClr val="tx2">
                  <a:lumMod val="50000"/>
                  <a:lumOff val="50000"/>
                </a:schemeClr>
              </a:solidFill>
              <a:latin typeface="+mj-lt"/>
              <a:cs typeface="Calibri" panose="020F0502020204030204" pitchFamily="34"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8134" y="3688108"/>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468" y="2466872"/>
            <a:ext cx="1654175"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5"/>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6168334" y="4597917"/>
            <a:ext cx="28082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5723" y="2134635"/>
            <a:ext cx="19589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205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tx2">
                    <a:lumMod val="50000"/>
                    <a:lumOff val="50000"/>
                  </a:schemeClr>
                </a:solidFill>
              </a:rPr>
              <a:t>HAŁASOWANIE</a:t>
            </a:r>
            <a:endParaRPr lang="pl-PL" dirty="0">
              <a:solidFill>
                <a:schemeClr val="tx2">
                  <a:lumMod val="50000"/>
                  <a:lumOff val="50000"/>
                </a:schemeClr>
              </a:solidFill>
            </a:endParaRPr>
          </a:p>
        </p:txBody>
      </p:sp>
      <p:grpSp>
        <p:nvGrpSpPr>
          <p:cNvPr id="4" name="Group 2"/>
          <p:cNvGrpSpPr>
            <a:grpSpLocks/>
          </p:cNvGrpSpPr>
          <p:nvPr/>
        </p:nvGrpSpPr>
        <p:grpSpPr bwMode="auto">
          <a:xfrm>
            <a:off x="1251678" y="1512957"/>
            <a:ext cx="5218112" cy="1765300"/>
            <a:chOff x="567" y="928"/>
            <a:chExt cx="3287" cy="1112"/>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 y="928"/>
              <a:ext cx="2017"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WordArt 4"/>
            <p:cNvSpPr>
              <a:spLocks noChangeArrowheads="1" noChangeShapeType="1" noTextEdit="1"/>
            </p:cNvSpPr>
            <p:nvPr/>
          </p:nvSpPr>
          <p:spPr bwMode="auto">
            <a:xfrm>
              <a:off x="2356" y="1120"/>
              <a:ext cx="1498" cy="574"/>
            </a:xfrm>
            <a:prstGeom prst="rect">
              <a:avLst/>
            </a:prstGeom>
          </p:spPr>
          <p:txBody>
            <a:bodyPr wrap="none" fromWordArt="1">
              <a:prstTxWarp prst="textFadeLeft">
                <a:avLst>
                  <a:gd name="adj" fmla="val 33333"/>
                </a:avLst>
              </a:prstTxWarp>
            </a:bodyPr>
            <a:lstStyle/>
            <a:p>
              <a:pPr algn="ctr"/>
              <a:r>
                <a:rPr lang="pl-PL" sz="3600" kern="10">
                  <a:ln w="9360">
                    <a:solidFill>
                      <a:srgbClr val="000000"/>
                    </a:solidFill>
                    <a:miter lim="800000"/>
                    <a:headEnd/>
                    <a:tailEnd/>
                  </a:ln>
                  <a:solidFill>
                    <a:srgbClr val="000000"/>
                  </a:solidFill>
                  <a:latin typeface="Impact" panose="020B0806030902050204" pitchFamily="34" charset="0"/>
                </a:rPr>
                <a:t>KRZYKI</a:t>
              </a:r>
            </a:p>
          </p:txBody>
        </p:sp>
      </p:grpSp>
      <p:grpSp>
        <p:nvGrpSpPr>
          <p:cNvPr id="8" name="Group 8"/>
          <p:cNvGrpSpPr>
            <a:grpSpLocks/>
          </p:cNvGrpSpPr>
          <p:nvPr/>
        </p:nvGrpSpPr>
        <p:grpSpPr bwMode="auto">
          <a:xfrm>
            <a:off x="1079500" y="4083017"/>
            <a:ext cx="5771874" cy="2195582"/>
            <a:chOff x="680" y="2788"/>
            <a:chExt cx="3340" cy="1150"/>
          </a:xfrm>
        </p:grpSpPr>
        <p:grpSp>
          <p:nvGrpSpPr>
            <p:cNvPr id="9" name="Group 9"/>
            <p:cNvGrpSpPr>
              <a:grpSpLocks/>
            </p:cNvGrpSpPr>
            <p:nvPr/>
          </p:nvGrpSpPr>
          <p:grpSpPr bwMode="auto">
            <a:xfrm>
              <a:off x="1130" y="3136"/>
              <a:ext cx="2890" cy="454"/>
              <a:chOff x="1130" y="3136"/>
              <a:chExt cx="2890" cy="454"/>
            </a:xfrm>
          </p:grpSpPr>
          <p:sp>
            <p:nvSpPr>
              <p:cNvPr id="11" name="Rectangle 10"/>
              <p:cNvSpPr>
                <a:spLocks noChangeArrowheads="1"/>
              </p:cNvSpPr>
              <p:nvPr/>
            </p:nvSpPr>
            <p:spPr bwMode="auto">
              <a:xfrm>
                <a:off x="1130" y="3388"/>
                <a:ext cx="0" cy="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p>
            </p:txBody>
          </p:sp>
          <p:sp>
            <p:nvSpPr>
              <p:cNvPr id="12" name="WordArt 11"/>
              <p:cNvSpPr>
                <a:spLocks noChangeArrowheads="1" noChangeShapeType="1" noTextEdit="1"/>
              </p:cNvSpPr>
              <p:nvPr/>
            </p:nvSpPr>
            <p:spPr bwMode="auto">
              <a:xfrm>
                <a:off x="2504" y="3136"/>
                <a:ext cx="1516" cy="454"/>
              </a:xfrm>
              <a:prstGeom prst="rect">
                <a:avLst/>
              </a:prstGeom>
            </p:spPr>
            <p:txBody>
              <a:bodyPr wrap="none" fromWordArt="1">
                <a:prstTxWarp prst="textPlain">
                  <a:avLst>
                    <a:gd name="adj" fmla="val 50000"/>
                  </a:avLst>
                </a:prstTxWarp>
                <a:scene3d>
                  <a:camera prst="legacyObliqueTopLeft"/>
                  <a:lightRig rig="legacyHarsh3" dir="t"/>
                </a:scene3d>
                <a:sp3d extrusionH="100000" prstMaterial="legacyMatte">
                  <a:extrusionClr>
                    <a:srgbClr val="663300"/>
                  </a:extrusionClr>
                  <a:contourClr>
                    <a:srgbClr val="000000"/>
                  </a:contourClr>
                </a:sp3d>
              </a:bodyPr>
              <a:lstStyle/>
              <a:p>
                <a:pPr algn="ctr"/>
                <a:r>
                  <a:rPr lang="pl-PL" sz="3600" kern="10" dirty="0">
                    <a:ln w="9525">
                      <a:round/>
                      <a:headEnd/>
                      <a:tailEnd/>
                    </a:ln>
                    <a:solidFill>
                      <a:srgbClr val="000000"/>
                    </a:solidFill>
                    <a:latin typeface="Arial Black" panose="020B0A04020102020204" pitchFamily="34" charset="0"/>
                  </a:rPr>
                  <a:t>HAŁAS</a:t>
                </a:r>
              </a:p>
            </p:txBody>
          </p:sp>
        </p:gr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 y="2788"/>
              <a:ext cx="1683"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3" name="Group 5"/>
          <p:cNvGrpSpPr>
            <a:grpSpLocks/>
          </p:cNvGrpSpPr>
          <p:nvPr/>
        </p:nvGrpSpPr>
        <p:grpSpPr bwMode="auto">
          <a:xfrm>
            <a:off x="5241098" y="2921189"/>
            <a:ext cx="5888037" cy="1817687"/>
            <a:chOff x="1733" y="1701"/>
            <a:chExt cx="3709" cy="1145"/>
          </a:xfrm>
        </p:grpSpPr>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5" y="1701"/>
              <a:ext cx="1117"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 name="WordArt 7"/>
            <p:cNvSpPr>
              <a:spLocks noChangeArrowheads="1" noChangeShapeType="1" noTextEdit="1"/>
            </p:cNvSpPr>
            <p:nvPr/>
          </p:nvSpPr>
          <p:spPr bwMode="auto">
            <a:xfrm>
              <a:off x="1733" y="1941"/>
              <a:ext cx="2506" cy="8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20644"/>
                  <a:gd name="adj2" fmla="val 0"/>
                </a:avLst>
              </a:prstTxWarp>
            </a:bodyPr>
            <a:lstStyle/>
            <a:p>
              <a:pPr algn="ctr"/>
              <a:r>
                <a:rPr lang="pl-PL" sz="3600" kern="10" dirty="0">
                  <a:solidFill>
                    <a:srgbClr val="000000"/>
                  </a:solidFill>
                  <a:effectLst>
                    <a:outerShdw dist="53966" dir="2700000" algn="ctr" rotWithShape="0">
                      <a:srgbClr val="C0C0C0"/>
                    </a:outerShdw>
                  </a:effectLst>
                  <a:latin typeface="Times New Roman" panose="02020603050405020304" pitchFamily="18" charset="0"/>
                  <a:cs typeface="Times New Roman" panose="02020603050405020304" pitchFamily="18" charset="0"/>
                </a:rPr>
                <a:t>GŁOŚNA   MUZYKA</a:t>
              </a:r>
            </a:p>
          </p:txBody>
        </p:sp>
      </p:grpSp>
      <p:pic>
        <p:nvPicPr>
          <p:cNvPr id="2050" name="Picture 2" descr="Znalezione obrazy dla zapytania KRZYK DZIECI OBRAZ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7148" y="732687"/>
            <a:ext cx="3323948" cy="166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0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 fill="hold"/>
                                        <p:tgtEl>
                                          <p:spTgt spid="4"/>
                                        </p:tgtEl>
                                        <p:attrNameLst>
                                          <p:attrName>ppt_x</p:attrName>
                                        </p:attrNameLst>
                                      </p:cBhvr>
                                      <p:tavLst>
                                        <p:tav tm="100000">
                                          <p:val>
                                            <p:strVal val="0-#ppt_w/2"/>
                                          </p:val>
                                        </p:tav>
                                        <p:tav>
                                          <p:val>
                                            <p:strVal val="#ppt_x"/>
                                          </p:val>
                                        </p:tav>
                                      </p:tavLst>
                                    </p:anim>
                                    <p:anim calcmode="lin" valueType="num">
                                      <p:cBhvr additive="repl">
                                        <p:cTn id="8" dur="500" fill="hold"/>
                                        <p:tgtEl>
                                          <p:spTgt spid="4"/>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additive="repl">
                                        <p:cTn id="12" dur="1" fill="hold">
                                          <p:stCondLst>
                                            <p:cond delay="0"/>
                                          </p:stCondLst>
                                        </p:cTn>
                                        <p:tgtEl>
                                          <p:spTgt spid="8"/>
                                        </p:tgtEl>
                                        <p:attrNameLst>
                                          <p:attrName>style.visibility</p:attrName>
                                        </p:attrNameLst>
                                      </p:cBhvr>
                                      <p:to>
                                        <p:strVal val="visible"/>
                                      </p:to>
                                    </p:set>
                                    <p:animEffect transition="in" filter="box(in)">
                                      <p:cBhvr additive="repl">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fill="hold" nodeType="clickEffect">
                                  <p:stCondLst>
                                    <p:cond delay="0"/>
                                  </p:stCondLst>
                                  <p:childTnLst>
                                    <p:set>
                                      <p:cBhvr additive="repl">
                                        <p:cTn id="17" dur="1" fill="hold">
                                          <p:stCondLst>
                                            <p:cond delay="0"/>
                                          </p:stCondLst>
                                        </p:cTn>
                                        <p:tgtEl>
                                          <p:spTgt spid="13"/>
                                        </p:tgtEl>
                                        <p:attrNameLst>
                                          <p:attrName>style.visibility</p:attrName>
                                        </p:attrNameLst>
                                      </p:cBhvr>
                                      <p:to>
                                        <p:strVal val="visible"/>
                                      </p:to>
                                    </p:set>
                                    <p:anim calcmode="lin" valueType="num">
                                      <p:cBhvr additive="repl">
                                        <p:cTn id="18" dur="1000" fill="hold"/>
                                        <p:tgtEl>
                                          <p:spTgt spid="13"/>
                                        </p:tgtEl>
                                        <p:attrNameLst>
                                          <p:attrName>ppt_w</p:attrName>
                                        </p:attrNameLst>
                                      </p:cBhvr>
                                      <p:tavLst>
                                        <p:tav tm="100000">
                                          <p:val>
                                            <p:fltVal val="0"/>
                                          </p:val>
                                        </p:tav>
                                        <p:tav>
                                          <p:val>
                                            <p:strVal val="#ppt_w"/>
                                          </p:val>
                                        </p:tav>
                                      </p:tavLst>
                                    </p:anim>
                                    <p:anim calcmode="lin" valueType="num">
                                      <p:cBhvr additive="repl">
                                        <p:cTn id="19" dur="1000" fill="hold"/>
                                        <p:tgtEl>
                                          <p:spTgt spid="13"/>
                                        </p:tgtEl>
                                        <p:attrNameLst>
                                          <p:attrName>ppt_h</p:attrName>
                                        </p:attrNameLst>
                                      </p:cBhvr>
                                      <p:tavLst>
                                        <p:tav tm="100000">
                                          <p:val>
                                            <p:fltVal val="0"/>
                                          </p:val>
                                        </p:tav>
                                        <p:tav>
                                          <p:val>
                                            <p:strVal val="#ppt_h"/>
                                          </p:val>
                                        </p:tav>
                                      </p:tavLst>
                                    </p:anim>
                                    <p:anim calcmode="lin" valueType="num">
                                      <p:cBhvr additive="repl">
                                        <p:cTn id="20" dur="1000" fill="hold"/>
                                        <p:tgtEl>
                                          <p:spTgt spid="13"/>
                                        </p:tgtEl>
                                        <p:attrNameLst>
                                          <p:attrName>ppt_x</p:attrName>
                                        </p:attrNameLst>
                                      </p:cBhvr>
                                      <p:tavLst>
                                        <p:tav tm="0" fmla="#ppt_x+(cos(-2*pi*(1-$))*-#ppt_x-sin(-2*pi*(1-$))*(1-#ppt_y))*(1-$)">
                                          <p:val>
                                            <p:fltVal val="0"/>
                                          </p:val>
                                        </p:tav>
                                        <p:tav tm="100000">
                                          <p:val>
                                            <p:fltVal val="1"/>
                                          </p:val>
                                        </p:tav>
                                      </p:tavLst>
                                    </p:anim>
                                    <p:anim calcmode="lin" valueType="num">
                                      <p:cBhvr additive="repl">
                                        <p:cTn id="21"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2303" y="188560"/>
            <a:ext cx="10178322" cy="1492132"/>
          </a:xfrm>
        </p:spPr>
        <p:txBody>
          <a:bodyPr/>
          <a:lstStyle/>
          <a:p>
            <a:r>
              <a:rPr lang="pl-PL" sz="5400" dirty="0"/>
              <a:t>Co to jest HAŁAS?</a:t>
            </a:r>
            <a:r>
              <a:rPr lang="pl-PL" dirty="0"/>
              <a:t> </a:t>
            </a:r>
          </a:p>
        </p:txBody>
      </p:sp>
      <p:sp>
        <p:nvSpPr>
          <p:cNvPr id="3" name="Symbol zastępczy zawartości 2"/>
          <p:cNvSpPr>
            <a:spLocks noGrp="1"/>
          </p:cNvSpPr>
          <p:nvPr>
            <p:ph idx="1"/>
          </p:nvPr>
        </p:nvSpPr>
        <p:spPr>
          <a:xfrm>
            <a:off x="1122890" y="1423114"/>
            <a:ext cx="6707466" cy="5177308"/>
          </a:xfrm>
        </p:spPr>
        <p:txBody>
          <a:bodyPr>
            <a:normAutofit lnSpcReduction="10000"/>
          </a:bodyPr>
          <a:lstStyle/>
          <a:p>
            <a:pPr marL="339725" indent="-339725">
              <a:lnSpc>
                <a:spcPct val="100000"/>
              </a:lnSpc>
              <a:spcBef>
                <a:spcPts val="450"/>
              </a:spcBef>
              <a:buFont typeface="Comic Sans MS" panose="030F0702030302020204" pitchFamily="66" charset="0"/>
              <a:buChar char="•"/>
              <a:tabLst>
                <a:tab pos="723900" algn="l"/>
                <a:tab pos="1447800" algn="l"/>
                <a:tab pos="2171700" algn="l"/>
                <a:tab pos="2895600" algn="l"/>
                <a:tab pos="3619500" algn="l"/>
                <a:tab pos="4343400" algn="l"/>
              </a:tabLst>
            </a:pPr>
            <a:r>
              <a:rPr lang="pl-PL" sz="2800" b="1" dirty="0">
                <a:solidFill>
                  <a:srgbClr val="000000"/>
                </a:solidFill>
                <a:cs typeface="Calibri" panose="020F0502020204030204" pitchFamily="34" charset="0"/>
              </a:rPr>
              <a:t>Hałas obecnie istnieje wszędzie</a:t>
            </a:r>
            <a:br>
              <a:rPr lang="pl-PL" sz="2800" b="1" dirty="0">
                <a:solidFill>
                  <a:srgbClr val="000000"/>
                </a:solidFill>
                <a:cs typeface="Calibri" panose="020F0502020204030204" pitchFamily="34" charset="0"/>
              </a:rPr>
            </a:br>
            <a:r>
              <a:rPr lang="pl-PL" sz="2800" b="1" dirty="0">
                <a:solidFill>
                  <a:srgbClr val="000000"/>
                </a:solidFill>
                <a:cs typeface="Calibri" panose="020F0502020204030204" pitchFamily="34" charset="0"/>
              </a:rPr>
              <a:t> ( w domu, w szkole, w pracy).</a:t>
            </a:r>
          </a:p>
          <a:p>
            <a:pPr marL="339725" indent="-339725">
              <a:lnSpc>
                <a:spcPct val="100000"/>
              </a:lnSpc>
              <a:spcBef>
                <a:spcPts val="450"/>
              </a:spcBef>
              <a:buFont typeface="Comic Sans MS" panose="030F0702030302020204" pitchFamily="66" charset="0"/>
              <a:buChar char="•"/>
              <a:tabLst>
                <a:tab pos="723900" algn="l"/>
                <a:tab pos="1447800" algn="l"/>
                <a:tab pos="2171700" algn="l"/>
                <a:tab pos="2895600" algn="l"/>
                <a:tab pos="3619500" algn="l"/>
                <a:tab pos="4343400" algn="l"/>
              </a:tabLst>
            </a:pPr>
            <a:r>
              <a:rPr lang="pl-PL" sz="2800" b="1" dirty="0">
                <a:solidFill>
                  <a:srgbClr val="000000"/>
                </a:solidFill>
                <a:cs typeface="Calibri" panose="020F0502020204030204" pitchFamily="34" charset="0"/>
              </a:rPr>
              <a:t>Bo hałas to nieskoordynowane dźwięki, głośną, zakłócającą spokój rozmowę lub muzykę, krzyki, głośny stuk, trzask, odgłosy pracujących maszyn.</a:t>
            </a:r>
          </a:p>
          <a:p>
            <a:pPr marL="339725" indent="-339725">
              <a:lnSpc>
                <a:spcPct val="100000"/>
              </a:lnSpc>
              <a:spcBef>
                <a:spcPts val="450"/>
              </a:spcBef>
              <a:buFont typeface="Comic Sans MS" panose="030F0702030302020204" pitchFamily="66" charset="0"/>
              <a:buChar char="•"/>
              <a:tabLst>
                <a:tab pos="723900" algn="l"/>
                <a:tab pos="1447800" algn="l"/>
                <a:tab pos="2171700" algn="l"/>
                <a:tab pos="2895600" algn="l"/>
                <a:tab pos="3619500" algn="l"/>
                <a:tab pos="4343400" algn="l"/>
              </a:tabLst>
            </a:pPr>
            <a:r>
              <a:rPr lang="pl-PL" sz="2800" b="1" dirty="0">
                <a:solidFill>
                  <a:srgbClr val="000000"/>
                </a:solidFill>
                <a:cs typeface="Calibri" panose="020F0502020204030204" pitchFamily="34" charset="0"/>
              </a:rPr>
              <a:t>Hałas godzi w podstawowe potrzeby każdego człowieka – potrzebę spokoju, wypoczynku, często przyczynia się do niepokoju</a:t>
            </a:r>
            <a:br>
              <a:rPr lang="pl-PL" sz="2800" b="1" dirty="0">
                <a:solidFill>
                  <a:srgbClr val="000000"/>
                </a:solidFill>
                <a:cs typeface="Calibri" panose="020F0502020204030204" pitchFamily="34" charset="0"/>
              </a:rPr>
            </a:br>
            <a:r>
              <a:rPr lang="pl-PL" sz="2800" b="1" dirty="0">
                <a:solidFill>
                  <a:srgbClr val="000000"/>
                </a:solidFill>
                <a:cs typeface="Calibri" panose="020F0502020204030204" pitchFamily="34" charset="0"/>
              </a:rPr>
              <a:t> i poczucia zagrożenia.</a:t>
            </a:r>
          </a:p>
          <a:p>
            <a:endParaRPr lang="pl-PL"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709" y="3227254"/>
            <a:ext cx="2879725"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0247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993" y="189202"/>
            <a:ext cx="5496852" cy="1729750"/>
          </a:xfrm>
        </p:spPr>
        <p:txBody>
          <a:bodyPr>
            <a:normAutofit fontScale="90000"/>
          </a:bodyPr>
          <a:lstStyle/>
          <a:p>
            <a:pPr algn="ctr"/>
            <a:r>
              <a:rPr lang="pl-PL" sz="5400" b="1" dirty="0">
                <a:solidFill>
                  <a:srgbClr val="000000"/>
                </a:solidFill>
              </a:rPr>
              <a:t>Negatywny wpływ </a:t>
            </a:r>
            <a:br>
              <a:rPr lang="pl-PL" sz="5400" b="1" dirty="0">
                <a:solidFill>
                  <a:srgbClr val="000000"/>
                </a:solidFill>
              </a:rPr>
            </a:br>
            <a:r>
              <a:rPr lang="pl-PL" sz="5400" b="1" u="sng" dirty="0">
                <a:solidFill>
                  <a:srgbClr val="000000"/>
                </a:solidFill>
              </a:rPr>
              <a:t>HAŁASU</a:t>
            </a:r>
            <a:br>
              <a:rPr lang="pl-PL" sz="5400" b="1" u="sng" dirty="0">
                <a:solidFill>
                  <a:srgbClr val="000000"/>
                </a:solidFill>
              </a:rPr>
            </a:br>
            <a:endParaRPr lang="pl-PL" dirty="0"/>
          </a:p>
        </p:txBody>
      </p:sp>
      <p:sp>
        <p:nvSpPr>
          <p:cNvPr id="3" name="Symbol zastępczy zawartości 2"/>
          <p:cNvSpPr>
            <a:spLocks noGrp="1"/>
          </p:cNvSpPr>
          <p:nvPr>
            <p:ph idx="1"/>
          </p:nvPr>
        </p:nvSpPr>
        <p:spPr>
          <a:xfrm>
            <a:off x="1223494" y="1674255"/>
            <a:ext cx="9878096" cy="4868214"/>
          </a:xfrm>
        </p:spPr>
        <p:txBody>
          <a:bodyPr>
            <a:noAutofit/>
          </a:bodyPr>
          <a:lstStyle/>
          <a:p>
            <a:r>
              <a:rPr lang="pl-PL" sz="2800" b="1" dirty="0" smtClean="0">
                <a:solidFill>
                  <a:schemeClr val="tx2">
                    <a:lumMod val="50000"/>
                    <a:lumOff val="50000"/>
                  </a:schemeClr>
                </a:solidFill>
                <a:cs typeface="Calibri" panose="020F0502020204030204" pitchFamily="34" charset="0"/>
              </a:rPr>
              <a:t>UTRUDNIA NAUKĘ</a:t>
            </a:r>
          </a:p>
          <a:p>
            <a:r>
              <a:rPr lang="pl-PL" sz="2800" b="1" dirty="0" smtClean="0">
                <a:solidFill>
                  <a:schemeClr val="accent5"/>
                </a:solidFill>
                <a:cs typeface="Calibri" panose="020F0502020204030204" pitchFamily="34" charset="0"/>
              </a:rPr>
              <a:t>ZMNIEJSZA KONCENTRACJĘ</a:t>
            </a:r>
          </a:p>
          <a:p>
            <a:r>
              <a:rPr lang="pl-PL" sz="2800" b="1" dirty="0" smtClean="0">
                <a:solidFill>
                  <a:srgbClr val="FF0000"/>
                </a:solidFill>
                <a:cs typeface="Calibri" panose="020F0502020204030204" pitchFamily="34" charset="0"/>
              </a:rPr>
              <a:t>UTRUDNIA ZAPAMIĘTYWANIE</a:t>
            </a:r>
          </a:p>
          <a:p>
            <a:r>
              <a:rPr lang="pl-PL" sz="2800" b="1" dirty="0" smtClean="0">
                <a:solidFill>
                  <a:srgbClr val="00B0F0"/>
                </a:solidFill>
                <a:cs typeface="Calibri" panose="020F0502020204030204" pitchFamily="34" charset="0"/>
              </a:rPr>
              <a:t>ZWIĘKSZA ZMĘCZENIE</a:t>
            </a:r>
          </a:p>
          <a:p>
            <a:r>
              <a:rPr lang="pl-PL" sz="2800" b="1" dirty="0" smtClean="0">
                <a:solidFill>
                  <a:srgbClr val="00B050"/>
                </a:solidFill>
                <a:cs typeface="Calibri" panose="020F0502020204030204" pitchFamily="34" charset="0"/>
              </a:rPr>
              <a:t>UTRUDNIA ZROZUMIENIE </a:t>
            </a:r>
          </a:p>
          <a:p>
            <a:r>
              <a:rPr lang="pl-PL" sz="2800" b="1" dirty="0" smtClean="0">
                <a:solidFill>
                  <a:srgbClr val="FFFF00"/>
                </a:solidFill>
                <a:cs typeface="Calibri" panose="020F0502020204030204" pitchFamily="34" charset="0"/>
              </a:rPr>
              <a:t>ZABURZA ORIENTACJĘ</a:t>
            </a:r>
          </a:p>
          <a:p>
            <a:r>
              <a:rPr lang="pl-PL" sz="2800" b="1" dirty="0" smtClean="0">
                <a:solidFill>
                  <a:srgbClr val="0070C0"/>
                </a:solidFill>
                <a:cs typeface="Calibri" panose="020F0502020204030204" pitchFamily="34" charset="0"/>
              </a:rPr>
              <a:t>WZMAGA DRAŻLIWOŚĆ </a:t>
            </a:r>
          </a:p>
          <a:p>
            <a:r>
              <a:rPr lang="pl-PL" sz="2800" b="1" dirty="0" smtClean="0">
                <a:solidFill>
                  <a:srgbClr val="CC3399"/>
                </a:solidFill>
                <a:cs typeface="Calibri" panose="020F0502020204030204" pitchFamily="34" charset="0"/>
              </a:rPr>
              <a:t>BÓL GŁOWY I ZAWROTY</a:t>
            </a:r>
          </a:p>
          <a:p>
            <a:r>
              <a:rPr lang="pl-PL" sz="2800" b="1" dirty="0" smtClean="0">
                <a:solidFill>
                  <a:schemeClr val="accent3">
                    <a:lumMod val="75000"/>
                  </a:schemeClr>
                </a:solidFill>
                <a:cs typeface="Calibri" panose="020F0502020204030204" pitchFamily="34" charset="0"/>
              </a:rPr>
              <a:t>BUDZI NIEPOKÓJ </a:t>
            </a:r>
            <a:endParaRPr lang="pl-PL" sz="2800" b="1" dirty="0">
              <a:solidFill>
                <a:schemeClr val="accent3">
                  <a:lumMod val="75000"/>
                </a:schemeClr>
              </a:solidFill>
              <a:cs typeface="Calibri" panose="020F0502020204030204" pitchFamily="34" charset="0"/>
            </a:endParaRPr>
          </a:p>
          <a:p>
            <a:endParaRPr lang="pl-PL" sz="2800" dirty="0"/>
          </a:p>
        </p:txBody>
      </p:sp>
    </p:spTree>
    <p:extLst>
      <p:ext uri="{BB962C8B-B14F-4D97-AF65-F5344CB8AC3E}">
        <p14:creationId xmlns:p14="http://schemas.microsoft.com/office/powerpoint/2010/main" val="194461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sposoby aby czuć się bezpieczniej w szkole</a:t>
            </a:r>
            <a:endParaRPr lang="pl-PL" dirty="0"/>
          </a:p>
        </p:txBody>
      </p:sp>
      <p:sp>
        <p:nvSpPr>
          <p:cNvPr id="3" name="Symbol zastępczy zawartości 2"/>
          <p:cNvSpPr>
            <a:spLocks noGrp="1"/>
          </p:cNvSpPr>
          <p:nvPr>
            <p:ph idx="1"/>
          </p:nvPr>
        </p:nvSpPr>
        <p:spPr/>
        <p:txBody>
          <a:bodyPr>
            <a:noAutofit/>
          </a:bodyPr>
          <a:lstStyle/>
          <a:p>
            <a:pPr marL="0" indent="0" algn="just">
              <a:buNone/>
            </a:pPr>
            <a:r>
              <a:rPr lang="pl-PL" sz="2800" b="1" dirty="0">
                <a:solidFill>
                  <a:schemeClr val="tx1"/>
                </a:solidFill>
                <a:latin typeface="Calibri" panose="020F0502020204030204" pitchFamily="34" charset="0"/>
                <a:cs typeface="Calibri" panose="020F0502020204030204" pitchFamily="34" charset="0"/>
              </a:rPr>
              <a:t>Na bezpieczeństwo w szkole i klasie mają wpływ wszyscy jej członkowie. Ty, w takim samym stopniu, jak twoi koledzy i nauczyciele przyczyniasz się do atmosfery placówki, w której się uczysz. Od twoich reakcji na pewne wydarzenia zależeć będzie poczucie bezpieczeństwa twoje i innych uczniów. Aby skuteczniej przyczyniać się do budowania przyjaznej atmosfery w miejscu, w którym spędzasz większość czasu, zapoznaj się z poniższymi wskazówkami.</a:t>
            </a:r>
            <a:endParaRPr lang="pl-PL"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575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36371" y="425004"/>
            <a:ext cx="10354615" cy="3464416"/>
          </a:xfrm>
        </p:spPr>
        <p:txBody>
          <a:bodyPr>
            <a:normAutofit/>
          </a:bodyPr>
          <a:lstStyle/>
          <a:p>
            <a:pPr marL="0" indent="0" algn="just">
              <a:buNone/>
            </a:pPr>
            <a:r>
              <a:rPr lang="pl-PL" sz="3200" dirty="0">
                <a:solidFill>
                  <a:schemeClr val="tx1"/>
                </a:solidFill>
              </a:rPr>
              <a:t>1. Dbaj o swoją sprawność fizyczną i psychiczną. Nie </a:t>
            </a:r>
            <a:r>
              <a:rPr lang="pl-PL" sz="3200" dirty="0" smtClean="0">
                <a:solidFill>
                  <a:schemeClr val="tx1"/>
                </a:solidFill>
              </a:rPr>
              <a:t> </a:t>
            </a:r>
            <a:r>
              <a:rPr lang="pl-PL" sz="3200" dirty="0">
                <a:solidFill>
                  <a:schemeClr val="tx1"/>
                </a:solidFill>
              </a:rPr>
              <a:t>siła, czy dobra kondycją zapewnią ci bezpieczeństwo. Bardzo ważna </a:t>
            </a:r>
            <a:r>
              <a:rPr lang="pl-PL" sz="3200" dirty="0" smtClean="0">
                <a:solidFill>
                  <a:schemeClr val="tx1"/>
                </a:solidFill>
              </a:rPr>
              <a:t>jest </a:t>
            </a:r>
            <a:r>
              <a:rPr lang="pl-PL" sz="3200" dirty="0">
                <a:solidFill>
                  <a:schemeClr val="tx1"/>
                </a:solidFill>
              </a:rPr>
              <a:t>siła psychiczna i pewność siebie w każdej sytuacji. </a:t>
            </a:r>
          </a:p>
        </p:txBody>
      </p:sp>
      <p:pic>
        <p:nvPicPr>
          <p:cNvPr id="4100" name="Picture 4" descr="Znalezione obrazy dla zapytania siÅa fizyczna 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54" y="4005754"/>
            <a:ext cx="269557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78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2131" y="618186"/>
            <a:ext cx="9929610" cy="3683357"/>
          </a:xfrm>
        </p:spPr>
        <p:txBody>
          <a:bodyPr>
            <a:noAutofit/>
          </a:bodyPr>
          <a:lstStyle/>
          <a:p>
            <a:pPr marL="0" indent="0" algn="just">
              <a:buNone/>
            </a:pPr>
            <a:r>
              <a:rPr lang="pl-PL" sz="2800" dirty="0">
                <a:solidFill>
                  <a:schemeClr val="tx1"/>
                </a:solidFill>
              </a:rPr>
              <a:t>2</a:t>
            </a:r>
            <a:r>
              <a:rPr lang="pl-PL" sz="3600" dirty="0">
                <a:solidFill>
                  <a:schemeClr val="tx1"/>
                </a:solidFill>
              </a:rPr>
              <a:t>. Pamiętaj – agresja budzi agresję. Nie dawaj innym powodów, by się ciebie obawiali. Może to zrodzić niepotrzebne nieporozumienia oraz wprowadzić niezdrową atmosferę w klasie i szkole. Traktuj z szacunkiem swoich kolegów, koleżanki oraz nauczycieli – tylko wtedy masz prawo wymagać od nich tego samego.</a:t>
            </a:r>
            <a:r>
              <a:rPr lang="pl-PL" dirty="0"/>
              <a:t/>
            </a:r>
            <a:br>
              <a:rPr lang="pl-PL" dirty="0"/>
            </a:br>
            <a:endParaRPr lang="pl-PL" dirty="0"/>
          </a:p>
        </p:txBody>
      </p:sp>
      <p:pic>
        <p:nvPicPr>
          <p:cNvPr id="6146" name="Picture 2" descr="Znalezione obrazy dla zapytania agresja OBRA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6423" y="4870528"/>
            <a:ext cx="2743200" cy="170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0253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TM10001106[[fn=Znaczek]]</Template>
  <TotalTime>58</TotalTime>
  <Words>236</Words>
  <Application>Microsoft Office PowerPoint</Application>
  <PresentationFormat>Panoramiczny</PresentationFormat>
  <Paragraphs>53</Paragraphs>
  <Slides>16</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16</vt:i4>
      </vt:variant>
    </vt:vector>
  </HeadingPairs>
  <TitlesOfParts>
    <vt:vector size="24" baseType="lpstr">
      <vt:lpstr>Arial</vt:lpstr>
      <vt:lpstr>Arial Black</vt:lpstr>
      <vt:lpstr>Calibri</vt:lpstr>
      <vt:lpstr>Comic Sans MS</vt:lpstr>
      <vt:lpstr>Gill Sans MT</vt:lpstr>
      <vt:lpstr>Impact</vt:lpstr>
      <vt:lpstr>Times New Roman</vt:lpstr>
      <vt:lpstr>Badge</vt:lpstr>
      <vt:lpstr>BEZPIECZEŃŚTWO UCZNIÓW   W SZKOLE </vt:lpstr>
      <vt:lpstr>Prezentacja programu PowerPoint</vt:lpstr>
      <vt:lpstr>Co może zagrażać naszemu zdrowiu  i życiu w szkole?</vt:lpstr>
      <vt:lpstr>HAŁASOWANIE</vt:lpstr>
      <vt:lpstr>Co to jest HAŁAS? </vt:lpstr>
      <vt:lpstr>Negatywny wpływ  HAŁASU </vt:lpstr>
      <vt:lpstr>sposoby aby czuć się bezpieczniej w szkole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Ważne numery telefonów</vt:lpstr>
      <vt:lpstr>DZIĘKUJE ZA UWAGĘ</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BEZPIECZEŃŚTWO UCZNIÓW  W SZKOLE</dc:title>
  <dc:creator>Ja</dc:creator>
  <cp:lastModifiedBy>48660</cp:lastModifiedBy>
  <cp:revision>9</cp:revision>
  <dcterms:created xsi:type="dcterms:W3CDTF">2019-05-14T14:09:35Z</dcterms:created>
  <dcterms:modified xsi:type="dcterms:W3CDTF">2019-05-16T19:19:38Z</dcterms:modified>
</cp:coreProperties>
</file>