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79" r:id="rId4"/>
    <p:sldId id="28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  <p:sldId id="277" r:id="rId24"/>
    <p:sldId id="278" r:id="rId25"/>
    <p:sldId id="275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Dziewczęta</c:v>
                </c:pt>
              </c:strCache>
            </c:strRef>
          </c:tx>
          <c:invertIfNegative val="0"/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0.50210970464135019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Chłopcy</c:v>
                </c:pt>
              </c:strCache>
            </c:strRef>
          </c:tx>
          <c:invertIfNegative val="0"/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0147968"/>
        <c:axId val="125017408"/>
      </c:barChart>
      <c:catAx>
        <c:axId val="401479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5017408"/>
        <c:crosses val="autoZero"/>
        <c:auto val="1"/>
        <c:lblAlgn val="ctr"/>
        <c:lblOffset val="100"/>
        <c:noMultiLvlLbl val="0"/>
      </c:catAx>
      <c:valAx>
        <c:axId val="125017408"/>
        <c:scaling>
          <c:orientation val="minMax"/>
          <c:max val="1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40147968"/>
        <c:crosses val="autoZero"/>
        <c:crossBetween val="between"/>
        <c:majorUnit val="0.2"/>
        <c:minorUnit val="2.0000000000000006E-4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invertIfNegative val="0"/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0.00%</c:formatCode>
                <c:ptCount val="1"/>
                <c:pt idx="0">
                  <c:v>0.2152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invertIfNegative val="0"/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0.00%</c:formatCode>
                <c:ptCount val="1"/>
                <c:pt idx="0">
                  <c:v>0.70889999999999997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9227264"/>
        <c:axId val="167704768"/>
      </c:barChart>
      <c:catAx>
        <c:axId val="129227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7704768"/>
        <c:crosses val="autoZero"/>
        <c:auto val="1"/>
        <c:lblAlgn val="ctr"/>
        <c:lblOffset val="100"/>
        <c:noMultiLvlLbl val="0"/>
      </c:catAx>
      <c:valAx>
        <c:axId val="167704768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129227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Arkusz1!$A$2:$A$5</c:f>
              <c:strCache>
                <c:ptCount val="4"/>
                <c:pt idx="0">
                  <c:v>Nigdy</c:v>
                </c:pt>
                <c:pt idx="1">
                  <c:v>Tylko raz</c:v>
                </c:pt>
                <c:pt idx="2">
                  <c:v>Kilka razy</c:v>
                </c:pt>
                <c:pt idx="3">
                  <c:v>Wielokrotnie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4"/>
                <c:pt idx="0">
                  <c:v>0.78900000000000003</c:v>
                </c:pt>
                <c:pt idx="1">
                  <c:v>7.5899999999999995E-2</c:v>
                </c:pt>
                <c:pt idx="2">
                  <c:v>5.91E-2</c:v>
                </c:pt>
                <c:pt idx="3">
                  <c:v>1.2699999999999999E-2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Arkusz1!$A$2:$A$5</c:f>
              <c:strCache>
                <c:ptCount val="4"/>
                <c:pt idx="0">
                  <c:v>Tak, wiele razy</c:v>
                </c:pt>
                <c:pt idx="1">
                  <c:v>Tak, kilka razy</c:v>
                </c:pt>
                <c:pt idx="2">
                  <c:v>Tak, jeden raz</c:v>
                </c:pt>
                <c:pt idx="3">
                  <c:v>Nie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4"/>
                <c:pt idx="0">
                  <c:v>8.3999999999999995E-3</c:v>
                </c:pt>
                <c:pt idx="1">
                  <c:v>2.53E-2</c:v>
                </c:pt>
                <c:pt idx="2">
                  <c:v>6.7500000000000004E-2</c:v>
                </c:pt>
                <c:pt idx="3">
                  <c:v>0.8397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Adres e-mail</c:v>
                </c:pt>
              </c:strCache>
            </c:strRef>
          </c:tx>
          <c:invertIfNegative val="0"/>
          <c:cat>
            <c:numRef>
              <c:f>Arkusz1!$A$2</c:f>
              <c:numCache>
                <c:formatCode>0.00%</c:formatCode>
                <c:ptCount val="1"/>
              </c:numCache>
            </c:numRef>
          </c:cat>
          <c:val>
            <c:numRef>
              <c:f>Arkusz1!$B$2</c:f>
              <c:numCache>
                <c:formatCode>0.00%</c:formatCode>
                <c:ptCount val="1"/>
                <c:pt idx="0">
                  <c:v>0.12659999999999999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Adres zamieszkania</c:v>
                </c:pt>
              </c:strCache>
            </c:strRef>
          </c:tx>
          <c:invertIfNegative val="0"/>
          <c:cat>
            <c:numRef>
              <c:f>Arkusz1!$A$2</c:f>
              <c:numCache>
                <c:formatCode>0.00%</c:formatCode>
                <c:ptCount val="1"/>
              </c:numCache>
            </c:numRef>
          </c:cat>
          <c:val>
            <c:numRef>
              <c:f>Arkusz1!$C$2</c:f>
              <c:numCache>
                <c:formatCode>0.00%</c:formatCode>
                <c:ptCount val="1"/>
                <c:pt idx="0">
                  <c:v>8.3999999999999995E-3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Numer telefonu</c:v>
                </c:pt>
              </c:strCache>
            </c:strRef>
          </c:tx>
          <c:invertIfNegative val="0"/>
          <c:cat>
            <c:numRef>
              <c:f>Arkusz1!$A$2</c:f>
              <c:numCache>
                <c:formatCode>0.00%</c:formatCode>
                <c:ptCount val="1"/>
              </c:numCache>
            </c:numRef>
          </c:cat>
          <c:val>
            <c:numRef>
              <c:f>Arkusz1!$D$2</c:f>
              <c:numCache>
                <c:formatCode>0.00%</c:formatCode>
                <c:ptCount val="1"/>
                <c:pt idx="0">
                  <c:v>0.15190000000000001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Zdjęcie</c:v>
                </c:pt>
              </c:strCache>
            </c:strRef>
          </c:tx>
          <c:invertIfNegative val="0"/>
          <c:cat>
            <c:numRef>
              <c:f>Arkusz1!$A$2</c:f>
              <c:numCache>
                <c:formatCode>0.00%</c:formatCode>
                <c:ptCount val="1"/>
              </c:numCache>
            </c:numRef>
          </c:cat>
          <c:val>
            <c:numRef>
              <c:f>Arkusz1!$E$2</c:f>
              <c:numCache>
                <c:formatCode>0.00%</c:formatCode>
                <c:ptCount val="1"/>
                <c:pt idx="0">
                  <c:v>0.1139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Żadne z powyższych</c:v>
                </c:pt>
              </c:strCache>
            </c:strRef>
          </c:tx>
          <c:invertIfNegative val="0"/>
          <c:cat>
            <c:numRef>
              <c:f>Arkusz1!$A$2</c:f>
              <c:numCache>
                <c:formatCode>0.00%</c:formatCode>
                <c:ptCount val="1"/>
              </c:numCache>
            </c:numRef>
          </c:cat>
          <c:val>
            <c:numRef>
              <c:f>Arkusz1!$F$2</c:f>
              <c:numCache>
                <c:formatCode>0.00%</c:formatCode>
                <c:ptCount val="1"/>
                <c:pt idx="0">
                  <c:v>0.61180000000000001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9227776"/>
        <c:axId val="130146880"/>
      </c:barChart>
      <c:catAx>
        <c:axId val="129227776"/>
        <c:scaling>
          <c:orientation val="minMax"/>
        </c:scaling>
        <c:delete val="0"/>
        <c:axPos val="b"/>
        <c:numFmt formatCode="0.00%" sourceLinked="1"/>
        <c:majorTickMark val="out"/>
        <c:minorTickMark val="none"/>
        <c:tickLblPos val="nextTo"/>
        <c:crossAx val="130146880"/>
        <c:crosses val="autoZero"/>
        <c:auto val="1"/>
        <c:lblAlgn val="ctr"/>
        <c:lblOffset val="100"/>
        <c:noMultiLvlLbl val="0"/>
      </c:catAx>
      <c:valAx>
        <c:axId val="13014688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29227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invertIfNegative val="0"/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0.00%</c:formatCode>
                <c:ptCount val="1"/>
                <c:pt idx="0">
                  <c:v>0.62870000000000004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invertIfNegative val="0"/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0.00%</c:formatCode>
                <c:ptCount val="1"/>
                <c:pt idx="0">
                  <c:v>0.29959999999999998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9226752"/>
        <c:axId val="130152064"/>
      </c:barChart>
      <c:catAx>
        <c:axId val="129226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0152064"/>
        <c:crosses val="autoZero"/>
        <c:auto val="1"/>
        <c:lblAlgn val="ctr"/>
        <c:lblOffset val="100"/>
        <c:noMultiLvlLbl val="0"/>
      </c:catAx>
      <c:valAx>
        <c:axId val="130152064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129226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Arkusz1!$A$2:$A$5</c:f>
              <c:strCache>
                <c:ptCount val="4"/>
                <c:pt idx="0">
                  <c:v>Często</c:v>
                </c:pt>
                <c:pt idx="1">
                  <c:v>Czasami</c:v>
                </c:pt>
                <c:pt idx="2">
                  <c:v>Rzadko</c:v>
                </c:pt>
                <c:pt idx="3">
                  <c:v>Nigdy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4"/>
                <c:pt idx="0">
                  <c:v>2.53E-2</c:v>
                </c:pt>
                <c:pt idx="1">
                  <c:v>0.1646</c:v>
                </c:pt>
                <c:pt idx="2">
                  <c:v>0.13919999999999999</c:v>
                </c:pt>
                <c:pt idx="3">
                  <c:v>0.64139999999999997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Arkusz1!$A$2:$A$5</c:f>
              <c:strCache>
                <c:ptCount val="4"/>
                <c:pt idx="0">
                  <c:v>mniej niż 1 godz.</c:v>
                </c:pt>
                <c:pt idx="1">
                  <c:v>1 godz.</c:v>
                </c:pt>
                <c:pt idx="2">
                  <c:v>2 godz.</c:v>
                </c:pt>
                <c:pt idx="3">
                  <c:v>wiecej niż 3 godz.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4"/>
                <c:pt idx="0">
                  <c:v>0.34179999999999999</c:v>
                </c:pt>
                <c:pt idx="1">
                  <c:v>0.1983</c:v>
                </c:pt>
                <c:pt idx="2">
                  <c:v>0.2278</c:v>
                </c:pt>
                <c:pt idx="3">
                  <c:v>0.16880000000000001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Gry</c:v>
                </c:pt>
              </c:strCache>
            </c:strRef>
          </c:tx>
          <c:invertIfNegative val="0"/>
          <c:cat>
            <c:numRef>
              <c:f>Arkusz1!$A$2</c:f>
              <c:numCache>
                <c:formatCode>0.00%</c:formatCode>
                <c:ptCount val="1"/>
              </c:numCache>
            </c:numRef>
          </c:cat>
          <c:val>
            <c:numRef>
              <c:f>Arkusz1!$B$2</c:f>
              <c:numCache>
                <c:formatCode>0.00%</c:formatCode>
                <c:ptCount val="1"/>
                <c:pt idx="0">
                  <c:v>0.77639999999999998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Kominikatory i poczta elektroniczna</c:v>
                </c:pt>
              </c:strCache>
            </c:strRef>
          </c:tx>
          <c:invertIfNegative val="0"/>
          <c:cat>
            <c:numRef>
              <c:f>Arkusz1!$A$2</c:f>
              <c:numCache>
                <c:formatCode>0.00%</c:formatCode>
                <c:ptCount val="1"/>
              </c:numCache>
            </c:numRef>
          </c:cat>
          <c:val>
            <c:numRef>
              <c:f>Arkusz1!$C$2</c:f>
              <c:numCache>
                <c:formatCode>0.00%</c:formatCode>
                <c:ptCount val="1"/>
                <c:pt idx="0">
                  <c:v>8.4400000000000003E-2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Odczytywanie wiadomości</c:v>
                </c:pt>
              </c:strCache>
            </c:strRef>
          </c:tx>
          <c:invertIfNegative val="0"/>
          <c:cat>
            <c:numRef>
              <c:f>Arkusz1!$A$2</c:f>
              <c:numCache>
                <c:formatCode>0.00%</c:formatCode>
                <c:ptCount val="1"/>
              </c:numCache>
            </c:numRef>
          </c:cat>
          <c:val>
            <c:numRef>
              <c:f>Arkusz1!$D$2</c:f>
              <c:numCache>
                <c:formatCode>0.00%</c:formatCode>
                <c:ptCount val="1"/>
                <c:pt idx="0">
                  <c:v>0.1477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Bez celu</c:v>
                </c:pt>
              </c:strCache>
            </c:strRef>
          </c:tx>
          <c:invertIfNegative val="0"/>
          <c:cat>
            <c:numRef>
              <c:f>Arkusz1!$A$2</c:f>
              <c:numCache>
                <c:formatCode>0.00%</c:formatCode>
                <c:ptCount val="1"/>
              </c:numCache>
            </c:numRef>
          </c:cat>
          <c:val>
            <c:numRef>
              <c:f>Arkusz1!$E$2</c:f>
              <c:numCache>
                <c:formatCode>0.00%</c:formatCode>
                <c:ptCount val="1"/>
                <c:pt idx="0">
                  <c:v>8.4400000000000003E-2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Zdobycie wiedzy</c:v>
                </c:pt>
              </c:strCache>
            </c:strRef>
          </c:tx>
          <c:invertIfNegative val="0"/>
          <c:cat>
            <c:numRef>
              <c:f>Arkusz1!$A$2</c:f>
              <c:numCache>
                <c:formatCode>0.00%</c:formatCode>
                <c:ptCount val="1"/>
              </c:numCache>
            </c:numRef>
          </c:cat>
          <c:val>
            <c:numRef>
              <c:f>Arkusz1!$F$2</c:f>
              <c:numCache>
                <c:formatCode>0.00%</c:formatCode>
                <c:ptCount val="1"/>
                <c:pt idx="0">
                  <c:v>0.40510000000000002</c:v>
                </c:pt>
              </c:numCache>
            </c:numRef>
          </c:val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Dla przyjemności</c:v>
                </c:pt>
              </c:strCache>
            </c:strRef>
          </c:tx>
          <c:invertIfNegative val="0"/>
          <c:cat>
            <c:numRef>
              <c:f>Arkusz1!$A$2</c:f>
              <c:numCache>
                <c:formatCode>0.00%</c:formatCode>
                <c:ptCount val="1"/>
              </c:numCache>
            </c:numRef>
          </c:cat>
          <c:val>
            <c:numRef>
              <c:f>Arkusz1!$G$2</c:f>
              <c:numCache>
                <c:formatCode>0.00%</c:formatCode>
                <c:ptCount val="1"/>
                <c:pt idx="0">
                  <c:v>0.49370000000000003</c:v>
                </c:pt>
              </c:numCache>
            </c:numRef>
          </c:val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Spędzanie wolnego czasu</c:v>
                </c:pt>
              </c:strCache>
            </c:strRef>
          </c:tx>
          <c:invertIfNegative val="0"/>
          <c:cat>
            <c:numRef>
              <c:f>Arkusz1!$A$2</c:f>
              <c:numCache>
                <c:formatCode>0.00%</c:formatCode>
                <c:ptCount val="1"/>
              </c:numCache>
            </c:numRef>
          </c:cat>
          <c:val>
            <c:numRef>
              <c:f>Arkusz1!$H$2</c:f>
              <c:numCache>
                <c:formatCode>0.00%</c:formatCode>
                <c:ptCount val="1"/>
                <c:pt idx="0">
                  <c:v>0.30380000000000001</c:v>
                </c:pt>
              </c:numCache>
            </c:numRef>
          </c:val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Zawieranie znajomości</c:v>
                </c:pt>
              </c:strCache>
            </c:strRef>
          </c:tx>
          <c:invertIfNegative val="0"/>
          <c:cat>
            <c:numRef>
              <c:f>Arkusz1!$A$2</c:f>
              <c:numCache>
                <c:formatCode>0.00%</c:formatCode>
                <c:ptCount val="1"/>
              </c:numCache>
            </c:numRef>
          </c:cat>
          <c:val>
            <c:numRef>
              <c:f>Arkusz1!$I$2</c:f>
              <c:numCache>
                <c:formatCode>0.00%</c:formatCode>
                <c:ptCount val="1"/>
                <c:pt idx="0">
                  <c:v>3.7999999999999999E-2</c:v>
                </c:pt>
              </c:numCache>
            </c:numRef>
          </c:val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Dostęp do stron "zakazanych"</c:v>
                </c:pt>
              </c:strCache>
            </c:strRef>
          </c:tx>
          <c:invertIfNegative val="0"/>
          <c:cat>
            <c:numRef>
              <c:f>Arkusz1!$A$2</c:f>
              <c:numCache>
                <c:formatCode>0.00%</c:formatCode>
                <c:ptCount val="1"/>
              </c:numCache>
            </c:numRef>
          </c:cat>
          <c:val>
            <c:numRef>
              <c:f>Arkusz1!$J$2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3229184"/>
        <c:axId val="167694848"/>
      </c:barChart>
      <c:catAx>
        <c:axId val="123229184"/>
        <c:scaling>
          <c:orientation val="minMax"/>
        </c:scaling>
        <c:delete val="0"/>
        <c:axPos val="b"/>
        <c:numFmt formatCode="0.00%" sourceLinked="1"/>
        <c:majorTickMark val="out"/>
        <c:minorTickMark val="none"/>
        <c:tickLblPos val="nextTo"/>
        <c:crossAx val="167694848"/>
        <c:crosses val="autoZero"/>
        <c:auto val="1"/>
        <c:lblAlgn val="ctr"/>
        <c:lblOffset val="100"/>
        <c:noMultiLvlLbl val="0"/>
      </c:catAx>
      <c:valAx>
        <c:axId val="16769484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232291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Arkusz1!$A$2:$A$5</c:f>
              <c:strCache>
                <c:ptCount val="4"/>
                <c:pt idx="0">
                  <c:v>W domu</c:v>
                </c:pt>
                <c:pt idx="1">
                  <c:v>W szkole</c:v>
                </c:pt>
                <c:pt idx="2">
                  <c:v>U znajomych</c:v>
                </c:pt>
                <c:pt idx="3">
                  <c:v>W miejscach publicznych z dostępem do Wi-Fi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4"/>
                <c:pt idx="0">
                  <c:v>0.89870000000000005</c:v>
                </c:pt>
                <c:pt idx="1">
                  <c:v>4.2200000000000001E-2</c:v>
                </c:pt>
                <c:pt idx="2">
                  <c:v>3.7999999999999999E-2</c:v>
                </c:pt>
                <c:pt idx="3">
                  <c:v>3.3799999999999997E-2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Zdecydowanie nie</c:v>
                </c:pt>
              </c:strCache>
            </c:strRef>
          </c:cat>
          <c:val>
            <c:numRef>
              <c:f>Arkusz1!$B$2:$B$4</c:f>
              <c:numCache>
                <c:formatCode>0.00%</c:formatCode>
                <c:ptCount val="3"/>
                <c:pt idx="0">
                  <c:v>0.75529999999999997</c:v>
                </c:pt>
                <c:pt idx="1">
                  <c:v>9.7000000000000003E-2</c:v>
                </c:pt>
                <c:pt idx="2">
                  <c:v>6.7500000000000004E-2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Czasami</c:v>
                </c:pt>
              </c:strCache>
            </c:strRef>
          </c:cat>
          <c:val>
            <c:numRef>
              <c:f>Arkusz1!$B$2:$B$4</c:f>
              <c:numCache>
                <c:formatCode>0.00%</c:formatCode>
                <c:ptCount val="3"/>
                <c:pt idx="0">
                  <c:v>0.4304</c:v>
                </c:pt>
                <c:pt idx="1">
                  <c:v>7.17E-2</c:v>
                </c:pt>
                <c:pt idx="2">
                  <c:v>0.4304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invertIfNegative val="0"/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0.69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invertIfNegative val="0"/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0.2321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2941440"/>
        <c:axId val="167692544"/>
      </c:barChart>
      <c:catAx>
        <c:axId val="1229414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7692544"/>
        <c:crosses val="autoZero"/>
        <c:auto val="1"/>
        <c:lblAlgn val="ctr"/>
        <c:lblOffset val="100"/>
        <c:noMultiLvlLbl val="0"/>
      </c:catAx>
      <c:valAx>
        <c:axId val="16769254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29414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Ucieczką od codziennych problemów</c:v>
                </c:pt>
              </c:strCache>
            </c:strRef>
          </c:tx>
          <c:invertIfNegative val="0"/>
          <c:cat>
            <c:numRef>
              <c:f>Arkusz1!$A$2</c:f>
              <c:numCache>
                <c:formatCode>0.00%</c:formatCode>
                <c:ptCount val="1"/>
              </c:numCache>
            </c:numRef>
          </c:cat>
          <c:val>
            <c:numRef>
              <c:f>Arkusz1!$B$2</c:f>
              <c:numCache>
                <c:formatCode>0.00%</c:formatCode>
                <c:ptCount val="1"/>
                <c:pt idx="0">
                  <c:v>0.34179999999999999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Sposobem spędzania wolnego czasu</c:v>
                </c:pt>
              </c:strCache>
            </c:strRef>
          </c:tx>
          <c:invertIfNegative val="0"/>
          <c:cat>
            <c:numRef>
              <c:f>Arkusz1!$A$2</c:f>
              <c:numCache>
                <c:formatCode>0.00%</c:formatCode>
                <c:ptCount val="1"/>
              </c:numCache>
            </c:numRef>
          </c:cat>
          <c:val>
            <c:numRef>
              <c:f>Arkusz1!$C$2</c:f>
              <c:numCache>
                <c:formatCode>0.00%</c:formatCode>
                <c:ptCount val="1"/>
                <c:pt idx="0">
                  <c:v>8.8599999999999998E-2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Anonimową rzeczywistością</c:v>
                </c:pt>
              </c:strCache>
            </c:strRef>
          </c:tx>
          <c:invertIfNegative val="0"/>
          <c:cat>
            <c:numRef>
              <c:f>Arkusz1!$A$2</c:f>
              <c:numCache>
                <c:formatCode>0.00%</c:formatCode>
                <c:ptCount val="1"/>
              </c:numCache>
            </c:numRef>
          </c:cat>
          <c:val>
            <c:numRef>
              <c:f>Arkusz1!$D$2</c:f>
              <c:numCache>
                <c:formatCode>0.00%</c:formatCode>
                <c:ptCount val="1"/>
                <c:pt idx="0">
                  <c:v>0.23630000000000001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Inne</c:v>
                </c:pt>
              </c:strCache>
            </c:strRef>
          </c:tx>
          <c:invertIfNegative val="0"/>
          <c:cat>
            <c:numRef>
              <c:f>Arkusz1!$A$2</c:f>
              <c:numCache>
                <c:formatCode>0.00%</c:formatCode>
                <c:ptCount val="1"/>
              </c:numCache>
            </c:numRef>
          </c:cat>
          <c:val>
            <c:numRef>
              <c:f>Arkusz1!$E$2</c:f>
              <c:numCache>
                <c:formatCode>0.00%</c:formatCode>
                <c:ptCount val="1"/>
                <c:pt idx="0">
                  <c:v>0.41349999999999998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7881216"/>
        <c:axId val="167695424"/>
      </c:barChart>
      <c:catAx>
        <c:axId val="127881216"/>
        <c:scaling>
          <c:orientation val="minMax"/>
        </c:scaling>
        <c:delete val="0"/>
        <c:axPos val="b"/>
        <c:numFmt formatCode="0.00%" sourceLinked="1"/>
        <c:majorTickMark val="out"/>
        <c:minorTickMark val="none"/>
        <c:tickLblPos val="nextTo"/>
        <c:crossAx val="167695424"/>
        <c:crosses val="autoZero"/>
        <c:auto val="1"/>
        <c:lblAlgn val="ctr"/>
        <c:lblOffset val="100"/>
        <c:noMultiLvlLbl val="0"/>
      </c:catAx>
      <c:valAx>
        <c:axId val="16769542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27881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Arkusz1!$A$2:$A$4</c:f>
              <c:strCache>
                <c:ptCount val="3"/>
                <c:pt idx="0">
                  <c:v>Tak </c:v>
                </c:pt>
                <c:pt idx="1">
                  <c:v>Nie</c:v>
                </c:pt>
                <c:pt idx="2">
                  <c:v>Nie pamiętam</c:v>
                </c:pt>
              </c:strCache>
            </c:strRef>
          </c:cat>
          <c:val>
            <c:numRef>
              <c:f>Arkusz1!$B$2:$B$4</c:f>
              <c:numCache>
                <c:formatCode>0.00%</c:formatCode>
                <c:ptCount val="3"/>
                <c:pt idx="0">
                  <c:v>0.75529999999999997</c:v>
                </c:pt>
                <c:pt idx="1">
                  <c:v>0.1139</c:v>
                </c:pt>
                <c:pt idx="2">
                  <c:v>6.3299999999999995E-2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7EA05-D8F7-4DD3-9AA5-708C5CF1E0F8}" type="datetimeFigureOut">
              <a:rPr lang="pl-PL" smtClean="0"/>
              <a:t>21.06.2019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B1164-0D84-4CB9-B899-7FBAF1F123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4781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B1164-0D84-4CB9-B899-7FBAF1F123CC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452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C7D-C871-4CA1-A38D-CE46AA976FAD}" type="datetimeFigureOut">
              <a:rPr lang="pl-PL" smtClean="0"/>
              <a:t>21.06.2019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1DA1-A46D-4B22-829E-9B9760EE4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742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C7D-C871-4CA1-A38D-CE46AA976FAD}" type="datetimeFigureOut">
              <a:rPr lang="pl-PL" smtClean="0"/>
              <a:t>21.06.2019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1DA1-A46D-4B22-829E-9B9760EE4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399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C7D-C871-4CA1-A38D-CE46AA976FAD}" type="datetimeFigureOut">
              <a:rPr lang="pl-PL" smtClean="0"/>
              <a:t>21.06.2019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1DA1-A46D-4B22-829E-9B9760EE4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617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C7D-C871-4CA1-A38D-CE46AA976FAD}" type="datetimeFigureOut">
              <a:rPr lang="pl-PL" smtClean="0"/>
              <a:t>21.06.2019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1DA1-A46D-4B22-829E-9B9760EE4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183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C7D-C871-4CA1-A38D-CE46AA976FAD}" type="datetimeFigureOut">
              <a:rPr lang="pl-PL" smtClean="0"/>
              <a:t>21.06.2019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1DA1-A46D-4B22-829E-9B9760EE4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327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C7D-C871-4CA1-A38D-CE46AA976FAD}" type="datetimeFigureOut">
              <a:rPr lang="pl-PL" smtClean="0"/>
              <a:t>21.06.2019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1DA1-A46D-4B22-829E-9B9760EE4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383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C7D-C871-4CA1-A38D-CE46AA976FAD}" type="datetimeFigureOut">
              <a:rPr lang="pl-PL" smtClean="0"/>
              <a:t>21.06.2019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1DA1-A46D-4B22-829E-9B9760EE4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3718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C7D-C871-4CA1-A38D-CE46AA976FAD}" type="datetimeFigureOut">
              <a:rPr lang="pl-PL" smtClean="0"/>
              <a:t>21.06.2019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1DA1-A46D-4B22-829E-9B9760EE4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703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C7D-C871-4CA1-A38D-CE46AA976FAD}" type="datetimeFigureOut">
              <a:rPr lang="pl-PL" smtClean="0"/>
              <a:t>21.06.2019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1DA1-A46D-4B22-829E-9B9760EE4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834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C7D-C871-4CA1-A38D-CE46AA976FAD}" type="datetimeFigureOut">
              <a:rPr lang="pl-PL" smtClean="0"/>
              <a:t>21.06.2019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1DA1-A46D-4B22-829E-9B9760EE4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503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C7D-C871-4CA1-A38D-CE46AA976FAD}" type="datetimeFigureOut">
              <a:rPr lang="pl-PL" smtClean="0"/>
              <a:t>21.06.2019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1DA1-A46D-4B22-829E-9B9760EE4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434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CCC7D-C871-4CA1-A38D-CE46AA976FAD}" type="datetimeFigureOut">
              <a:rPr lang="pl-PL" smtClean="0"/>
              <a:t>21.06.2019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51DA1-A46D-4B22-829E-9B9760EE4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5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Analiza wyników ankiety identyfikującej problem 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bezpieczeństwa w Internecie w roku szkolnym 2018/2019 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w opinii uczniów Szkoły Podstawowej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481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Czy rodzice interesują się sposobem spędzania przez Ciebie czasu przed komputerem</a:t>
            </a:r>
            <a:r>
              <a:rPr lang="pl-PL" dirty="0" smtClean="0"/>
              <a:t>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9156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25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Czy rodzice w jakikolwiek sposób limitują Ci czas spędzany przed komputerem</a:t>
            </a:r>
            <a:r>
              <a:rPr lang="pl-PL" dirty="0" smtClean="0"/>
              <a:t>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6857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209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Czym dla Ciebie jest wirtualny świat Internetu? (max 2 odp</a:t>
            </a:r>
            <a:r>
              <a:rPr lang="pl-PL" dirty="0" smtClean="0"/>
              <a:t>.)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3218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853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/>
              <a:t>Czy słyszałeś/</a:t>
            </a:r>
            <a:r>
              <a:rPr lang="pl-PL" sz="3600" dirty="0" err="1"/>
              <a:t>aś</a:t>
            </a:r>
            <a:r>
              <a:rPr lang="pl-PL" sz="3600" dirty="0"/>
              <a:t> lub czytałeś/</a:t>
            </a:r>
            <a:r>
              <a:rPr lang="pl-PL" sz="3600" dirty="0" err="1"/>
              <a:t>aś</a:t>
            </a:r>
            <a:r>
              <a:rPr lang="pl-PL" sz="3600" dirty="0"/>
              <a:t> </a:t>
            </a:r>
            <a:r>
              <a:rPr lang="pl-PL" sz="3600" dirty="0" smtClean="0"/>
              <a:t>o </a:t>
            </a:r>
            <a:r>
              <a:rPr lang="pl-PL" sz="3600" dirty="0" smtClean="0"/>
              <a:t>zagrożeniach </a:t>
            </a:r>
            <a:r>
              <a:rPr lang="pl-PL" sz="3600" dirty="0"/>
              <a:t>związanych z poznawaniem nowych osób przez Internet</a:t>
            </a:r>
            <a:r>
              <a:rPr lang="pl-PL" sz="3600" dirty="0" smtClean="0"/>
              <a:t>?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0973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072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Czy zawierasz znajomości przez </a:t>
            </a:r>
            <a:r>
              <a:rPr lang="pl-PL" dirty="0" err="1"/>
              <a:t>internet</a:t>
            </a:r>
            <a:r>
              <a:rPr lang="pl-PL" dirty="0" smtClean="0"/>
              <a:t>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8009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819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Czy zdarzyło Ci się będąc na czacie lub gdzie indziej w </a:t>
            </a:r>
            <a:r>
              <a:rPr lang="pl-PL" sz="3200" dirty="0" err="1"/>
              <a:t>internecie</a:t>
            </a:r>
            <a:r>
              <a:rPr lang="pl-PL" sz="3200" dirty="0"/>
              <a:t>, że ktoś wbrew Twojej woli próbował usilnie z Tobą rozmawiać</a:t>
            </a:r>
            <a:r>
              <a:rPr lang="pl-PL" sz="3200" dirty="0" smtClean="0"/>
              <a:t>?</a:t>
            </a: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4707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04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Czy zdarzyło Ci się spotkać z osobą poznaną prze </a:t>
            </a:r>
            <a:r>
              <a:rPr lang="pl-PL" dirty="0" err="1"/>
              <a:t>internet</a:t>
            </a:r>
            <a:r>
              <a:rPr lang="pl-PL" dirty="0" smtClean="0"/>
              <a:t>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4251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13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/>
              <a:t>Jakie prywatne informacje podawałeś/</a:t>
            </a:r>
            <a:r>
              <a:rPr lang="pl-PL" sz="3600" dirty="0" err="1"/>
              <a:t>aś</a:t>
            </a:r>
            <a:r>
              <a:rPr lang="pl-PL" sz="3600" dirty="0"/>
              <a:t> przez </a:t>
            </a:r>
            <a:r>
              <a:rPr lang="pl-PL" sz="3600" dirty="0" err="1"/>
              <a:t>internet</a:t>
            </a:r>
            <a:r>
              <a:rPr lang="pl-PL" sz="3600" dirty="0"/>
              <a:t> (max 3 odp.)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4314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176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Czy według Ciebie częste korzystanie z </a:t>
            </a:r>
            <a:r>
              <a:rPr lang="pl-PL" sz="3200" dirty="0" err="1"/>
              <a:t>internetu</a:t>
            </a:r>
            <a:r>
              <a:rPr lang="pl-PL" sz="3200" dirty="0"/>
              <a:t> może mieć wypływ na ograniczenie realnych kontaktów międzyludzkich</a:t>
            </a:r>
            <a:r>
              <a:rPr lang="pl-PL" sz="3200" dirty="0" smtClean="0"/>
              <a:t>?</a:t>
            </a: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4958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37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/>
              <a:t>Czy zaglądasz na stronę www szkoły lub </a:t>
            </a:r>
            <a:r>
              <a:rPr lang="pl-PL" sz="3600" dirty="0" err="1"/>
              <a:t>fanpage</a:t>
            </a:r>
            <a:r>
              <a:rPr lang="pl-PL" sz="3600" dirty="0"/>
              <a:t> "Bezpieczni w cyberprzestrzeni"?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4824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336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CEL BADAŃ </a:t>
            </a:r>
            <a:r>
              <a:rPr lang="pl-PL" b="1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Celem badań było oszacowanie:</a:t>
            </a:r>
          </a:p>
          <a:p>
            <a:r>
              <a:rPr lang="pl-PL" dirty="0" smtClean="0"/>
              <a:t>czasu </a:t>
            </a:r>
            <a:r>
              <a:rPr lang="pl-PL" dirty="0"/>
              <a:t>i rodzaju aktywności dzieci w </a:t>
            </a:r>
            <a:r>
              <a:rPr lang="pl-PL" dirty="0" smtClean="0"/>
              <a:t>Internecie</a:t>
            </a:r>
            <a:endParaRPr lang="pl-PL" dirty="0"/>
          </a:p>
          <a:p>
            <a:r>
              <a:rPr lang="pl-PL" dirty="0" smtClean="0"/>
              <a:t>zagrożeń </a:t>
            </a:r>
            <a:r>
              <a:rPr lang="pl-PL" dirty="0"/>
              <a:t>płynących z dostępu dzieci do </a:t>
            </a:r>
            <a:r>
              <a:rPr lang="pl-PL" dirty="0" smtClean="0"/>
              <a:t>Internetu</a:t>
            </a:r>
            <a:endParaRPr lang="pl-PL" dirty="0"/>
          </a:p>
          <a:p>
            <a:r>
              <a:rPr lang="pl-PL" dirty="0" smtClean="0"/>
              <a:t>stopnia </a:t>
            </a:r>
            <a:r>
              <a:rPr lang="pl-PL" dirty="0"/>
              <a:t>zaangażowania rodziców w kontrolę dostępu ich dzieci </a:t>
            </a:r>
            <a:r>
              <a:rPr lang="pl-PL" dirty="0" smtClean="0"/>
              <a:t>do Internetu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261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ANALIZA </a:t>
            </a:r>
            <a:r>
              <a:rPr lang="pl-PL" b="1" dirty="0" smtClean="0"/>
              <a:t>WYNIKÓW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531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dirty="0"/>
              <a:t>Większość respondentów nie nadużywa czasu korzystając z Internetu.:</a:t>
            </a:r>
          </a:p>
          <a:p>
            <a:pPr lvl="0"/>
            <a:r>
              <a:rPr lang="pl-PL" i="1" dirty="0"/>
              <a:t>1 godzina lub mniej</a:t>
            </a:r>
            <a:r>
              <a:rPr lang="pl-PL" dirty="0"/>
              <a:t> 54%</a:t>
            </a:r>
          </a:p>
          <a:p>
            <a:pPr lvl="0"/>
            <a:r>
              <a:rPr lang="pl-PL" i="1" dirty="0"/>
              <a:t>2godziny dziennie </a:t>
            </a:r>
            <a:r>
              <a:rPr lang="pl-PL" dirty="0"/>
              <a:t> 22%</a:t>
            </a:r>
          </a:p>
          <a:p>
            <a:pPr marL="0" indent="0">
              <a:buNone/>
            </a:pPr>
            <a:r>
              <a:rPr lang="pl-PL" i="1" dirty="0"/>
              <a:t> </a:t>
            </a:r>
            <a:endParaRPr lang="pl-PL" dirty="0"/>
          </a:p>
          <a:p>
            <a:pPr marL="0" lvl="0" indent="0">
              <a:buNone/>
            </a:pPr>
            <a:r>
              <a:rPr lang="pl-PL" dirty="0"/>
              <a:t>Powody korzystania z Internetu:</a:t>
            </a:r>
          </a:p>
          <a:p>
            <a:pPr lvl="0"/>
            <a:r>
              <a:rPr lang="pl-PL" i="1" dirty="0"/>
              <a:t>Gry komputerowe </a:t>
            </a:r>
            <a:r>
              <a:rPr lang="pl-PL" dirty="0"/>
              <a:t>  75%</a:t>
            </a:r>
          </a:p>
          <a:p>
            <a:pPr lvl="0"/>
            <a:r>
              <a:rPr lang="pl-PL" i="1" dirty="0"/>
              <a:t>Zdobywanie wiedzy </a:t>
            </a:r>
            <a:r>
              <a:rPr lang="pl-PL" dirty="0"/>
              <a:t>41%</a:t>
            </a:r>
          </a:p>
          <a:p>
            <a:pPr lvl="0"/>
            <a:r>
              <a:rPr lang="pl-PL" i="1" dirty="0"/>
              <a:t>Spędzanie wolnego czasu 30%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123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pl-PL" dirty="0"/>
              <a:t>Żaden z ankietowanych nie zaznaczył odpowiedzi, że „</a:t>
            </a:r>
            <a:r>
              <a:rPr lang="pl-PL" i="1" dirty="0"/>
              <a:t>Korzysta ze stron zakazanych</a:t>
            </a:r>
            <a:r>
              <a:rPr lang="pl-PL" dirty="0"/>
              <a:t>”. </a:t>
            </a:r>
            <a:endParaRPr lang="pl-PL" dirty="0" smtClean="0"/>
          </a:p>
          <a:p>
            <a:pPr marL="0" lvl="0" indent="0" algn="just">
              <a:buNone/>
            </a:pPr>
            <a:r>
              <a:rPr lang="pl-PL" dirty="0" smtClean="0"/>
              <a:t>Wynik </a:t>
            </a:r>
            <a:r>
              <a:rPr lang="pl-PL" dirty="0"/>
              <a:t>jest rozbieżny z informacjami od rodziców i uczniów.</a:t>
            </a:r>
          </a:p>
          <a:p>
            <a:pPr marL="0" indent="0" algn="just">
              <a:buNone/>
            </a:pPr>
            <a:endParaRPr lang="pl-PL" dirty="0"/>
          </a:p>
          <a:p>
            <a:pPr marL="0" lvl="0" indent="0" algn="just">
              <a:buNone/>
            </a:pPr>
            <a:r>
              <a:rPr lang="pl-PL" dirty="0"/>
              <a:t>Zdecydowana większość uczniów 90% deklaruje, że  najczęstszym miejscem, gdzie korzystają z Internetu jest dom. </a:t>
            </a:r>
            <a:endParaRPr lang="pl-PL" dirty="0" smtClean="0"/>
          </a:p>
          <a:p>
            <a:pPr marL="0" lvl="0" indent="0" algn="just">
              <a:buNone/>
            </a:pPr>
            <a:r>
              <a:rPr lang="pl-PL" dirty="0" smtClean="0"/>
              <a:t>Tylko </a:t>
            </a:r>
            <a:r>
              <a:rPr lang="pl-PL" dirty="0"/>
              <a:t>4% uczniów zadeklarowało, że szkoła jest miejscem korzystania z Internetu. Prawdopodobnie wynik jest spowodowany wiekiem ankietowanych oraz praktykami wprowadzonymi przez niektórych wychowawców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987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pl-PL" dirty="0"/>
              <a:t>Większość ankietowanych( 86%) zadeklarowała  zainteresowanie rodziców sposobem spędzania </a:t>
            </a:r>
            <a:r>
              <a:rPr lang="pl-PL" dirty="0" smtClean="0"/>
              <a:t>czasu </a:t>
            </a:r>
            <a:r>
              <a:rPr lang="pl-PL" dirty="0"/>
              <a:t>w Internecie,  a 69% deklaruje, że rodzice limitują im czas spędzany przy komputerze.</a:t>
            </a:r>
          </a:p>
          <a:p>
            <a:pPr marL="0" indent="0" algn="just">
              <a:buNone/>
            </a:pPr>
            <a:endParaRPr lang="pl-PL" dirty="0"/>
          </a:p>
          <a:p>
            <a:pPr marL="0" lvl="0" indent="0" algn="just">
              <a:buNone/>
            </a:pPr>
            <a:r>
              <a:rPr lang="pl-PL" dirty="0"/>
              <a:t>Większość ankietowanych deklaruje znajomość zagrożeń płynących z Internetu</a:t>
            </a:r>
            <a:r>
              <a:rPr lang="pl-PL" dirty="0" smtClean="0"/>
              <a:t>:</a:t>
            </a:r>
            <a:r>
              <a:rPr lang="pl-PL" dirty="0"/>
              <a:t> </a:t>
            </a:r>
          </a:p>
          <a:p>
            <a:pPr lvl="0" algn="just"/>
            <a:r>
              <a:rPr lang="pl-PL" dirty="0"/>
              <a:t>Nie zawierają znajomości przez Internet 71%</a:t>
            </a:r>
          </a:p>
          <a:p>
            <a:pPr lvl="0" algn="just"/>
            <a:r>
              <a:rPr lang="pl-PL" dirty="0"/>
              <a:t>Nie reagują na zaczepki w Internecie 79%</a:t>
            </a:r>
          </a:p>
          <a:p>
            <a:pPr lvl="0" algn="just"/>
            <a:r>
              <a:rPr lang="pl-PL" dirty="0"/>
              <a:t>Nigdy nie spotykają się z osobą poznaną przez Internet 84%</a:t>
            </a:r>
          </a:p>
        </p:txBody>
      </p:sp>
    </p:spTree>
    <p:extLst>
      <p:ext uri="{BB962C8B-B14F-4D97-AF65-F5344CB8AC3E}">
        <p14:creationId xmlns:p14="http://schemas.microsoft.com/office/powerpoint/2010/main" val="365328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lvl="0" algn="just"/>
            <a:r>
              <a:rPr lang="pl-PL" dirty="0"/>
              <a:t>Uczniowie mają świadomość ochrony swoich danych osobowych  61%.</a:t>
            </a:r>
          </a:p>
          <a:p>
            <a:pPr marL="0" indent="0" algn="just">
              <a:buNone/>
            </a:pPr>
            <a:endParaRPr lang="pl-PL" dirty="0"/>
          </a:p>
          <a:p>
            <a:pPr lvl="0" algn="just"/>
            <a:r>
              <a:rPr lang="pl-PL" dirty="0"/>
              <a:t>Ankietowani(69%) mają </a:t>
            </a:r>
            <a:r>
              <a:rPr lang="pl-PL" dirty="0" smtClean="0"/>
              <a:t>świadomość, że </a:t>
            </a:r>
            <a:r>
              <a:rPr lang="pl-PL" dirty="0"/>
              <a:t>częste korzystanie z Internetu może mieć wpływ na ograniczenie kontaktów międzyludzkich </a:t>
            </a:r>
          </a:p>
          <a:p>
            <a:pPr marL="0" indent="0" algn="just">
              <a:buNone/>
            </a:pPr>
            <a:endParaRPr lang="pl-PL" dirty="0"/>
          </a:p>
          <a:p>
            <a:pPr lvl="0" algn="just"/>
            <a:r>
              <a:rPr lang="pl-PL" dirty="0"/>
              <a:t>Aż 64% uczniów nigdy nie zagląda na stronę internetową szkoły lub </a:t>
            </a:r>
            <a:r>
              <a:rPr lang="pl-PL" dirty="0" err="1"/>
              <a:t>fanpage</a:t>
            </a:r>
            <a:r>
              <a:rPr lang="pl-PL" dirty="0"/>
              <a:t> „Bezpieczni w cyberprzestrzeni”.</a:t>
            </a:r>
          </a:p>
        </p:txBody>
      </p:sp>
    </p:spTree>
    <p:extLst>
      <p:ext uri="{BB962C8B-B14F-4D97-AF65-F5344CB8AC3E}">
        <p14:creationId xmlns:p14="http://schemas.microsoft.com/office/powerpoint/2010/main" val="76690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REKOMENDACJE</a:t>
            </a:r>
            <a:r>
              <a:rPr lang="pl-PL" b="1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pl-PL" dirty="0"/>
              <a:t>Uświadomienie rodzicom uczniów możliwości sprawowania odpowiedniej kontroli rodzicielskiej.</a:t>
            </a:r>
          </a:p>
          <a:p>
            <a:pPr lvl="0" algn="just"/>
            <a:r>
              <a:rPr lang="pl-PL" dirty="0"/>
              <a:t>Przeprowadzenie dodatkowych zajęć przez wychowawców klas na temat zagrożeń płynących z nieodpowiedzialnego korzystania z Internetu.</a:t>
            </a:r>
          </a:p>
          <a:p>
            <a:pPr lvl="0" algn="just"/>
            <a:r>
              <a:rPr lang="pl-PL" dirty="0"/>
              <a:t>Przeprowadzenie zajęć informacyjno-edukacyjnych dla nauczycieli i wychowawców na temat ochrony dzieci przed zagrożeniami  płynącymi z korzystania z Internetu. Szkolenie powinno być przeprowadzone przez specjalistów w </a:t>
            </a:r>
            <a:r>
              <a:rPr lang="pl-PL" dirty="0" smtClean="0"/>
              <a:t>tym</a:t>
            </a:r>
            <a:r>
              <a:rPr lang="pl-PL" dirty="0" smtClean="0"/>
              <a:t> </a:t>
            </a:r>
            <a:r>
              <a:rPr lang="pl-PL" dirty="0"/>
              <a:t>zakresie.</a:t>
            </a:r>
          </a:p>
          <a:p>
            <a:pPr lvl="0" algn="just"/>
            <a:r>
              <a:rPr lang="pl-PL" dirty="0"/>
              <a:t>Przeprowadzenie przez wychowawców i specjalistów szkolnych warsztatów promujących zachowania asertywne.</a:t>
            </a:r>
          </a:p>
          <a:p>
            <a:pPr lvl="0" algn="just"/>
            <a:r>
              <a:rPr lang="pl-PL" dirty="0"/>
              <a:t>Aktualizacja i uatrakcyjnienie treści umieszczanych na stronę internetowej szkoły lub </a:t>
            </a:r>
            <a:r>
              <a:rPr lang="pl-PL" dirty="0" err="1"/>
              <a:t>fanpagu</a:t>
            </a:r>
            <a:r>
              <a:rPr lang="pl-PL" dirty="0"/>
              <a:t> „Bezpieczni w cyberprzestrzeni</a:t>
            </a:r>
            <a:r>
              <a:rPr lang="pl-PL" dirty="0" smtClean="0"/>
              <a:t>”.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660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METODOLOGIA  </a:t>
            </a:r>
            <a:r>
              <a:rPr lang="pl-PL" b="1" dirty="0" smtClean="0"/>
              <a:t>BADAŃ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Badania polegały na wypełnieniu tematycznego kwestionariusza: „Bezpieczny Internet” </a:t>
            </a:r>
            <a:r>
              <a:rPr lang="pl-PL" dirty="0" smtClean="0"/>
              <a:t>– ankieta </a:t>
            </a:r>
            <a:r>
              <a:rPr lang="pl-PL" dirty="0"/>
              <a:t>dla uczniów klas </a:t>
            </a:r>
            <a:r>
              <a:rPr lang="pl-PL" dirty="0" smtClean="0"/>
              <a:t>III, IV i V</a:t>
            </a:r>
            <a:r>
              <a:rPr lang="pl-PL" dirty="0"/>
              <a:t>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 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Ankieta składała się z 14 pytań zamkniętych jednokrotnego i wielokrotnego wyboru oraz metryczki dotyczącej wieku i płci respondenta. 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754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Uczestnicy </a:t>
            </a:r>
            <a:r>
              <a:rPr lang="pl-PL" dirty="0" smtClean="0"/>
              <a:t>badań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badaniach wzięło udział łącznie 237 uczniów, w tym 118 chłopców i 119 dziewcząt, w wieku 9-12 lat.</a:t>
            </a:r>
          </a:p>
          <a:p>
            <a:endParaRPr lang="pl-PL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799453854"/>
              </p:ext>
            </p:extLst>
          </p:nvPr>
        </p:nvGraphicFramePr>
        <p:xfrm>
          <a:off x="2411760" y="256490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500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Analiza zasadnicza oraz podsumowanie wyników </a:t>
            </a:r>
            <a:r>
              <a:rPr lang="pl-PL" b="1" dirty="0" smtClean="0"/>
              <a:t>badań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081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Ile godzin dziennie spędzasz przed komputerem</a:t>
            </a:r>
            <a:r>
              <a:rPr lang="pl-PL" dirty="0" smtClean="0"/>
              <a:t>?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263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088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 jakim celu korzystasz z komputera? (max 3 odp</a:t>
            </a:r>
            <a:r>
              <a:rPr lang="pl-PL" dirty="0" smtClean="0"/>
              <a:t>.)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3553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28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Gdzie najczęściej korzystasz z </a:t>
            </a:r>
            <a:r>
              <a:rPr lang="pl-PL" dirty="0" err="1"/>
              <a:t>internetu</a:t>
            </a:r>
            <a:r>
              <a:rPr lang="pl-PL" dirty="0" smtClean="0"/>
              <a:t>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1469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956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Czy możesz obyć się bez komputera i </a:t>
            </a:r>
            <a:r>
              <a:rPr lang="pl-PL" dirty="0" err="1"/>
              <a:t>internetu</a:t>
            </a:r>
            <a:r>
              <a:rPr lang="pl-PL" dirty="0" smtClean="0"/>
              <a:t>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7311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560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531</Words>
  <Application>Microsoft Office PowerPoint</Application>
  <PresentationFormat>Pokaz na ekranie (4:3)</PresentationFormat>
  <Paragraphs>59</Paragraphs>
  <Slides>25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Motyw pakietu Office</vt:lpstr>
      <vt:lpstr>Analiza wyników ankiety identyfikującej problem  bezpieczeństwa w Internecie w roku szkolnym 2018/2019  w opinii uczniów Szkoły Podstawowej </vt:lpstr>
      <vt:lpstr>CEL BADAŃ :</vt:lpstr>
      <vt:lpstr>METODOLOGIA  BADAŃ</vt:lpstr>
      <vt:lpstr>Uczestnicy badań</vt:lpstr>
      <vt:lpstr>Analiza zasadnicza oraz podsumowanie wyników badań </vt:lpstr>
      <vt:lpstr>Ile godzin dziennie spędzasz przed komputerem?</vt:lpstr>
      <vt:lpstr>W jakim celu korzystasz z komputera? (max 3 odp.)</vt:lpstr>
      <vt:lpstr>Gdzie najczęściej korzystasz z internetu?</vt:lpstr>
      <vt:lpstr>Czy możesz obyć się bez komputera i internetu?</vt:lpstr>
      <vt:lpstr>Czy rodzice interesują się sposobem spędzania przez Ciebie czasu przed komputerem?</vt:lpstr>
      <vt:lpstr>Czy rodzice w jakikolwiek sposób limitują Ci czas spędzany przed komputerem?</vt:lpstr>
      <vt:lpstr>Czym dla Ciebie jest wirtualny świat Internetu? (max 2 odp.)</vt:lpstr>
      <vt:lpstr>Czy słyszałeś/aś lub czytałeś/aś o zagrożeniach związanych z poznawaniem nowych osób przez Internet?</vt:lpstr>
      <vt:lpstr>Czy zawierasz znajomości przez internet?</vt:lpstr>
      <vt:lpstr>Czy zdarzyło Ci się będąc na czacie lub gdzie indziej w internecie, że ktoś wbrew Twojej woli próbował usilnie z Tobą rozmawiać?</vt:lpstr>
      <vt:lpstr>Czy zdarzyło Ci się spotkać z osobą poznaną prze internet?</vt:lpstr>
      <vt:lpstr>Jakie prywatne informacje podawałeś/aś przez internet (max 3 odp.)</vt:lpstr>
      <vt:lpstr>Czy według Ciebie częste korzystanie z internetu może mieć wypływ na ograniczenie realnych kontaktów międzyludzkich?</vt:lpstr>
      <vt:lpstr>Czy zaglądasz na stronę www szkoły lub fanpage "Bezpieczni w cyberprzestrzeni"?</vt:lpstr>
      <vt:lpstr>ANALIZA WYNIKÓW</vt:lpstr>
      <vt:lpstr>Prezentacja programu PowerPoint</vt:lpstr>
      <vt:lpstr>Prezentacja programu PowerPoint</vt:lpstr>
      <vt:lpstr>Prezentacja programu PowerPoint</vt:lpstr>
      <vt:lpstr>Prezentacja programu PowerPoint</vt:lpstr>
      <vt:lpstr>REKOMENDACJE: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wyników ankiety identyfikującej problem  bezpieczeństwa w Internecie w roku szkolnym 2018/2019  w opinii uczniów Szkoły Podstawowej</dc:title>
  <dc:creator>Użytkownik systemu Windows</dc:creator>
  <cp:lastModifiedBy>Użytkownik systemu Windows</cp:lastModifiedBy>
  <cp:revision>8</cp:revision>
  <dcterms:created xsi:type="dcterms:W3CDTF">2019-06-20T19:44:47Z</dcterms:created>
  <dcterms:modified xsi:type="dcterms:W3CDTF">2019-06-21T19:36:25Z</dcterms:modified>
</cp:coreProperties>
</file>