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8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B3E869E-48CC-4338-9CDA-3F456B9B6C75}">
          <p14:sldIdLst>
            <p14:sldId id="256"/>
            <p14:sldId id="257"/>
            <p14:sldId id="258"/>
            <p14:sldId id="259"/>
            <p14:sldId id="262"/>
            <p14:sldId id="263"/>
            <p14:sldId id="264"/>
            <p14:sldId id="265"/>
            <p14:sldId id="268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9/20/2018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2.wdp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jp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BC6433-1755-4584-A0E7-72003191B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4B7DDE-0774-4987-A8CE-B779E4052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50BD88-554F-44DB-A322-A9720F221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5"/>
            <a:ext cx="5149596" cy="484622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A3710-4E09-4798-86F3-F703FE62F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1" y="1054100"/>
            <a:ext cx="5149595" cy="3736099"/>
          </a:xfrm>
        </p:spPr>
        <p:txBody>
          <a:bodyPr anchor="ctr">
            <a:normAutofit/>
          </a:bodyPr>
          <a:lstStyle/>
          <a:p>
            <a:r>
              <a:rPr lang="fr-FR" sz="4100" dirty="0">
                <a:solidFill>
                  <a:srgbClr val="002060"/>
                </a:solidFill>
              </a:rPr>
              <a:t>Bo</a:t>
            </a:r>
            <a:r>
              <a:rPr lang="fr-FR" sz="4100" dirty="0">
                <a:solidFill>
                  <a:schemeClr val="bg1"/>
                </a:solidFill>
              </a:rPr>
              <a:t>cu</a:t>
            </a:r>
            <a:r>
              <a:rPr lang="fr-FR" sz="4100" dirty="0">
                <a:solidFill>
                  <a:srgbClr val="FF0000"/>
                </a:solidFill>
              </a:rPr>
              <a:t>se</a:t>
            </a:r>
            <a:r>
              <a:rPr lang="fr-FR" sz="4100" dirty="0"/>
              <a:t> INTERNATIONAL</a:t>
            </a:r>
          </a:p>
        </p:txBody>
      </p:sp>
      <p:pic>
        <p:nvPicPr>
          <p:cNvPr id="5" name="Image 4" descr="Une image contenant homme, personne, portant, mur&#10;&#10;Description générée avec un niveau de confiance très élevé">
            <a:extLst>
              <a:ext uri="{FF2B5EF4-FFF2-40B4-BE49-F238E27FC236}">
                <a16:creationId xmlns:a16="http://schemas.microsoft.com/office/drawing/2014/main" id="{8CB55A71-A7D5-4112-8173-033368DA10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736561"/>
            <a:ext cx="5462001" cy="30177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223F769-059E-4240-914C-B66F3A24E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5756954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18D9E1-F4E4-4820-8B58-F03E72B58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483E1C6-578C-48A4-B3F4-6C7CBF1E1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C1E05FE-F5C3-4100-BF2C-85CB352C6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ous-titre 2">
            <a:extLst>
              <a:ext uri="{FF2B5EF4-FFF2-40B4-BE49-F238E27FC236}">
                <a16:creationId xmlns:a16="http://schemas.microsoft.com/office/drawing/2014/main" id="{4CA96553-0E8B-46AB-AB9E-C9C744185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5216" y="4223714"/>
            <a:ext cx="4615180" cy="461368"/>
          </a:xfrm>
        </p:spPr>
        <p:txBody>
          <a:bodyPr>
            <a:normAutofit/>
          </a:bodyPr>
          <a:lstStyle/>
          <a:p>
            <a:r>
              <a:rPr lang="fr-FR" sz="2000" i="1" dirty="0">
                <a:solidFill>
                  <a:srgbClr val="002060"/>
                </a:solidFill>
              </a:rPr>
              <a:t>Erasmus Project</a:t>
            </a:r>
            <a:endParaRPr lang="fr-FR" sz="41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144B26A-875C-456B-B5BD-975AEA7E98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8687" y="347279"/>
            <a:ext cx="2141285" cy="214128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2CDEBF5-58A3-4FDE-8FF8-E6F8686953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6005" y="848228"/>
            <a:ext cx="1230954" cy="1230954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E4FF8C34-1233-4339-9C17-43CA45265F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5191" y="373757"/>
            <a:ext cx="2160814" cy="2160814"/>
          </a:xfrm>
          <a:prstGeom prst="rect">
            <a:avLst/>
          </a:prstGeom>
        </p:spPr>
      </p:pic>
      <p:pic>
        <p:nvPicPr>
          <p:cNvPr id="34" name="Image 33" descr="Une image contenant objet&#10;&#10;Description générée avec un niveau de confiance élevé">
            <a:extLst>
              <a:ext uri="{FF2B5EF4-FFF2-40B4-BE49-F238E27FC236}">
                <a16:creationId xmlns:a16="http://schemas.microsoft.com/office/drawing/2014/main" id="{3991CE5C-E50A-454D-B329-10B9E8474D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94475" y="3953902"/>
            <a:ext cx="1393609" cy="9443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0162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91E6C87-C84C-4A32-B7A1-90078B0FE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149336"/>
              </p:ext>
            </p:extLst>
          </p:nvPr>
        </p:nvGraphicFramePr>
        <p:xfrm>
          <a:off x="3038847" y="1545533"/>
          <a:ext cx="6114303" cy="478374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21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7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0">
                <a:tc>
                  <a:txBody>
                    <a:bodyPr/>
                    <a:lstStyle/>
                    <a:p>
                      <a:r>
                        <a:rPr lang="fr-FR" dirty="0"/>
                        <a:t>INGREDIENTS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PRICE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sugar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onion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ground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meat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salt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pepper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apple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juice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sparkling</a:t>
                      </a:r>
                      <a:r>
                        <a:rPr lang="fr-FR" dirty="0"/>
                        <a:t>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flour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vanilla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sugar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eggs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yeast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980">
                <a:tc>
                  <a:txBody>
                    <a:bodyPr/>
                    <a:lstStyle/>
                    <a:p>
                      <a:r>
                        <a:rPr lang="fr-FR" dirty="0" err="1"/>
                        <a:t>poppy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seed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BD687DE3-16E9-4C2A-AE67-130A467F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157" y="281598"/>
            <a:ext cx="5213684" cy="1263935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Lucida Handwriting" panose="03010101010101010101" pitchFamily="66" charset="0"/>
              </a:rPr>
              <a:t>Budget 1/2</a:t>
            </a:r>
          </a:p>
        </p:txBody>
      </p:sp>
    </p:spTree>
    <p:extLst>
      <p:ext uri="{BB962C8B-B14F-4D97-AF65-F5344CB8AC3E}">
        <p14:creationId xmlns:p14="http://schemas.microsoft.com/office/powerpoint/2010/main" val="367715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BD687DE3-16E9-4C2A-AE67-130A467F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157" y="281598"/>
            <a:ext cx="5213684" cy="1263935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Lucida Handwriting" panose="03010101010101010101" pitchFamily="66" charset="0"/>
              </a:rPr>
              <a:t>Budget 2/2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97987D22-3654-4AAB-A195-D5B425DD0E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258449"/>
              </p:ext>
            </p:extLst>
          </p:nvPr>
        </p:nvGraphicFramePr>
        <p:xfrm>
          <a:off x="3349860" y="1792294"/>
          <a:ext cx="5826225" cy="403099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86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099"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INGREDIENTS</a:t>
                      </a:r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PRICE EUROS</a:t>
                      </a:r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ham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12</a:t>
                      </a:r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toothpicks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</a:t>
                      </a:r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oil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</a:t>
                      </a:r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garlic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</a:t>
                      </a:r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bread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12</a:t>
                      </a:r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watermelon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12</a:t>
                      </a:r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lemon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 err="1"/>
                        <a:t>salmon</a:t>
                      </a:r>
                      <a:endParaRPr lang="fr-FR" sz="1600" dirty="0"/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099">
                <a:tc>
                  <a:txBody>
                    <a:bodyPr/>
                    <a:lstStyle/>
                    <a:p>
                      <a:r>
                        <a:rPr lang="fr-FR" sz="1600" dirty="0"/>
                        <a:t>Ratatouille</a:t>
                      </a:r>
                    </a:p>
                  </a:txBody>
                  <a:tcPr marL="79424" marR="79424" marT="39712" marB="39712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424" marR="79424" marT="39712" marB="3971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16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ne image contenant moniteur, équipement électronique, mur, télévision&#10;&#10;Description générée avec un niveau de confiance très élevé">
            <a:extLst>
              <a:ext uri="{FF2B5EF4-FFF2-40B4-BE49-F238E27FC236}">
                <a16:creationId xmlns:a16="http://schemas.microsoft.com/office/drawing/2014/main" id="{0E4DCB6E-7447-4A6B-BABB-D3BD75844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06" t="1537" r="14554" b="1257"/>
          <a:stretch/>
        </p:blipFill>
        <p:spPr>
          <a:xfrm rot="5400000">
            <a:off x="2666998" y="-2666999"/>
            <a:ext cx="6857999" cy="1219200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7D82FB5-8934-4F75-AE10-A06EF348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  <a:latin typeface="Vivaldi" panose="03020602050506090804" pitchFamily="66" charset="0"/>
              </a:rPr>
              <a:t>Our </a:t>
            </a:r>
            <a:r>
              <a:rPr lang="fr-FR" dirty="0" err="1">
                <a:solidFill>
                  <a:schemeClr val="bg1"/>
                </a:solidFill>
                <a:latin typeface="Vivaldi" panose="03020602050506090804" pitchFamily="66" charset="0"/>
              </a:rPr>
              <a:t>summary</a:t>
            </a:r>
            <a:endParaRPr lang="fr-FR" dirty="0">
              <a:solidFill>
                <a:schemeClr val="bg1"/>
              </a:solidFill>
              <a:latin typeface="Vivaldi" panose="03020602050506090804" pitchFamily="66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763BE6A-102D-4EF1-806E-DD0F453B39B0}"/>
              </a:ext>
            </a:extLst>
          </p:cNvPr>
          <p:cNvSpPr txBox="1"/>
          <p:nvPr/>
        </p:nvSpPr>
        <p:spPr>
          <a:xfrm>
            <a:off x="1069848" y="2170014"/>
            <a:ext cx="98930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bg1"/>
                </a:solidFill>
              </a:rPr>
              <a:t>Today</a:t>
            </a:r>
            <a:r>
              <a:rPr lang="fr-FR" sz="2400" dirty="0">
                <a:solidFill>
                  <a:schemeClr val="bg1"/>
                </a:solidFill>
              </a:rPr>
              <a:t>, and for </a:t>
            </a:r>
            <a:r>
              <a:rPr lang="fr-FR" sz="2400" dirty="0" err="1">
                <a:solidFill>
                  <a:schemeClr val="bg1"/>
                </a:solidFill>
              </a:rPr>
              <a:t>your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own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pleasure</a:t>
            </a:r>
            <a:r>
              <a:rPr lang="fr-FR" sz="2400" dirty="0">
                <a:solidFill>
                  <a:schemeClr val="bg1"/>
                </a:solidFill>
              </a:rPr>
              <a:t>, the Bocuse INTERNATIONAL </a:t>
            </a:r>
            <a:r>
              <a:rPr lang="fr-FR" sz="2400" dirty="0" err="1">
                <a:solidFill>
                  <a:schemeClr val="bg1"/>
                </a:solidFill>
              </a:rPr>
              <a:t>presents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you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its</a:t>
            </a:r>
            <a:r>
              <a:rPr lang="fr-FR" sz="2400" dirty="0">
                <a:solidFill>
                  <a:schemeClr val="bg1"/>
                </a:solidFill>
              </a:rPr>
              <a:t> new project for </a:t>
            </a:r>
            <a:r>
              <a:rPr lang="fr-FR" sz="2400" dirty="0" err="1">
                <a:solidFill>
                  <a:schemeClr val="bg1"/>
                </a:solidFill>
              </a:rPr>
              <a:t>this</a:t>
            </a:r>
            <a:r>
              <a:rPr lang="fr-FR" sz="2400" dirty="0">
                <a:solidFill>
                  <a:schemeClr val="bg1"/>
                </a:solidFill>
              </a:rPr>
              <a:t> restaurant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First, </a:t>
            </a:r>
            <a:r>
              <a:rPr lang="fr-FR" sz="2400" dirty="0" err="1">
                <a:solidFill>
                  <a:schemeClr val="bg1"/>
                </a:solidFill>
              </a:rPr>
              <a:t>our</a:t>
            </a:r>
            <a:r>
              <a:rPr lang="fr-FR" sz="2400" dirty="0">
                <a:solidFill>
                  <a:schemeClr val="bg1"/>
                </a:solidFill>
              </a:rPr>
              <a:t> servers </a:t>
            </a:r>
            <a:r>
              <a:rPr lang="fr-FR" sz="2400" dirty="0" err="1">
                <a:solidFill>
                  <a:schemeClr val="bg1"/>
                </a:solidFill>
              </a:rPr>
              <a:t>will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bring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you</a:t>
            </a:r>
            <a:r>
              <a:rPr lang="fr-FR" sz="2400" dirty="0">
                <a:solidFill>
                  <a:schemeClr val="bg1"/>
                </a:solidFill>
              </a:rPr>
              <a:t> the topic of </a:t>
            </a:r>
            <a:r>
              <a:rPr lang="fr-FR" sz="2400" dirty="0" err="1">
                <a:solidFill>
                  <a:schemeClr val="bg1"/>
                </a:solidFill>
              </a:rPr>
              <a:t>this</a:t>
            </a:r>
            <a:r>
              <a:rPr lang="fr-FR" sz="2400" dirty="0">
                <a:solidFill>
                  <a:schemeClr val="bg1"/>
                </a:solidFill>
              </a:rPr>
              <a:t> restaurant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chemeClr val="bg1"/>
                </a:solidFill>
              </a:rPr>
              <a:t>Then</a:t>
            </a:r>
            <a:r>
              <a:rPr lang="fr-FR" sz="2400" dirty="0">
                <a:solidFill>
                  <a:schemeClr val="bg1"/>
                </a:solidFill>
              </a:rPr>
              <a:t>, the manager </a:t>
            </a:r>
            <a:r>
              <a:rPr lang="fr-FR" sz="2400" dirty="0" err="1">
                <a:solidFill>
                  <a:schemeClr val="bg1"/>
                </a:solidFill>
              </a:rPr>
              <a:t>will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explain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you</a:t>
            </a:r>
            <a:r>
              <a:rPr lang="fr-FR" sz="2400" dirty="0">
                <a:solidFill>
                  <a:schemeClr val="bg1"/>
                </a:solidFill>
              </a:rPr>
              <a:t> the </a:t>
            </a:r>
            <a:r>
              <a:rPr lang="fr-FR" sz="2400" dirty="0" err="1">
                <a:solidFill>
                  <a:schemeClr val="bg1"/>
                </a:solidFill>
              </a:rPr>
              <a:t>tasks</a:t>
            </a:r>
            <a:r>
              <a:rPr lang="fr-FR" sz="2400" dirty="0">
                <a:solidFill>
                  <a:schemeClr val="bg1"/>
                </a:solidFill>
              </a:rPr>
              <a:t>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Next, </a:t>
            </a:r>
            <a:r>
              <a:rPr lang="fr-FR" sz="2400" dirty="0" err="1">
                <a:solidFill>
                  <a:schemeClr val="bg1"/>
                </a:solidFill>
              </a:rPr>
              <a:t>our</a:t>
            </a:r>
            <a:r>
              <a:rPr lang="fr-FR" sz="2400" dirty="0">
                <a:solidFill>
                  <a:schemeClr val="bg1"/>
                </a:solidFill>
              </a:rPr>
              <a:t> four </a:t>
            </a:r>
            <a:r>
              <a:rPr lang="fr-FR" sz="2400" dirty="0" err="1">
                <a:solidFill>
                  <a:schemeClr val="bg1"/>
                </a:solidFill>
              </a:rPr>
              <a:t>cooks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will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prepare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you</a:t>
            </a:r>
            <a:r>
              <a:rPr lang="fr-FR" sz="2400" dirty="0">
                <a:solidFill>
                  <a:schemeClr val="bg1"/>
                </a:solidFill>
              </a:rPr>
              <a:t> a good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chemeClr val="bg1"/>
                </a:solidFill>
              </a:rPr>
              <a:t>Finally</a:t>
            </a:r>
            <a:r>
              <a:rPr lang="fr-FR" sz="2400" dirty="0">
                <a:solidFill>
                  <a:schemeClr val="bg1"/>
                </a:solidFill>
              </a:rPr>
              <a:t>, </a:t>
            </a:r>
            <a:r>
              <a:rPr lang="fr-FR" sz="2400" dirty="0" err="1">
                <a:solidFill>
                  <a:schemeClr val="bg1"/>
                </a:solidFill>
              </a:rPr>
              <a:t>we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gonna</a:t>
            </a:r>
            <a:r>
              <a:rPr lang="fr-FR" sz="2400" dirty="0">
                <a:solidFill>
                  <a:schemeClr val="bg1"/>
                </a:solidFill>
              </a:rPr>
              <a:t> expose </a:t>
            </a:r>
            <a:r>
              <a:rPr lang="fr-FR" sz="2400" dirty="0" err="1">
                <a:solidFill>
                  <a:schemeClr val="bg1"/>
                </a:solidFill>
              </a:rPr>
              <a:t>you</a:t>
            </a:r>
            <a:r>
              <a:rPr lang="fr-FR" sz="2400" dirty="0">
                <a:solidFill>
                  <a:schemeClr val="bg1"/>
                </a:solidFill>
              </a:rPr>
              <a:t> the budget of </a:t>
            </a:r>
            <a:r>
              <a:rPr lang="fr-FR" sz="2400" dirty="0" err="1">
                <a:solidFill>
                  <a:schemeClr val="bg1"/>
                </a:solidFill>
              </a:rPr>
              <a:t>this</a:t>
            </a:r>
            <a:r>
              <a:rPr lang="fr-FR" sz="2400" dirty="0">
                <a:solidFill>
                  <a:schemeClr val="bg1"/>
                </a:solidFill>
              </a:rPr>
              <a:t> new project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548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8E4E27B-685E-4129-9591-6FAD03A4A9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215" y="1360129"/>
            <a:ext cx="10861569" cy="41377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Vague 5">
            <a:extLst>
              <a:ext uri="{FF2B5EF4-FFF2-40B4-BE49-F238E27FC236}">
                <a16:creationId xmlns:a16="http://schemas.microsoft.com/office/drawing/2014/main" id="{1861A2E5-C77B-4AB7-ACA4-AF8A58171687}"/>
              </a:ext>
            </a:extLst>
          </p:cNvPr>
          <p:cNvSpPr/>
          <p:nvPr/>
        </p:nvSpPr>
        <p:spPr>
          <a:xfrm>
            <a:off x="1363578" y="1360129"/>
            <a:ext cx="9384633" cy="1062229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Lucida Handwriting" panose="03010101010101010101" pitchFamily="66" charset="0"/>
              </a:rPr>
              <a:t>Our theme: the international Trendy food</a:t>
            </a:r>
          </a:p>
        </p:txBody>
      </p:sp>
    </p:spTree>
    <p:extLst>
      <p:ext uri="{BB962C8B-B14F-4D97-AF65-F5344CB8AC3E}">
        <p14:creationId xmlns:p14="http://schemas.microsoft.com/office/powerpoint/2010/main" val="111260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8D692607-75B9-4FB4-89C0-4BA90B644D35}"/>
              </a:ext>
            </a:extLst>
          </p:cNvPr>
          <p:cNvSpPr/>
          <p:nvPr/>
        </p:nvSpPr>
        <p:spPr>
          <a:xfrm>
            <a:off x="-1" y="3429000"/>
            <a:ext cx="9432757" cy="3429000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934A5F45-CF36-49F7-A43B-EC3B08F0CB58}"/>
              </a:ext>
            </a:extLst>
          </p:cNvPr>
          <p:cNvSpPr/>
          <p:nvPr/>
        </p:nvSpPr>
        <p:spPr>
          <a:xfrm rot="10800000">
            <a:off x="2759240" y="0"/>
            <a:ext cx="9432759" cy="34290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FAEEBA6-AF05-4CC3-8BA1-DC17FF7C3435}"/>
              </a:ext>
            </a:extLst>
          </p:cNvPr>
          <p:cNvSpPr/>
          <p:nvPr/>
        </p:nvSpPr>
        <p:spPr>
          <a:xfrm flipH="1">
            <a:off x="2759240" y="3428999"/>
            <a:ext cx="9432760" cy="3429001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98E873B5-BBDF-4AA5-B871-36AD40244244}"/>
              </a:ext>
            </a:extLst>
          </p:cNvPr>
          <p:cNvSpPr/>
          <p:nvPr/>
        </p:nvSpPr>
        <p:spPr>
          <a:xfrm rot="10800000" flipH="1">
            <a:off x="0" y="-4"/>
            <a:ext cx="9432758" cy="3429001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Organigramme : Décision 8">
            <a:extLst>
              <a:ext uri="{FF2B5EF4-FFF2-40B4-BE49-F238E27FC236}">
                <a16:creationId xmlns:a16="http://schemas.microsoft.com/office/drawing/2014/main" id="{C0BEB8EF-BF20-4B96-913D-F563C981C570}"/>
              </a:ext>
            </a:extLst>
          </p:cNvPr>
          <p:cNvSpPr/>
          <p:nvPr/>
        </p:nvSpPr>
        <p:spPr>
          <a:xfrm>
            <a:off x="978568" y="1608219"/>
            <a:ext cx="10234863" cy="3641558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err="1"/>
              <a:t>Task</a:t>
            </a:r>
            <a:r>
              <a:rPr lang="fr-FR" sz="4800" dirty="0"/>
              <a:t> distribution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1FE6A1F-2C9B-44A5-9418-8B132405B8BA}"/>
              </a:ext>
            </a:extLst>
          </p:cNvPr>
          <p:cNvSpPr txBox="1"/>
          <p:nvPr/>
        </p:nvSpPr>
        <p:spPr>
          <a:xfrm>
            <a:off x="593557" y="377113"/>
            <a:ext cx="45399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Advertisement</a:t>
            </a:r>
            <a:r>
              <a:rPr lang="fr-FR" sz="2800" dirty="0">
                <a:solidFill>
                  <a:schemeClr val="bg1"/>
                </a:solidFill>
              </a:rPr>
              <a:t>: </a:t>
            </a:r>
          </a:p>
          <a:p>
            <a:r>
              <a:rPr lang="fr-FR" sz="2800" dirty="0">
                <a:solidFill>
                  <a:schemeClr val="bg1"/>
                </a:solidFill>
              </a:rPr>
              <a:t>Anne S, Lilia J, </a:t>
            </a:r>
            <a:r>
              <a:rPr lang="fr-FR" sz="2800" dirty="0" err="1">
                <a:solidFill>
                  <a:schemeClr val="bg1"/>
                </a:solidFill>
              </a:rPr>
              <a:t>Kamil</a:t>
            </a:r>
            <a:r>
              <a:rPr lang="fr-FR" sz="2800" dirty="0">
                <a:solidFill>
                  <a:schemeClr val="bg1"/>
                </a:solidFill>
              </a:rPr>
              <a:t> R</a:t>
            </a:r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EC14B5B-EC07-4EC4-8C1D-2E656D0F7106}"/>
              </a:ext>
            </a:extLst>
          </p:cNvPr>
          <p:cNvSpPr txBox="1"/>
          <p:nvPr/>
        </p:nvSpPr>
        <p:spPr>
          <a:xfrm>
            <a:off x="7724274" y="483391"/>
            <a:ext cx="45399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Decoration</a:t>
            </a:r>
            <a:r>
              <a:rPr lang="fr-FR" sz="2800" dirty="0">
                <a:solidFill>
                  <a:schemeClr val="bg1"/>
                </a:solidFill>
              </a:rPr>
              <a:t>: Soline B, Jean M, Loan G, Louis C</a:t>
            </a:r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3C83160-836F-43EA-9CFF-81FA7CDBA5AF}"/>
              </a:ext>
            </a:extLst>
          </p:cNvPr>
          <p:cNvSpPr txBox="1"/>
          <p:nvPr/>
        </p:nvSpPr>
        <p:spPr>
          <a:xfrm>
            <a:off x="368969" y="5249777"/>
            <a:ext cx="45399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Cooking: Olga R, Natalia S, Lydia V, Lilia J, Agnès V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A480BD1-014E-4D6E-818B-57C29F07C744}"/>
              </a:ext>
            </a:extLst>
          </p:cNvPr>
          <p:cNvSpPr txBox="1"/>
          <p:nvPr/>
        </p:nvSpPr>
        <p:spPr>
          <a:xfrm>
            <a:off x="8181474" y="5269828"/>
            <a:ext cx="4539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Presentation</a:t>
            </a:r>
            <a:r>
              <a:rPr lang="fr-FR" sz="2800" dirty="0">
                <a:solidFill>
                  <a:schemeClr val="bg1"/>
                </a:solidFill>
              </a:rPr>
              <a:t>:</a:t>
            </a:r>
          </a:p>
          <a:p>
            <a:r>
              <a:rPr lang="fr-FR" sz="2800" dirty="0" err="1">
                <a:solidFill>
                  <a:schemeClr val="bg1"/>
                </a:solidFill>
              </a:rPr>
              <a:t>Everybody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838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ne image contenant moniteur, équipement électronique, mur, télévision&#10;&#10;Description générée avec un niveau de confiance très élevé">
            <a:extLst>
              <a:ext uri="{FF2B5EF4-FFF2-40B4-BE49-F238E27FC236}">
                <a16:creationId xmlns:a16="http://schemas.microsoft.com/office/drawing/2014/main" id="{0E4DCB6E-7447-4A6B-BABB-D3BD75844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06" t="1537" r="14554" b="1257"/>
          <a:stretch/>
        </p:blipFill>
        <p:spPr>
          <a:xfrm rot="5400000">
            <a:off x="2667253" y="-2724786"/>
            <a:ext cx="6857999" cy="12192002"/>
          </a:xfrm>
          <a:prstGeom prst="rect">
            <a:avLst/>
          </a:prstGeom>
        </p:spPr>
      </p:pic>
      <p:pic>
        <p:nvPicPr>
          <p:cNvPr id="8" name="Image 7" descr="Une image contenant tasse, table, alimentation&#10;&#10;Description générée avec un niveau de confiance très élevé">
            <a:extLst>
              <a:ext uri="{FF2B5EF4-FFF2-40B4-BE49-F238E27FC236}">
                <a16:creationId xmlns:a16="http://schemas.microsoft.com/office/drawing/2014/main" id="{ECAF6BFE-ABA6-4D66-B6B2-B67B7C383CE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24668" y="1717291"/>
            <a:ext cx="1475873" cy="19749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 8" descr="Une image contenant alimentation, boisson&#10;&#10;Description générée avec un niveau de confiance très élevé">
            <a:extLst>
              <a:ext uri="{FF2B5EF4-FFF2-40B4-BE49-F238E27FC236}">
                <a16:creationId xmlns:a16="http://schemas.microsoft.com/office/drawing/2014/main" id="{176A250B-99F2-47A4-B14A-1F5F0729A09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431176" y="2724293"/>
            <a:ext cx="1851780" cy="21467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76C88EB-2F3E-4EFF-90E3-C23B30B26835}"/>
              </a:ext>
            </a:extLst>
          </p:cNvPr>
          <p:cNvSpPr txBox="1">
            <a:spLocks/>
          </p:cNvSpPr>
          <p:nvPr/>
        </p:nvSpPr>
        <p:spPr>
          <a:xfrm>
            <a:off x="2872868" y="5031424"/>
            <a:ext cx="3046669" cy="1114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b="1" dirty="0">
                <a:solidFill>
                  <a:schemeClr val="bg1"/>
                </a:solidFill>
                <a:latin typeface="+mj-lt"/>
              </a:rPr>
              <a:t>Cannelés bordelais</a:t>
            </a:r>
          </a:p>
          <a:p>
            <a:pPr marL="0" indent="0">
              <a:buFont typeface="Wingdings" pitchFamily="2" charset="2"/>
              <a:buNone/>
            </a:pPr>
            <a:r>
              <a:rPr lang="fr-FR" sz="1600" i="1" dirty="0">
                <a:solidFill>
                  <a:schemeClr val="bg1"/>
                </a:solidFill>
                <a:latin typeface="+mj-lt"/>
              </a:rPr>
              <a:t>Little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caramelized</a:t>
            </a:r>
            <a:r>
              <a:rPr lang="fr-FR" sz="1600" i="1" dirty="0">
                <a:solidFill>
                  <a:schemeClr val="bg1"/>
                </a:solidFill>
                <a:latin typeface="+mj-lt"/>
              </a:rPr>
              <a:t> cakes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1" name="Image 10" descr="Une image contenant bonbon, alimentation&#10;&#10;Description générée avec un niveau de confiance élevé">
            <a:extLst>
              <a:ext uri="{FF2B5EF4-FFF2-40B4-BE49-F238E27FC236}">
                <a16:creationId xmlns:a16="http://schemas.microsoft.com/office/drawing/2014/main" id="{642B46B6-7716-4D7F-BA7F-33CA1D372EA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124668" y="4170947"/>
            <a:ext cx="1475873" cy="19749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F25F255-5FE0-4AC4-8386-2224AE628B16}"/>
              </a:ext>
            </a:extLst>
          </p:cNvPr>
          <p:cNvSpPr txBox="1">
            <a:spLocks/>
          </p:cNvSpPr>
          <p:nvPr/>
        </p:nvSpPr>
        <p:spPr>
          <a:xfrm>
            <a:off x="2760824" y="2102089"/>
            <a:ext cx="6446263" cy="9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b="1" dirty="0">
                <a:solidFill>
                  <a:schemeClr val="bg1"/>
                </a:solidFill>
                <a:latin typeface="+mj-lt"/>
              </a:rPr>
              <a:t>Verrine au saumon, avocat et crème fraîche</a:t>
            </a:r>
          </a:p>
          <a:p>
            <a:pPr marL="0" indent="0">
              <a:buFont typeface="Wingdings" pitchFamily="2" charset="2"/>
              <a:buNone/>
            </a:pPr>
            <a:r>
              <a:rPr lang="fr-FR" sz="1600" i="1" dirty="0">
                <a:solidFill>
                  <a:schemeClr val="bg1"/>
                </a:solidFill>
                <a:latin typeface="+mj-lt"/>
              </a:rPr>
              <a:t>Salmon jack,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avocado</a:t>
            </a:r>
            <a:r>
              <a:rPr lang="fr-FR" sz="1600" i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fresh</a:t>
            </a:r>
            <a:r>
              <a:rPr lang="fr-FR" sz="16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cream</a:t>
            </a:r>
            <a:endParaRPr lang="fr-FR" sz="1600" i="1" dirty="0">
              <a:solidFill>
                <a:schemeClr val="bg1"/>
              </a:solidFill>
              <a:latin typeface="+mj-lt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03BC3A81-0A33-4E14-9231-666F7C6DADE8}"/>
              </a:ext>
            </a:extLst>
          </p:cNvPr>
          <p:cNvSpPr txBox="1">
            <a:spLocks/>
          </p:cNvSpPr>
          <p:nvPr/>
        </p:nvSpPr>
        <p:spPr>
          <a:xfrm>
            <a:off x="2761079" y="3756585"/>
            <a:ext cx="6446263" cy="1114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fr-FR" b="1" dirty="0">
                <a:solidFill>
                  <a:schemeClr val="bg1"/>
                </a:solidFill>
                <a:latin typeface="+mj-lt"/>
              </a:rPr>
              <a:t>Verrine ratatouille, yaourt et menthe</a:t>
            </a:r>
          </a:p>
          <a:p>
            <a:pPr marL="0" indent="0" algn="r">
              <a:buFont typeface="Wingdings" pitchFamily="2" charset="2"/>
              <a:buNone/>
            </a:pPr>
            <a:r>
              <a:rPr lang="fr-FR" sz="1600" i="1" dirty="0">
                <a:solidFill>
                  <a:schemeClr val="bg1"/>
                </a:solidFill>
                <a:latin typeface="+mj-lt"/>
              </a:rPr>
              <a:t>Jack ratatouille,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yogurt</a:t>
            </a:r>
            <a:r>
              <a:rPr lang="fr-FR" sz="1600" i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mint</a:t>
            </a:r>
            <a:endParaRPr lang="fr-FR" sz="1600" i="1" dirty="0">
              <a:solidFill>
                <a:schemeClr val="bg1"/>
              </a:solidFill>
              <a:latin typeface="+mj-lt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Ruban : incliné vers le haut 15">
            <a:extLst>
              <a:ext uri="{FF2B5EF4-FFF2-40B4-BE49-F238E27FC236}">
                <a16:creationId xmlns:a16="http://schemas.microsoft.com/office/drawing/2014/main" id="{3F1C3B1E-EF14-4896-AEF3-BB814A01BBC3}"/>
              </a:ext>
            </a:extLst>
          </p:cNvPr>
          <p:cNvSpPr/>
          <p:nvPr/>
        </p:nvSpPr>
        <p:spPr>
          <a:xfrm>
            <a:off x="1124668" y="460113"/>
            <a:ext cx="10425648" cy="919424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64C2CD1-0197-4AD5-89E4-2712FEDF0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811" y="199830"/>
            <a:ext cx="5213684" cy="1263935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Lucida Handwriting" panose="03010101010101010101" pitchFamily="66" charset="0"/>
              </a:rPr>
              <a:t>Menu français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F57429CF-E3F0-4262-AB35-0050E634C4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0712" y="-285749"/>
            <a:ext cx="2161674" cy="216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8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ne image contenant moniteur, équipement électronique, mur, télévision&#10;&#10;Description générée avec un niveau de confiance très élevé">
            <a:extLst>
              <a:ext uri="{FF2B5EF4-FFF2-40B4-BE49-F238E27FC236}">
                <a16:creationId xmlns:a16="http://schemas.microsoft.com/office/drawing/2014/main" id="{0E4DCB6E-7447-4A6B-BABB-D3BD75844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06" t="1537" r="14554" b="1257"/>
          <a:stretch/>
        </p:blipFill>
        <p:spPr>
          <a:xfrm rot="5400000">
            <a:off x="2667253" y="-2724786"/>
            <a:ext cx="6857999" cy="12192002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76C88EB-2F3E-4EFF-90E3-C23B30B26835}"/>
              </a:ext>
            </a:extLst>
          </p:cNvPr>
          <p:cNvSpPr txBox="1">
            <a:spLocks/>
          </p:cNvSpPr>
          <p:nvPr/>
        </p:nvSpPr>
        <p:spPr>
          <a:xfrm>
            <a:off x="2255442" y="4323840"/>
            <a:ext cx="1851338" cy="1211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b="1" dirty="0" err="1">
                <a:solidFill>
                  <a:schemeClr val="bg1"/>
                </a:solidFill>
                <a:latin typeface="+mj-lt"/>
              </a:rPr>
              <a:t>Limonada</a:t>
            </a:r>
            <a:endParaRPr lang="fr-FR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Font typeface="Wingdings" pitchFamily="2" charset="2"/>
              <a:buNone/>
            </a:pP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Lemonade</a:t>
            </a:r>
            <a:endParaRPr lang="fr-FR" sz="1600" i="1" dirty="0">
              <a:solidFill>
                <a:schemeClr val="bg1"/>
              </a:solidFill>
              <a:latin typeface="+mj-lt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F25F255-5FE0-4AC4-8386-2224AE628B16}"/>
              </a:ext>
            </a:extLst>
          </p:cNvPr>
          <p:cNvSpPr txBox="1">
            <a:spLocks/>
          </p:cNvSpPr>
          <p:nvPr/>
        </p:nvSpPr>
        <p:spPr>
          <a:xfrm>
            <a:off x="3355741" y="2063431"/>
            <a:ext cx="5044884" cy="9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  <a:latin typeface="+mj-lt"/>
              </a:rPr>
              <a:t>Tapas con jamón y sandía</a:t>
            </a:r>
            <a:endParaRPr lang="fr-FR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r-FR" sz="1600" i="1" dirty="0">
                <a:solidFill>
                  <a:schemeClr val="bg1"/>
                </a:solidFill>
                <a:latin typeface="+mj-lt"/>
              </a:rPr>
              <a:t>Tapas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with</a:t>
            </a:r>
            <a:r>
              <a:rPr lang="fr-FR" sz="16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ham</a:t>
            </a:r>
            <a:r>
              <a:rPr lang="fr-FR" sz="1600" i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watermelon</a:t>
            </a:r>
            <a:r>
              <a:rPr lang="fr-FR" sz="1600" i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Ruban : incliné vers le haut 15">
            <a:extLst>
              <a:ext uri="{FF2B5EF4-FFF2-40B4-BE49-F238E27FC236}">
                <a16:creationId xmlns:a16="http://schemas.microsoft.com/office/drawing/2014/main" id="{3F1C3B1E-EF14-4896-AEF3-BB814A01BBC3}"/>
              </a:ext>
            </a:extLst>
          </p:cNvPr>
          <p:cNvSpPr/>
          <p:nvPr/>
        </p:nvSpPr>
        <p:spPr>
          <a:xfrm>
            <a:off x="1124668" y="460113"/>
            <a:ext cx="10425648" cy="919424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64C2CD1-0197-4AD5-89E4-2712FEDF0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0650" y="281598"/>
            <a:ext cx="5213684" cy="1263935"/>
          </a:xfrm>
        </p:spPr>
        <p:txBody>
          <a:bodyPr>
            <a:normAutofit/>
          </a:bodyPr>
          <a:lstStyle/>
          <a:p>
            <a:pPr algn="ctr"/>
            <a:r>
              <a:rPr lang="fr-FR" sz="4400" dirty="0" err="1">
                <a:solidFill>
                  <a:schemeClr val="tx1"/>
                </a:solidFill>
                <a:latin typeface="Lucida Handwriting" panose="03010101010101010101" pitchFamily="66" charset="0"/>
              </a:rPr>
              <a:t>Spanish</a:t>
            </a:r>
            <a:r>
              <a:rPr lang="fr-FR" sz="4400" dirty="0">
                <a:solidFill>
                  <a:schemeClr val="tx1"/>
                </a:solidFill>
                <a:latin typeface="Lucida Handwriting" panose="03010101010101010101" pitchFamily="66" charset="0"/>
              </a:rPr>
              <a:t> food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60D66E5-B1E4-44E2-A7A5-B20353DC3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392" y="-289915"/>
            <a:ext cx="2146717" cy="2146717"/>
          </a:xfrm>
          <a:prstGeom prst="rect">
            <a:avLst/>
          </a:prstGeom>
        </p:spPr>
      </p:pic>
      <p:pic>
        <p:nvPicPr>
          <p:cNvPr id="14" name="Image 13" descr="pincho-sandia-tomate-receta-tapa-CocinaConPoco_com-002.jpg">
            <a:extLst>
              <a:ext uri="{FF2B5EF4-FFF2-40B4-BE49-F238E27FC236}">
                <a16:creationId xmlns:a16="http://schemas.microsoft.com/office/drawing/2014/main" id="{CDE9CBEC-B87B-435F-8222-BCBD613FF61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3" y="1806870"/>
            <a:ext cx="2719947" cy="1813865"/>
          </a:xfrm>
          <a:prstGeom prst="rect">
            <a:avLst/>
          </a:prstGeom>
        </p:spPr>
      </p:pic>
      <p:pic>
        <p:nvPicPr>
          <p:cNvPr id="15" name="Image 14" descr="Tapas-con-jamón-ibérico.jpg">
            <a:extLst>
              <a:ext uri="{FF2B5EF4-FFF2-40B4-BE49-F238E27FC236}">
                <a16:creationId xmlns:a16="http://schemas.microsoft.com/office/drawing/2014/main" id="{C7C9149F-64ED-4826-91BC-F2EF83F129B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00626" y="1806551"/>
            <a:ext cx="2719948" cy="1814184"/>
          </a:xfrm>
          <a:prstGeom prst="rect">
            <a:avLst/>
          </a:prstGeom>
        </p:spPr>
      </p:pic>
      <p:pic>
        <p:nvPicPr>
          <p:cNvPr id="17" name="Image 16" descr="sans-titre.png">
            <a:extLst>
              <a:ext uri="{FF2B5EF4-FFF2-40B4-BE49-F238E27FC236}">
                <a16:creationId xmlns:a16="http://schemas.microsoft.com/office/drawing/2014/main" id="{C5CFE7B6-FE1D-45E1-99A0-1F09B7924AE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0733" y="3771072"/>
            <a:ext cx="2914900" cy="194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7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ne image contenant moniteur, équipement électronique, mur, télévision&#10;&#10;Description générée avec un niveau de confiance très élevé">
            <a:extLst>
              <a:ext uri="{FF2B5EF4-FFF2-40B4-BE49-F238E27FC236}">
                <a16:creationId xmlns:a16="http://schemas.microsoft.com/office/drawing/2014/main" id="{0E4DCB6E-7447-4A6B-BABB-D3BD75844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06" t="1537" r="14554" b="1257"/>
          <a:stretch/>
        </p:blipFill>
        <p:spPr>
          <a:xfrm rot="5400000">
            <a:off x="2561868" y="-2667001"/>
            <a:ext cx="6857999" cy="12192002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76C88EB-2F3E-4EFF-90E3-C23B30B26835}"/>
              </a:ext>
            </a:extLst>
          </p:cNvPr>
          <p:cNvSpPr txBox="1">
            <a:spLocks/>
          </p:cNvSpPr>
          <p:nvPr/>
        </p:nvSpPr>
        <p:spPr>
          <a:xfrm>
            <a:off x="6534488" y="4907852"/>
            <a:ext cx="1851338" cy="1211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fr-FR" b="1" dirty="0" err="1">
                <a:solidFill>
                  <a:schemeClr val="bg1"/>
                </a:solidFill>
                <a:latin typeface="+mj-lt"/>
              </a:rPr>
              <a:t>Apfelschorle</a:t>
            </a:r>
            <a:endParaRPr lang="fr-FR" b="1" dirty="0">
              <a:solidFill>
                <a:schemeClr val="bg1"/>
              </a:solidFill>
              <a:latin typeface="+mj-lt"/>
            </a:endParaRPr>
          </a:p>
          <a:p>
            <a:pPr marL="0" indent="0" algn="r">
              <a:buFont typeface="Wingdings" pitchFamily="2" charset="2"/>
              <a:buNone/>
            </a:pPr>
            <a:r>
              <a:rPr lang="fr-FR" sz="1600" i="1" dirty="0">
                <a:solidFill>
                  <a:schemeClr val="bg1"/>
                </a:solidFill>
                <a:latin typeface="+mj-lt"/>
              </a:rPr>
              <a:t>Apple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spritzer</a:t>
            </a:r>
            <a:endParaRPr lang="fr-FR" sz="1600" i="1" dirty="0">
              <a:solidFill>
                <a:schemeClr val="bg1"/>
              </a:solidFill>
              <a:latin typeface="+mj-lt"/>
            </a:endParaRPr>
          </a:p>
          <a:p>
            <a:pPr algn="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F25F255-5FE0-4AC4-8386-2224AE628B16}"/>
              </a:ext>
            </a:extLst>
          </p:cNvPr>
          <p:cNvSpPr txBox="1">
            <a:spLocks/>
          </p:cNvSpPr>
          <p:nvPr/>
        </p:nvSpPr>
        <p:spPr>
          <a:xfrm>
            <a:off x="5593619" y="2336650"/>
            <a:ext cx="2585703" cy="105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 err="1">
                <a:solidFill>
                  <a:schemeClr val="bg1"/>
                </a:solidFill>
                <a:latin typeface="+mj-lt"/>
              </a:rPr>
              <a:t>Frikadellen</a:t>
            </a:r>
            <a:endParaRPr lang="fr-FR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Font typeface="Wingdings" pitchFamily="2" charset="2"/>
              <a:buNone/>
            </a:pP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Frikadella</a:t>
            </a:r>
            <a:endParaRPr lang="fr-FR" sz="1600" i="1" dirty="0">
              <a:solidFill>
                <a:schemeClr val="bg1"/>
              </a:solidFill>
              <a:latin typeface="+mj-lt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Ruban : incliné vers le haut 15">
            <a:extLst>
              <a:ext uri="{FF2B5EF4-FFF2-40B4-BE49-F238E27FC236}">
                <a16:creationId xmlns:a16="http://schemas.microsoft.com/office/drawing/2014/main" id="{3F1C3B1E-EF14-4896-AEF3-BB814A01BBC3}"/>
              </a:ext>
            </a:extLst>
          </p:cNvPr>
          <p:cNvSpPr/>
          <p:nvPr/>
        </p:nvSpPr>
        <p:spPr>
          <a:xfrm>
            <a:off x="1124668" y="460113"/>
            <a:ext cx="10425648" cy="919424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64C2CD1-0197-4AD5-89E4-2712FEDF0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0650" y="281598"/>
            <a:ext cx="5213684" cy="1263935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Lucida Handwriting" panose="03010101010101010101" pitchFamily="66" charset="0"/>
              </a:rPr>
              <a:t>German food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3C18E92-A89E-447F-B1C7-DAB6D46C2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3755" y="170079"/>
            <a:ext cx="1338413" cy="1338413"/>
          </a:xfrm>
          <a:prstGeom prst="rect">
            <a:avLst/>
          </a:prstGeom>
        </p:spPr>
      </p:pic>
      <p:pic>
        <p:nvPicPr>
          <p:cNvPr id="13" name="Image 12" descr="g.jpg">
            <a:extLst>
              <a:ext uri="{FF2B5EF4-FFF2-40B4-BE49-F238E27FC236}">
                <a16:creationId xmlns:a16="http://schemas.microsoft.com/office/drawing/2014/main" id="{9FC0EF9F-A111-427D-98AD-035BFE39C8B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9976" y="2336650"/>
            <a:ext cx="4525555" cy="2540150"/>
          </a:xfrm>
          <a:prstGeom prst="rect">
            <a:avLst/>
          </a:prstGeom>
        </p:spPr>
      </p:pic>
      <p:pic>
        <p:nvPicPr>
          <p:cNvPr id="18" name="Image 17" descr="sans-titre.png">
            <a:extLst>
              <a:ext uri="{FF2B5EF4-FFF2-40B4-BE49-F238E27FC236}">
                <a16:creationId xmlns:a16="http://schemas.microsoft.com/office/drawing/2014/main" id="{28D3EE02-492E-454E-A608-89902357B3F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4813" y="2336650"/>
            <a:ext cx="2457400" cy="317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ne image contenant moniteur, équipement électronique, mur, télévision&#10;&#10;Description générée avec un niveau de confiance très élevé">
            <a:extLst>
              <a:ext uri="{FF2B5EF4-FFF2-40B4-BE49-F238E27FC236}">
                <a16:creationId xmlns:a16="http://schemas.microsoft.com/office/drawing/2014/main" id="{0E4DCB6E-7447-4A6B-BABB-D3BD75844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06" t="1537" r="14554" b="1257"/>
          <a:stretch/>
        </p:blipFill>
        <p:spPr>
          <a:xfrm rot="5400000">
            <a:off x="2561868" y="-2667001"/>
            <a:ext cx="6857999" cy="12192002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76C88EB-2F3E-4EFF-90E3-C23B30B26835}"/>
              </a:ext>
            </a:extLst>
          </p:cNvPr>
          <p:cNvSpPr txBox="1">
            <a:spLocks/>
          </p:cNvSpPr>
          <p:nvPr/>
        </p:nvSpPr>
        <p:spPr>
          <a:xfrm>
            <a:off x="5035132" y="5468865"/>
            <a:ext cx="1851338" cy="1211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fr-FR" b="1" dirty="0">
                <a:solidFill>
                  <a:schemeClr val="bg1"/>
                </a:solidFill>
                <a:latin typeface="+mj-lt"/>
              </a:rPr>
              <a:t>Black </a:t>
            </a:r>
            <a:r>
              <a:rPr lang="fr-FR" b="1" dirty="0" err="1">
                <a:solidFill>
                  <a:schemeClr val="bg1"/>
                </a:solidFill>
                <a:latin typeface="+mj-lt"/>
              </a:rPr>
              <a:t>tea</a:t>
            </a:r>
            <a:endParaRPr lang="fr-FR" b="1" dirty="0">
              <a:solidFill>
                <a:schemeClr val="bg1"/>
              </a:solidFill>
              <a:latin typeface="+mj-lt"/>
            </a:endParaRPr>
          </a:p>
          <a:p>
            <a:pPr marL="0" indent="0" algn="r">
              <a:buFont typeface="Wingdings" pitchFamily="2" charset="2"/>
              <a:buNone/>
            </a:pPr>
            <a:r>
              <a:rPr lang="fr-FR" sz="1600" i="1" dirty="0">
                <a:solidFill>
                  <a:schemeClr val="bg1"/>
                </a:solidFill>
                <a:latin typeface="+mj-lt"/>
              </a:rPr>
              <a:t>Black </a:t>
            </a: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tea</a:t>
            </a:r>
            <a:endParaRPr lang="fr-FR" sz="1600" i="1" dirty="0">
              <a:solidFill>
                <a:schemeClr val="bg1"/>
              </a:solidFill>
              <a:latin typeface="+mj-lt"/>
            </a:endParaRPr>
          </a:p>
          <a:p>
            <a:pPr algn="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F25F255-5FE0-4AC4-8386-2224AE628B16}"/>
              </a:ext>
            </a:extLst>
          </p:cNvPr>
          <p:cNvSpPr txBox="1">
            <a:spLocks/>
          </p:cNvSpPr>
          <p:nvPr/>
        </p:nvSpPr>
        <p:spPr>
          <a:xfrm>
            <a:off x="5571185" y="2098252"/>
            <a:ext cx="2585703" cy="105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err="1">
                <a:solidFill>
                  <a:schemeClr val="bg1"/>
                </a:solidFill>
                <a:latin typeface="+mj-lt"/>
              </a:rPr>
              <a:t>Makowiec</a:t>
            </a:r>
            <a:endParaRPr lang="fr-FR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Font typeface="Wingdings" pitchFamily="2" charset="2"/>
              <a:buNone/>
            </a:pPr>
            <a:r>
              <a:rPr lang="fr-FR" sz="1600" i="1" dirty="0" err="1">
                <a:solidFill>
                  <a:schemeClr val="bg1"/>
                </a:solidFill>
                <a:latin typeface="+mj-lt"/>
              </a:rPr>
              <a:t>Makowiec</a:t>
            </a:r>
            <a:endParaRPr lang="fr-FR" sz="1600" i="1" dirty="0">
              <a:solidFill>
                <a:schemeClr val="bg1"/>
              </a:solidFill>
              <a:latin typeface="+mj-lt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Ruban : incliné vers le haut 15">
            <a:extLst>
              <a:ext uri="{FF2B5EF4-FFF2-40B4-BE49-F238E27FC236}">
                <a16:creationId xmlns:a16="http://schemas.microsoft.com/office/drawing/2014/main" id="{3F1C3B1E-EF14-4896-AEF3-BB814A01BBC3}"/>
              </a:ext>
            </a:extLst>
          </p:cNvPr>
          <p:cNvSpPr/>
          <p:nvPr/>
        </p:nvSpPr>
        <p:spPr>
          <a:xfrm>
            <a:off x="1124668" y="460113"/>
            <a:ext cx="10425648" cy="919424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64C2CD1-0197-4AD5-89E4-2712FEDF0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0650" y="281598"/>
            <a:ext cx="5213684" cy="1263935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Lucida Handwriting" panose="03010101010101010101" pitchFamily="66" charset="0"/>
              </a:rPr>
              <a:t>German food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222AA69-C7FE-4913-9A83-D0D77D118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4334" y="-239412"/>
            <a:ext cx="2097505" cy="2097505"/>
          </a:xfrm>
          <a:prstGeom prst="rect">
            <a:avLst/>
          </a:prstGeom>
        </p:spPr>
      </p:pic>
      <p:pic>
        <p:nvPicPr>
          <p:cNvPr id="14" name="Image 13" descr="th29SB5MMH.jpg">
            <a:extLst>
              <a:ext uri="{FF2B5EF4-FFF2-40B4-BE49-F238E27FC236}">
                <a16:creationId xmlns:a16="http://schemas.microsoft.com/office/drawing/2014/main" id="{1E50502A-B8BD-4EFF-A85A-3D1308B7661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4502" y="3541306"/>
            <a:ext cx="4057056" cy="2704704"/>
          </a:xfrm>
          <a:prstGeom prst="rect">
            <a:avLst/>
          </a:prstGeom>
        </p:spPr>
      </p:pic>
      <p:pic>
        <p:nvPicPr>
          <p:cNvPr id="15" name="Image 14" descr="Image1.jpg">
            <a:extLst>
              <a:ext uri="{FF2B5EF4-FFF2-40B4-BE49-F238E27FC236}">
                <a16:creationId xmlns:a16="http://schemas.microsoft.com/office/drawing/2014/main" id="{9B9BF358-B168-4157-ADFC-9D9DB9BE947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0442" y="2078921"/>
            <a:ext cx="4397523" cy="281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9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3" descr="Une image contenant moniteur, équipement électronique, mur, télévision&#10;&#10;Description générée avec un niveau de confiance très élevé">
            <a:extLst>
              <a:ext uri="{FF2B5EF4-FFF2-40B4-BE49-F238E27FC236}">
                <a16:creationId xmlns:a16="http://schemas.microsoft.com/office/drawing/2014/main" id="{4BE453AE-4BA3-4E0F-974F-F3A0C8265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06" t="1537" r="14554" b="1257"/>
          <a:stretch/>
        </p:blipFill>
        <p:spPr>
          <a:xfrm rot="5400000">
            <a:off x="2690204" y="-2667001"/>
            <a:ext cx="6857999" cy="12192002"/>
          </a:xfrm>
          <a:prstGeom prst="rect">
            <a:avLst/>
          </a:prstGeom>
        </p:spPr>
      </p:pic>
      <p:sp>
        <p:nvSpPr>
          <p:cNvPr id="8" name="Ruban : incliné vers le haut 7">
            <a:extLst>
              <a:ext uri="{FF2B5EF4-FFF2-40B4-BE49-F238E27FC236}">
                <a16:creationId xmlns:a16="http://schemas.microsoft.com/office/drawing/2014/main" id="{3314082C-C667-4AF8-944E-A7AED7C6E7C9}"/>
              </a:ext>
            </a:extLst>
          </p:cNvPr>
          <p:cNvSpPr/>
          <p:nvPr/>
        </p:nvSpPr>
        <p:spPr>
          <a:xfrm>
            <a:off x="739658" y="764911"/>
            <a:ext cx="10425648" cy="919424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B4C0FAD-1A1A-447A-948C-59B846F6F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640" y="586396"/>
            <a:ext cx="5213684" cy="1263935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Lucida Handwriting" panose="03010101010101010101" pitchFamily="66" charset="0"/>
              </a:rPr>
              <a:t>DECORATION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874BAB-21DE-4AA2-96B2-B053787E7D0B}"/>
              </a:ext>
            </a:extLst>
          </p:cNvPr>
          <p:cNvSpPr/>
          <p:nvPr/>
        </p:nvSpPr>
        <p:spPr>
          <a:xfrm>
            <a:off x="898357" y="2368855"/>
            <a:ext cx="123948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</a:rPr>
              <a:t>- Little flags on the food : french, </a:t>
            </a:r>
            <a:r>
              <a:rPr lang="fr-FR" sz="4000" dirty="0" err="1">
                <a:solidFill>
                  <a:schemeClr val="bg1"/>
                </a:solidFill>
              </a:rPr>
              <a:t>spanish</a:t>
            </a:r>
            <a:r>
              <a:rPr lang="fr-FR" sz="4000" dirty="0">
                <a:solidFill>
                  <a:schemeClr val="bg1"/>
                </a:solidFill>
              </a:rPr>
              <a:t>, </a:t>
            </a:r>
          </a:p>
          <a:p>
            <a:r>
              <a:rPr lang="fr-FR" sz="4000" dirty="0">
                <a:solidFill>
                  <a:schemeClr val="bg1"/>
                </a:solidFill>
              </a:rPr>
              <a:t>polish, </a:t>
            </a:r>
            <a:r>
              <a:rPr lang="fr-FR" sz="4000" dirty="0" err="1">
                <a:solidFill>
                  <a:schemeClr val="bg1"/>
                </a:solidFill>
              </a:rPr>
              <a:t>german</a:t>
            </a:r>
            <a:endParaRPr lang="fr-FR" sz="4000" dirty="0">
              <a:solidFill>
                <a:schemeClr val="bg1"/>
              </a:solidFill>
            </a:endParaRPr>
          </a:p>
          <a:p>
            <a:r>
              <a:rPr lang="fr-FR" sz="4000" dirty="0">
                <a:solidFill>
                  <a:schemeClr val="bg1"/>
                </a:solidFill>
              </a:rPr>
              <a:t>- The </a:t>
            </a:r>
            <a:r>
              <a:rPr lang="fr-FR" sz="4000" dirty="0" err="1">
                <a:solidFill>
                  <a:schemeClr val="bg1"/>
                </a:solidFill>
              </a:rPr>
              <a:t>most</a:t>
            </a:r>
            <a:r>
              <a:rPr lang="fr-FR" sz="4000" dirty="0">
                <a:solidFill>
                  <a:schemeClr val="bg1"/>
                </a:solidFill>
              </a:rPr>
              <a:t> </a:t>
            </a:r>
            <a:r>
              <a:rPr lang="fr-FR" sz="4000" dirty="0" err="1">
                <a:solidFill>
                  <a:schemeClr val="bg1"/>
                </a:solidFill>
              </a:rPr>
              <a:t>popular</a:t>
            </a:r>
            <a:r>
              <a:rPr lang="fr-FR" sz="4000" dirty="0">
                <a:solidFill>
                  <a:schemeClr val="bg1"/>
                </a:solidFill>
              </a:rPr>
              <a:t> buildings in </a:t>
            </a:r>
            <a:r>
              <a:rPr lang="fr-FR" sz="4000" dirty="0" err="1">
                <a:solidFill>
                  <a:schemeClr val="bg1"/>
                </a:solidFill>
              </a:rPr>
              <a:t>our</a:t>
            </a:r>
            <a:r>
              <a:rPr lang="fr-FR" sz="4000" dirty="0">
                <a:solidFill>
                  <a:schemeClr val="bg1"/>
                </a:solidFill>
              </a:rPr>
              <a:t> countries</a:t>
            </a:r>
          </a:p>
          <a:p>
            <a:r>
              <a:rPr lang="fr-FR" sz="4000" dirty="0">
                <a:solidFill>
                  <a:schemeClr val="bg1"/>
                </a:solidFill>
              </a:rPr>
              <a:t>- The food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03B6720-6CF5-41C8-8227-5B6956ABF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223" y="4831175"/>
            <a:ext cx="1627516" cy="162751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EB6ABE8-792A-4789-A7FF-91244ABDE6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619" y="4393449"/>
            <a:ext cx="2514600" cy="25146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468E273-68E7-4742-86E2-B66D9452E6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776" y="4426420"/>
            <a:ext cx="2514600" cy="25146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D75C435-CCAD-48AC-8DD0-FCBF1F4163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8088" y="4337462"/>
            <a:ext cx="2660432" cy="266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1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159</TotalTime>
  <Words>264</Words>
  <Application>Microsoft Office PowerPoint</Application>
  <PresentationFormat>Grand écran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Georgia</vt:lpstr>
      <vt:lpstr>Lucida Handwriting</vt:lpstr>
      <vt:lpstr>Rockwell Extra Bold</vt:lpstr>
      <vt:lpstr>Trebuchet MS</vt:lpstr>
      <vt:lpstr>Vivaldi</vt:lpstr>
      <vt:lpstr>Wingdings</vt:lpstr>
      <vt:lpstr>Type de bois</vt:lpstr>
      <vt:lpstr>Bocuse INTERNATIONAL</vt:lpstr>
      <vt:lpstr>Our summary</vt:lpstr>
      <vt:lpstr>Présentation PowerPoint</vt:lpstr>
      <vt:lpstr>Présentation PowerPoint</vt:lpstr>
      <vt:lpstr>Menu français</vt:lpstr>
      <vt:lpstr>Spanish food</vt:lpstr>
      <vt:lpstr>German food</vt:lpstr>
      <vt:lpstr>German food</vt:lpstr>
      <vt:lpstr>DECORATION</vt:lpstr>
      <vt:lpstr>Budget 1/2</vt:lpstr>
      <vt:lpstr>Budget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Bocuse INTERNATIONAL</dc:title>
  <dc:creator>Jean Mignot</dc:creator>
  <cp:lastModifiedBy>Jean Mignot</cp:lastModifiedBy>
  <cp:revision>21</cp:revision>
  <dcterms:created xsi:type="dcterms:W3CDTF">2018-09-20T16:43:24Z</dcterms:created>
  <dcterms:modified xsi:type="dcterms:W3CDTF">2018-09-20T19:22:42Z</dcterms:modified>
</cp:coreProperties>
</file>