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5" r:id="rId6"/>
    <p:sldId id="262" r:id="rId7"/>
    <p:sldId id="264" r:id="rId8"/>
    <p:sldId id="263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FDB4-2397-4A58-9009-9AC43ECAF160}" type="datetimeFigureOut">
              <a:rPr lang="pl-PL" smtClean="0"/>
              <a:t>2019-06-16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0421-5C79-4915-A9AE-AB848BEE67CE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FDB4-2397-4A58-9009-9AC43ECAF160}" type="datetimeFigureOut">
              <a:rPr lang="pl-PL" smtClean="0"/>
              <a:t>2019-06-16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0421-5C79-4915-A9AE-AB848BEE67CE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FDB4-2397-4A58-9009-9AC43ECAF160}" type="datetimeFigureOut">
              <a:rPr lang="pl-PL" smtClean="0"/>
              <a:t>2019-06-16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0421-5C79-4915-A9AE-AB848BEE67CE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FDB4-2397-4A58-9009-9AC43ECAF160}" type="datetimeFigureOut">
              <a:rPr lang="pl-PL" smtClean="0"/>
              <a:t>2019-06-16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0421-5C79-4915-A9AE-AB848BEE67CE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FDB4-2397-4A58-9009-9AC43ECAF160}" type="datetimeFigureOut">
              <a:rPr lang="pl-PL" smtClean="0"/>
              <a:t>2019-06-16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0421-5C79-4915-A9AE-AB848BEE67CE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FDB4-2397-4A58-9009-9AC43ECAF160}" type="datetimeFigureOut">
              <a:rPr lang="pl-PL" smtClean="0"/>
              <a:t>2019-06-16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0421-5C79-4915-A9AE-AB848BEE67CE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FDB4-2397-4A58-9009-9AC43ECAF160}" type="datetimeFigureOut">
              <a:rPr lang="pl-PL" smtClean="0"/>
              <a:t>2019-06-16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0421-5C79-4915-A9AE-AB848BEE67CE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FDB4-2397-4A58-9009-9AC43ECAF160}" type="datetimeFigureOut">
              <a:rPr lang="pl-PL" smtClean="0"/>
              <a:t>2019-06-16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0421-5C79-4915-A9AE-AB848BEE67CE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FDB4-2397-4A58-9009-9AC43ECAF160}" type="datetimeFigureOut">
              <a:rPr lang="pl-PL" smtClean="0"/>
              <a:t>2019-06-16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0421-5C79-4915-A9AE-AB848BEE67CE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FDB4-2397-4A58-9009-9AC43ECAF160}" type="datetimeFigureOut">
              <a:rPr lang="pl-PL" smtClean="0"/>
              <a:t>2019-06-16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0421-5C79-4915-A9AE-AB848BEE67CE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FDB4-2397-4A58-9009-9AC43ECAF160}" type="datetimeFigureOut">
              <a:rPr lang="pl-PL" smtClean="0"/>
              <a:t>2019-06-16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0421-5C79-4915-A9AE-AB848BEE67CE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5FDB4-2397-4A58-9009-9AC43ECAF160}" type="datetimeFigureOut">
              <a:rPr lang="pl-PL" smtClean="0"/>
              <a:t>2019-06-16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80421-5C79-4915-A9AE-AB848BEE67CE}" type="slidenum">
              <a:rPr lang="pl-PL" smtClean="0"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5616624" cy="1470025"/>
          </a:xfrm>
        </p:spPr>
        <p:txBody>
          <a:bodyPr/>
          <a:lstStyle/>
          <a:p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Ciężki tornister ucznia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79512" y="1556792"/>
            <a:ext cx="6120680" cy="5040560"/>
          </a:xfrm>
        </p:spPr>
        <p:txBody>
          <a:bodyPr>
            <a:normAutofit/>
          </a:bodyPr>
          <a:lstStyle/>
          <a:p>
            <a:pPr algn="l"/>
            <a:r>
              <a:rPr lang="pl-P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Tornister stanowi nieodzowny atrybut każdego ucznia. Jego waga, odpowiednie  dopasowanie</a:t>
            </a:r>
          </a:p>
          <a:p>
            <a:pPr algn="l"/>
            <a:r>
              <a:rPr lang="pl-P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oraz właściwe użytkowanie odgrywają ogromną rolę </a:t>
            </a:r>
          </a:p>
          <a:p>
            <a:pPr algn="l"/>
            <a:r>
              <a:rPr lang="pl-P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 utrzymaniu prawidłowej postawy oraz zapobieganiu skrzywienia kręgosłupa.</a:t>
            </a:r>
          </a:p>
          <a:p>
            <a:pPr algn="just"/>
            <a:endParaRPr lang="pl-PL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az 3" descr="Znalezione obrazy dla zapytania ciezki plecak w szkole rysunek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692696"/>
            <a:ext cx="2520280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5364088" y="0"/>
            <a:ext cx="63367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/>
          </a:p>
          <a:p>
            <a:pPr>
              <a:buFont typeface="Arial" pitchFamily="34" charset="0"/>
              <a:buChar char="•"/>
            </a:pPr>
            <a:endParaRPr lang="pl-PL" dirty="0" smtClean="0"/>
          </a:p>
          <a:p>
            <a:pPr>
              <a:buFont typeface="Arial" pitchFamily="34" charset="0"/>
              <a:buChar char="•"/>
            </a:pPr>
            <a:endParaRPr lang="pl-PL" dirty="0"/>
          </a:p>
          <a:p>
            <a:pPr>
              <a:buFont typeface="Arial" pitchFamily="34" charset="0"/>
              <a:buChar char="•"/>
            </a:pPr>
            <a:endParaRPr lang="pl-PL" dirty="0" smtClean="0"/>
          </a:p>
          <a:p>
            <a:pPr>
              <a:buFont typeface="Arial" pitchFamily="34" charset="0"/>
              <a:buChar char="•"/>
            </a:pPr>
            <a:endParaRPr lang="pl-PL" dirty="0"/>
          </a:p>
          <a:p>
            <a:pPr>
              <a:buFont typeface="Arial" pitchFamily="34" charset="0"/>
              <a:buChar char="•"/>
            </a:pPr>
            <a:endParaRPr lang="pl-PL" dirty="0" smtClean="0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>
                <a:latin typeface="Times New Roman" pitchFamily="18" charset="0"/>
                <a:cs typeface="Times New Roman" pitchFamily="18" charset="0"/>
              </a:rPr>
              <a:t>CECHY DOBREGO PLECAKA</a:t>
            </a:r>
            <a:endParaRPr lang="pl-PL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Podobny obr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79906">
            <a:off x="6142798" y="1654828"/>
            <a:ext cx="2615133" cy="2615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251520" y="908720"/>
            <a:ext cx="6480720" cy="5544616"/>
          </a:xfrm>
        </p:spPr>
        <p:txBody>
          <a:bodyPr>
            <a:normAutofit fontScale="92500" lnSpcReduction="20000"/>
          </a:bodyPr>
          <a:lstStyle/>
          <a:p>
            <a:endParaRPr lang="pl-PL" dirty="0" smtClean="0"/>
          </a:p>
          <a:p>
            <a:r>
              <a:rPr lang="pl-PL" sz="3000" dirty="0">
                <a:latin typeface="Times New Roman" pitchFamily="18" charset="0"/>
                <a:cs typeface="Times New Roman" pitchFamily="18" charset="0"/>
              </a:rPr>
              <a:t>wykonany z lekkich materiałów (unikać zakupu plecaków ze stelażami i kółkami z uwagi na duży ciężar bez </a:t>
            </a:r>
            <a:r>
              <a:rPr lang="pl-PL" sz="3000" dirty="0" smtClean="0">
                <a:latin typeface="Times New Roman" pitchFamily="18" charset="0"/>
                <a:cs typeface="Times New Roman" pitchFamily="18" charset="0"/>
              </a:rPr>
              <a:t>zawartości),</a:t>
            </a:r>
          </a:p>
          <a:p>
            <a:endParaRPr lang="pl-PL" sz="3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3000" dirty="0" smtClean="0">
                <a:latin typeface="Times New Roman" pitchFamily="18" charset="0"/>
                <a:cs typeface="Times New Roman" pitchFamily="18" charset="0"/>
              </a:rPr>
              <a:t>wyposażony </a:t>
            </a:r>
            <a:r>
              <a:rPr lang="pl-PL" sz="3000" dirty="0">
                <a:latin typeface="Times New Roman" pitchFamily="18" charset="0"/>
                <a:cs typeface="Times New Roman" pitchFamily="18" charset="0"/>
              </a:rPr>
              <a:t>w szerokie, regulowane szelki – regulacja pozwala na ścisłe przyleganie plecaka do kręgosłupa oraz zapewnia swobodę przy zakładaniu i </a:t>
            </a:r>
            <a:r>
              <a:rPr lang="pl-PL" sz="3000" dirty="0" smtClean="0">
                <a:latin typeface="Times New Roman" pitchFamily="18" charset="0"/>
                <a:cs typeface="Times New Roman" pitchFamily="18" charset="0"/>
              </a:rPr>
              <a:t>zdejmowaniu,</a:t>
            </a:r>
          </a:p>
          <a:p>
            <a:endParaRPr lang="pl-PL" sz="3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3000" dirty="0" smtClean="0">
                <a:latin typeface="Times New Roman" pitchFamily="18" charset="0"/>
                <a:cs typeface="Times New Roman" pitchFamily="18" charset="0"/>
              </a:rPr>
              <a:t>posiadający </a:t>
            </a:r>
            <a:r>
              <a:rPr lang="pl-PL" sz="3000" dirty="0">
                <a:latin typeface="Times New Roman" pitchFamily="18" charset="0"/>
                <a:cs typeface="Times New Roman" pitchFamily="18" charset="0"/>
              </a:rPr>
              <a:t>usztywnioną ściankę tylną, uwypukloną w dolnej części z uwagi na naturalną krzywiznę kręgosłupa.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pl-PL" sz="3200" b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pl-PL" sz="3200" b="1" dirty="0" smtClean="0">
                <a:latin typeface="Times New Roman" pitchFamily="18" charset="0"/>
                <a:cs typeface="Times New Roman" pitchFamily="18" charset="0"/>
              </a:rPr>
              <a:t>a co zwrócić uwagę przy zakupie</a:t>
            </a:r>
            <a:br>
              <a:rPr lang="pl-PL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200" b="1" dirty="0" smtClean="0">
                <a:latin typeface="Times New Roman" pitchFamily="18" charset="0"/>
                <a:cs typeface="Times New Roman" pitchFamily="18" charset="0"/>
              </a:rPr>
              <a:t> i użytkowaniu tornistra?</a:t>
            </a:r>
            <a:endParaRPr lang="pl-PL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Autofit/>
          </a:bodyPr>
          <a:lstStyle/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Przy zakupie tornistra zwróć uwagę na materiał, z jakiego jest wykonany, a tym samym na jego wagę,</a:t>
            </a:r>
          </a:p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Codziennie sprawdzaj zawartość plecaka – dzieci często noszą do szkoły rzeczy niepotrzebne,</a:t>
            </a:r>
          </a:p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Pakuj tornister razem z dzieckiem kształtując w nim prawidłowe nawyki zdrowotne,</a:t>
            </a:r>
          </a:p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Naucz swoje dziecko pakować wyłącznie te książki i zeszyty, które będą potrzebne następnego dnia,</a:t>
            </a:r>
          </a:p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Zwróć uwagę na symetryczne rozłożenie ciężaru w tornistrze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,</a:t>
            </a:r>
            <a:endParaRPr lang="pl-PL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Ustal z nauczycielami ilość niezbędnych pomocy dydaktycznych, a także możliwość pozostawienia części przyborów lub podręczników w szkole,</a:t>
            </a:r>
          </a:p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Kupuj zeszyty w miękkich okładkach. </a:t>
            </a:r>
          </a:p>
          <a:p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boy-16016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92696"/>
            <a:ext cx="8213116" cy="5522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Skutki nadmiernego obciążenia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Zbyt ciężki plecak może powodować niekorzystne, bolesne napięcia w mięśniach i stawach, oraz bóle bioder i kolan.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Noszenie nieodpowiedniego plecaka wymusza nieprawidłową postawę – pochylanie sylwetki </a:t>
            </a:r>
          </a:p>
          <a:p>
            <a:pPr>
              <a:buNone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   do przodu, a także bóle w okolicach karku.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Nadmierne obciążenie źle wpływa również na ramiona, które są nieprzystosowane do noszenia ciężarów.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Zgodnie z zaleceniami Głównego Inspektora Sanitarnego waga plecaka nie powinna przekraczać 10-15 proc. masy ciała ucznia.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Znalezione obrazy dla zapytania ciezki plecak w szkole rysunek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8640"/>
            <a:ext cx="7848872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634082"/>
          </a:xfrm>
        </p:spPr>
        <p:txBody>
          <a:bodyPr>
            <a:normAutofit fontScale="90000"/>
          </a:bodyPr>
          <a:lstStyle/>
          <a:p>
            <a:pPr algn="l"/>
            <a:r>
              <a:rPr lang="pl-PL" sz="2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200" b="1" dirty="0" smtClean="0">
                <a:latin typeface="Times New Roman" pitchFamily="18" charset="0"/>
                <a:cs typeface="Times New Roman" pitchFamily="18" charset="0"/>
              </a:rPr>
              <a:t>DOBRZE </a:t>
            </a:r>
            <a:r>
              <a:rPr lang="pl-PL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2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l-PL" sz="2200" b="1" dirty="0" smtClean="0">
                <a:latin typeface="Times New Roman" pitchFamily="18" charset="0"/>
                <a:cs typeface="Times New Roman" pitchFamily="18" charset="0"/>
              </a:rPr>
              <a:t>OPASOWANY PLECAK</a:t>
            </a:r>
            <a:br>
              <a:rPr lang="pl-PL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400" b="1" i="1" dirty="0" smtClean="0">
                <a:latin typeface="Times New Roman" pitchFamily="18" charset="0"/>
                <a:cs typeface="Times New Roman" pitchFamily="18" charset="0"/>
              </a:rPr>
            </a:br>
            <a:endParaRPr lang="pl-PL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70586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7" name="Symbol zastępczy zawartości 6" descr="medium_231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476672"/>
            <a:ext cx="7693204" cy="4789020"/>
          </a:xfrm>
        </p:spPr>
      </p:pic>
      <p:sp>
        <p:nvSpPr>
          <p:cNvPr id="1036" name="AutoShape 12" descr="Znalezione obrazy dla zapytania znaczek ż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3" name="Obraz 12" descr="indeks.jpg"/>
          <p:cNvPicPr>
            <a:picLocks noChangeAspect="1"/>
          </p:cNvPicPr>
          <p:nvPr/>
        </p:nvPicPr>
        <p:blipFill>
          <a:blip r:embed="rId3" cstate="print"/>
          <a:srcRect r="51685" b="14402"/>
          <a:stretch>
            <a:fillRect/>
          </a:stretch>
        </p:blipFill>
        <p:spPr>
          <a:xfrm>
            <a:off x="4139952" y="5085184"/>
            <a:ext cx="1224136" cy="1549102"/>
          </a:xfrm>
          <a:prstGeom prst="rect">
            <a:avLst/>
          </a:prstGeom>
        </p:spPr>
      </p:pic>
      <p:pic>
        <p:nvPicPr>
          <p:cNvPr id="14" name="Obraz 13" descr="indeks.jpg"/>
          <p:cNvPicPr>
            <a:picLocks noChangeAspect="1"/>
          </p:cNvPicPr>
          <p:nvPr/>
        </p:nvPicPr>
        <p:blipFill>
          <a:blip r:embed="rId3" cstate="print"/>
          <a:srcRect l="51157" b="18381"/>
          <a:stretch>
            <a:fillRect/>
          </a:stretch>
        </p:blipFill>
        <p:spPr>
          <a:xfrm>
            <a:off x="6948264" y="5085184"/>
            <a:ext cx="1237506" cy="1477094"/>
          </a:xfrm>
          <a:prstGeom prst="rect">
            <a:avLst/>
          </a:prstGeom>
        </p:spPr>
      </p:pic>
      <p:pic>
        <p:nvPicPr>
          <p:cNvPr id="15" name="Symbol zastępczy zawartości 6" descr="medium_231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07976" y="629072"/>
            <a:ext cx="7693204" cy="4789020"/>
          </a:xfrm>
        </p:spPr>
      </p:pic>
      <p:pic>
        <p:nvPicPr>
          <p:cNvPr id="16" name="Obraz 15" descr="indeks.jpg"/>
          <p:cNvPicPr>
            <a:picLocks noChangeAspect="1"/>
          </p:cNvPicPr>
          <p:nvPr/>
        </p:nvPicPr>
        <p:blipFill>
          <a:blip r:embed="rId3" cstate="print"/>
          <a:srcRect r="54527" b="22360"/>
          <a:stretch>
            <a:fillRect/>
          </a:stretch>
        </p:blipFill>
        <p:spPr>
          <a:xfrm>
            <a:off x="1187624" y="5085184"/>
            <a:ext cx="1152128" cy="14050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Znalezione obrazy dla zapytania sanepid cięzkie plecaki ulotka"/>
          <p:cNvPicPr>
            <a:picLocks noChangeAspect="1" noChangeArrowheads="1"/>
          </p:cNvPicPr>
          <p:nvPr/>
        </p:nvPicPr>
        <p:blipFill>
          <a:blip r:embed="rId2" cstate="print"/>
          <a:srcRect r="-661" b="14678"/>
          <a:stretch>
            <a:fillRect/>
          </a:stretch>
        </p:blipFill>
        <p:spPr bwMode="auto">
          <a:xfrm>
            <a:off x="1835696" y="188640"/>
            <a:ext cx="5040560" cy="6408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Znalezione obrazy dla zapytania sanepid cięzkie plecaki ulot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345" y="476672"/>
            <a:ext cx="8741135" cy="6381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Znalezione obrazy dla zapytania sanepid cięzkie plecaki ulot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568952" cy="67805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Znalezione obrazy dla zapytania sanepid cięzkie plecaki ulot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8864202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Znalezione obrazy dla zapytania sanepid cięzkie plecaki ulot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8481392" cy="6018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</TotalTime>
  <Words>238</Words>
  <Application>Microsoft Office PowerPoint</Application>
  <PresentationFormat>Pokaz na ekranie (4:3)</PresentationFormat>
  <Paragraphs>30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Motyw pakietu Office</vt:lpstr>
      <vt:lpstr>Ciężki tornister ucznia</vt:lpstr>
      <vt:lpstr>Skutki nadmiernego obciążenia</vt:lpstr>
      <vt:lpstr> DOBRZE  DOPASOWANY PLECAK  </vt:lpstr>
      <vt:lpstr>Slajd 4</vt:lpstr>
      <vt:lpstr>Slajd 5</vt:lpstr>
      <vt:lpstr>Slajd 6</vt:lpstr>
      <vt:lpstr>Slajd 7</vt:lpstr>
      <vt:lpstr>Slajd 8</vt:lpstr>
      <vt:lpstr>Slajd 9</vt:lpstr>
      <vt:lpstr>CECHY DOBREGO PLECAKA</vt:lpstr>
      <vt:lpstr>Na co zwrócić uwagę przy zakupie  i użytkowaniu tornistra?</vt:lpstr>
      <vt:lpstr>Slajd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Ciężki tornister</dc:title>
  <dc:creator>xxx</dc:creator>
  <cp:lastModifiedBy>xxx</cp:lastModifiedBy>
  <cp:revision>27</cp:revision>
  <dcterms:created xsi:type="dcterms:W3CDTF">2019-06-16T16:23:44Z</dcterms:created>
  <dcterms:modified xsi:type="dcterms:W3CDTF">2019-06-16T17:52:33Z</dcterms:modified>
</cp:coreProperties>
</file>