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1" r:id="rId4"/>
    <p:sldId id="263" r:id="rId5"/>
    <p:sldId id="265" r:id="rId6"/>
    <p:sldId id="260" r:id="rId7"/>
    <p:sldId id="259" r:id="rId8"/>
    <p:sldId id="262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Cvičenia z Biológie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Základná škola </a:t>
            </a:r>
            <a:r>
              <a:rPr lang="sk-SK" dirty="0" err="1"/>
              <a:t>sídl</a:t>
            </a:r>
            <a:r>
              <a:rPr lang="sk-SK" dirty="0"/>
              <a:t>. </a:t>
            </a:r>
            <a:r>
              <a:rPr lang="sk-SK" dirty="0" err="1"/>
              <a:t>Vinbarg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Nám. </a:t>
            </a:r>
            <a:r>
              <a:rPr lang="sk-SK" dirty="0" err="1"/>
              <a:t>arm</a:t>
            </a:r>
            <a:r>
              <a:rPr lang="sk-SK" dirty="0"/>
              <a:t>. gen. L. Svobodu 16, 08501 Bardejov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023348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97228"/>
          </a:xfrm>
        </p:spPr>
        <p:txBody>
          <a:bodyPr>
            <a:normAutofit fontScale="90000"/>
          </a:bodyPr>
          <a:lstStyle/>
          <a:p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/>
              <a:t/>
            </a:r>
            <a:br>
              <a:rPr lang="sk-SK" sz="2800" b="1" dirty="0"/>
            </a:b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>4. Mnohí významní vedci a lekári ovplyvnili svojimi poznatkami rozvoj biológie. Doplň k obrázku s indíciou meno biológa </a:t>
            </a:r>
            <a:br>
              <a:rPr lang="sk-SK" sz="2800" b="1" dirty="0" smtClean="0"/>
            </a:br>
            <a:r>
              <a:rPr lang="sk-SK" sz="2800" b="1" dirty="0"/>
              <a:t/>
            </a:r>
            <a:br>
              <a:rPr lang="sk-SK" sz="2800" b="1" dirty="0"/>
            </a:br>
            <a:r>
              <a:rPr lang="sk-SK" sz="2800" b="1" dirty="0" smtClean="0">
                <a:solidFill>
                  <a:schemeClr val="tx1"/>
                </a:solidFill>
              </a:rPr>
              <a:t>Louis </a:t>
            </a:r>
            <a:r>
              <a:rPr lang="sk-SK" sz="2800" b="1" dirty="0" err="1" smtClean="0">
                <a:solidFill>
                  <a:schemeClr val="tx1"/>
                </a:solidFill>
              </a:rPr>
              <a:t>Pasteur</a:t>
            </a:r>
            <a:r>
              <a:rPr lang="sk-SK" sz="2800" b="1" dirty="0" smtClean="0">
                <a:solidFill>
                  <a:schemeClr val="tx1"/>
                </a:solidFill>
              </a:rPr>
              <a:t>, Charles Darwin, Ján </a:t>
            </a:r>
            <a:r>
              <a:rPr lang="sk-SK" sz="2800" b="1" dirty="0" err="1" smtClean="0">
                <a:solidFill>
                  <a:schemeClr val="tx1"/>
                </a:solidFill>
              </a:rPr>
              <a:t>Janský</a:t>
            </a:r>
            <a:r>
              <a:rPr lang="sk-SK" sz="2800" b="1" dirty="0" smtClean="0">
                <a:solidFill>
                  <a:schemeClr val="tx1"/>
                </a:solidFill>
              </a:rPr>
              <a:t>, </a:t>
            </a:r>
            <a:r>
              <a:rPr lang="sk-SK" sz="2800" b="1" dirty="0" err="1" smtClean="0">
                <a:solidFill>
                  <a:schemeClr val="tx1"/>
                </a:solidFill>
              </a:rPr>
              <a:t>Johan</a:t>
            </a:r>
            <a:r>
              <a:rPr lang="sk-SK" sz="2800" b="1" dirty="0" smtClean="0">
                <a:solidFill>
                  <a:schemeClr val="tx1"/>
                </a:solidFill>
              </a:rPr>
              <a:t> G. </a:t>
            </a:r>
            <a:r>
              <a:rPr lang="sk-SK" sz="2800" b="1" dirty="0" err="1" smtClean="0">
                <a:solidFill>
                  <a:schemeClr val="tx1"/>
                </a:solidFill>
              </a:rPr>
              <a:t>Mendel</a:t>
            </a:r>
            <a:r>
              <a:rPr lang="sk-SK" sz="2800" b="1" dirty="0" smtClean="0">
                <a:solidFill>
                  <a:schemeClr val="tx1"/>
                </a:solidFill>
              </a:rPr>
              <a:t>, </a:t>
            </a:r>
            <a:r>
              <a:rPr lang="sk-SK" sz="2800" b="1" dirty="0" err="1" smtClean="0">
                <a:solidFill>
                  <a:schemeClr val="tx1"/>
                </a:solidFill>
              </a:rPr>
              <a:t>Watson</a:t>
            </a:r>
            <a:r>
              <a:rPr lang="sk-SK" sz="2800" b="1" dirty="0" smtClean="0">
                <a:solidFill>
                  <a:schemeClr val="tx1"/>
                </a:solidFill>
              </a:rPr>
              <a:t>, </a:t>
            </a:r>
            <a:r>
              <a:rPr lang="sk-SK" sz="2800" b="1" dirty="0" err="1" smtClean="0">
                <a:solidFill>
                  <a:schemeClr val="tx1"/>
                </a:solidFill>
              </a:rPr>
              <a:t>Crik</a:t>
            </a:r>
            <a:endParaRPr lang="sk-SK" sz="28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VÃ½sledok vyhÄ¾adÃ¡vania obrÃ¡zkov pre dopyt krvne skupi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60" y="2845338"/>
            <a:ext cx="1493099" cy="149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ĺžnik s jedným odstrihnutým rohom 3"/>
          <p:cNvSpPr/>
          <p:nvPr/>
        </p:nvSpPr>
        <p:spPr>
          <a:xfrm>
            <a:off x="343347" y="4569732"/>
            <a:ext cx="2163650" cy="9752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o</a:t>
            </a:r>
            <a:r>
              <a:rPr lang="sk-SK" dirty="0" smtClean="0"/>
              <a:t>bjaviteľ krvných skupín</a:t>
            </a:r>
          </a:p>
          <a:p>
            <a:pPr algn="ctr"/>
            <a:r>
              <a:rPr lang="sk-SK" b="1" dirty="0" smtClean="0">
                <a:solidFill>
                  <a:schemeClr val="tx1"/>
                </a:solidFill>
              </a:rPr>
              <a:t>Ján </a:t>
            </a:r>
            <a:r>
              <a:rPr lang="sk-SK" b="1" dirty="0" err="1" smtClean="0">
                <a:solidFill>
                  <a:schemeClr val="tx1"/>
                </a:solidFill>
              </a:rPr>
              <a:t>Janský</a:t>
            </a:r>
            <a:endParaRPr lang="sk-SK" b="1" dirty="0" smtClean="0">
              <a:solidFill>
                <a:schemeClr val="tx1"/>
              </a:solidFill>
            </a:endParaRPr>
          </a:p>
          <a:p>
            <a:pPr algn="ctr"/>
            <a:r>
              <a:rPr lang="sk-SK" dirty="0" smtClean="0"/>
              <a:t>....</a:t>
            </a:r>
            <a:endParaRPr lang="sk-SK" dirty="0"/>
          </a:p>
        </p:txBody>
      </p:sp>
      <p:sp>
        <p:nvSpPr>
          <p:cNvPr id="5" name="AutoShape 4" descr="VÃ½sledok vyhÄ¾adÃ¡vania obrÃ¡zkov pre dopyt hra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54" name="Picture 6" descr="SÃºvisiaci obrÃ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664" y="2845338"/>
            <a:ext cx="1690576" cy="230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ĺžnik s jedným odstrihnutým rohom 7"/>
          <p:cNvSpPr/>
          <p:nvPr/>
        </p:nvSpPr>
        <p:spPr>
          <a:xfrm>
            <a:off x="3303127" y="4664970"/>
            <a:ext cx="2163650" cy="9752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z</a:t>
            </a:r>
            <a:r>
              <a:rPr lang="sk-SK" dirty="0" smtClean="0"/>
              <a:t>akladateľ genetiky</a:t>
            </a:r>
          </a:p>
          <a:p>
            <a:pPr algn="ctr"/>
            <a:r>
              <a:rPr lang="sk-SK" b="1" dirty="0" err="1" smtClean="0">
                <a:solidFill>
                  <a:schemeClr val="tx1"/>
                </a:solidFill>
              </a:rPr>
              <a:t>Johan</a:t>
            </a:r>
            <a:r>
              <a:rPr lang="sk-SK" b="1" dirty="0" smtClean="0">
                <a:solidFill>
                  <a:schemeClr val="tx1"/>
                </a:solidFill>
              </a:rPr>
              <a:t> Gregor </a:t>
            </a:r>
            <a:r>
              <a:rPr lang="sk-SK" b="1" dirty="0" err="1" smtClean="0">
                <a:solidFill>
                  <a:schemeClr val="tx1"/>
                </a:solidFill>
              </a:rPr>
              <a:t>Mendel</a:t>
            </a:r>
            <a:endParaRPr lang="sk-SK" b="1" dirty="0" smtClean="0">
              <a:solidFill>
                <a:schemeClr val="tx1"/>
              </a:solidFill>
            </a:endParaRPr>
          </a:p>
          <a:p>
            <a:pPr algn="ctr"/>
            <a:endParaRPr lang="sk-SK" dirty="0"/>
          </a:p>
        </p:txBody>
      </p:sp>
      <p:pic>
        <p:nvPicPr>
          <p:cNvPr id="2060" name="Picture 12" descr="VÃ½sledok vyhÄ¾adÃ¡vania obrÃ¡zkov pre dopyt D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461" y="2895840"/>
            <a:ext cx="2138921" cy="16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ĺžnik s jedným odstrihnutým rohom 11"/>
          <p:cNvSpPr/>
          <p:nvPr/>
        </p:nvSpPr>
        <p:spPr>
          <a:xfrm>
            <a:off x="6256276" y="4569732"/>
            <a:ext cx="2163650" cy="9752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o</a:t>
            </a:r>
            <a:r>
              <a:rPr lang="sk-SK" dirty="0" smtClean="0"/>
              <a:t>bjavitelia štruktúry DNA</a:t>
            </a:r>
          </a:p>
          <a:p>
            <a:pPr algn="ctr"/>
            <a:r>
              <a:rPr lang="sk-SK" b="1" dirty="0" err="1" smtClean="0">
                <a:solidFill>
                  <a:schemeClr val="tx1"/>
                </a:solidFill>
              </a:rPr>
              <a:t>Watson</a:t>
            </a:r>
            <a:r>
              <a:rPr lang="sk-SK" b="1" dirty="0" smtClean="0">
                <a:solidFill>
                  <a:schemeClr val="tx1"/>
                </a:solidFill>
              </a:rPr>
              <a:t> a </a:t>
            </a:r>
            <a:r>
              <a:rPr lang="sk-SK" b="1" dirty="0" err="1" smtClean="0">
                <a:solidFill>
                  <a:schemeClr val="tx1"/>
                </a:solidFill>
              </a:rPr>
              <a:t>Crik</a:t>
            </a:r>
            <a:endParaRPr lang="sk-SK" b="1" dirty="0" smtClean="0">
              <a:solidFill>
                <a:schemeClr val="tx1"/>
              </a:solidFill>
            </a:endParaRPr>
          </a:p>
          <a:p>
            <a:pPr algn="ctr"/>
            <a:endParaRPr lang="sk-SK" dirty="0"/>
          </a:p>
        </p:txBody>
      </p:sp>
      <p:pic>
        <p:nvPicPr>
          <p:cNvPr id="2062" name="Picture 14" descr="VÃ½sledok vyhÄ¾adÃ¡vania obrÃ¡zkov pre dopyt mikrosko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721" y="2751232"/>
            <a:ext cx="1748799" cy="174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dĺžnik s jedným odstrihnutým rohom 13"/>
          <p:cNvSpPr/>
          <p:nvPr/>
        </p:nvSpPr>
        <p:spPr>
          <a:xfrm>
            <a:off x="9209425" y="4569732"/>
            <a:ext cx="2163650" cy="128788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z</a:t>
            </a:r>
            <a:r>
              <a:rPr lang="sk-SK" dirty="0" smtClean="0"/>
              <a:t>akladateľ mikrobiológie</a:t>
            </a:r>
          </a:p>
          <a:p>
            <a:pPr algn="ctr"/>
            <a:r>
              <a:rPr lang="sk-SK" b="1" dirty="0" smtClean="0">
                <a:solidFill>
                  <a:schemeClr val="tx1"/>
                </a:solidFill>
              </a:rPr>
              <a:t>Louis </a:t>
            </a:r>
            <a:r>
              <a:rPr lang="sk-SK" b="1" dirty="0" err="1" smtClean="0">
                <a:solidFill>
                  <a:schemeClr val="tx1"/>
                </a:solidFill>
              </a:rPr>
              <a:t>Pasteur</a:t>
            </a:r>
            <a:endParaRPr lang="sk-SK" b="1" dirty="0" smtClean="0">
              <a:solidFill>
                <a:schemeClr val="tx1"/>
              </a:solidFill>
            </a:endParaRPr>
          </a:p>
          <a:p>
            <a:pPr algn="ctr"/>
            <a:endParaRPr lang="sk-SK" dirty="0" smtClean="0"/>
          </a:p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62534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19955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/>
              <a:t>1. Pomenuj časti rozmnožovacích orgánov rastliny na obrázku</a:t>
            </a:r>
            <a:endParaRPr lang="sk-SK" sz="4000" b="1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688" y="1700012"/>
            <a:ext cx="3812145" cy="4468968"/>
          </a:xfrm>
          <a:prstGeom prst="rect">
            <a:avLst/>
          </a:prstGeom>
        </p:spPr>
      </p:pic>
      <p:cxnSp>
        <p:nvCxnSpPr>
          <p:cNvPr id="7" name="Rovná spojovacia šípka 6"/>
          <p:cNvCxnSpPr/>
          <p:nvPr/>
        </p:nvCxnSpPr>
        <p:spPr>
          <a:xfrm flipH="1">
            <a:off x="8113690" y="5009344"/>
            <a:ext cx="1481072" cy="6992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flipH="1">
            <a:off x="5699385" y="4767865"/>
            <a:ext cx="3015320" cy="9406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>
            <a:endCxn id="30" idx="6"/>
          </p:cNvCxnSpPr>
          <p:nvPr/>
        </p:nvCxnSpPr>
        <p:spPr>
          <a:xfrm flipH="1" flipV="1">
            <a:off x="6425485" y="2081547"/>
            <a:ext cx="3169275" cy="4427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flipH="1">
            <a:off x="6170912" y="3425780"/>
            <a:ext cx="3514000" cy="643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flipH="1">
            <a:off x="5265206" y="4487213"/>
            <a:ext cx="4071012" cy="3917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 flipH="1" flipV="1">
            <a:off x="4457775" y="2921353"/>
            <a:ext cx="3892620" cy="815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>
            <a:endCxn id="39" idx="6"/>
          </p:cNvCxnSpPr>
          <p:nvPr/>
        </p:nvCxnSpPr>
        <p:spPr>
          <a:xfrm flipH="1">
            <a:off x="5076678" y="3913028"/>
            <a:ext cx="3935422" cy="3060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 flipV="1">
            <a:off x="9400611" y="1559954"/>
            <a:ext cx="683547" cy="5672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9594760" y="798492"/>
            <a:ext cx="2382592" cy="833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0" name="Ovál 29"/>
          <p:cNvSpPr/>
          <p:nvPr/>
        </p:nvSpPr>
        <p:spPr>
          <a:xfrm>
            <a:off x="4042893" y="1664594"/>
            <a:ext cx="2382592" cy="833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1" name="Ovál 30"/>
          <p:cNvSpPr/>
          <p:nvPr/>
        </p:nvSpPr>
        <p:spPr>
          <a:xfrm>
            <a:off x="2177402" y="2383262"/>
            <a:ext cx="2382592" cy="833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2" name="Ovál 31"/>
          <p:cNvSpPr/>
          <p:nvPr/>
        </p:nvSpPr>
        <p:spPr>
          <a:xfrm>
            <a:off x="6665783" y="5742902"/>
            <a:ext cx="2527238" cy="833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4" name="Ovál 33"/>
          <p:cNvSpPr/>
          <p:nvPr/>
        </p:nvSpPr>
        <p:spPr>
          <a:xfrm>
            <a:off x="3813059" y="5669930"/>
            <a:ext cx="2527238" cy="833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5" name="Ovál 34"/>
          <p:cNvSpPr/>
          <p:nvPr/>
        </p:nvSpPr>
        <p:spPr>
          <a:xfrm>
            <a:off x="2984920" y="4702675"/>
            <a:ext cx="2527238" cy="833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9" name="Ovál 38"/>
          <p:cNvSpPr/>
          <p:nvPr/>
        </p:nvSpPr>
        <p:spPr>
          <a:xfrm>
            <a:off x="2549440" y="3802095"/>
            <a:ext cx="2527238" cy="833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42" name="Ovál 41"/>
          <p:cNvSpPr/>
          <p:nvPr/>
        </p:nvSpPr>
        <p:spPr>
          <a:xfrm>
            <a:off x="4354990" y="3113860"/>
            <a:ext cx="1855941" cy="665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029781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Písmenom „K“ označ živočíchy, ktorých močová sústava končí kloakou</a:t>
            </a:r>
            <a:endParaRPr lang="sk-SK" dirty="0"/>
          </a:p>
        </p:txBody>
      </p:sp>
      <p:pic>
        <p:nvPicPr>
          <p:cNvPr id="1026" name="Picture 2" descr="VÃ½sledok vyhÄ¾adÃ¡vania obrÃ¡zkov pre dopyt salamandra Å¡kvrni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96" y="2627289"/>
            <a:ext cx="2402965" cy="134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ál 3"/>
          <p:cNvSpPr/>
          <p:nvPr/>
        </p:nvSpPr>
        <p:spPr>
          <a:xfrm>
            <a:off x="3193961" y="2343955"/>
            <a:ext cx="772732" cy="6568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028" name="Picture 4" descr="VÃ½sledok vyhÄ¾adÃ¡vania obrÃ¡zkov pre dopyt lÃ­Å¡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96" y="4540649"/>
            <a:ext cx="2402965" cy="157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ál 6"/>
          <p:cNvSpPr/>
          <p:nvPr/>
        </p:nvSpPr>
        <p:spPr>
          <a:xfrm>
            <a:off x="3193961" y="4309873"/>
            <a:ext cx="772732" cy="6568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30" name="Picture 6" descr="VÃ½sledok vyhÄ¾adÃ¡vania obrÃ¡zkov pre dopyt kaÄ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683" y="2459159"/>
            <a:ext cx="2143778" cy="151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ál 8"/>
          <p:cNvSpPr/>
          <p:nvPr/>
        </p:nvSpPr>
        <p:spPr>
          <a:xfrm>
            <a:off x="7147461" y="2152683"/>
            <a:ext cx="772732" cy="6568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032" name="Picture 8" descr="VÃ½sledok vyhÄ¾adÃ¡vania obrÃ¡zkov pre dopyt ryb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510" y="2481094"/>
            <a:ext cx="2959010" cy="150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ál 10"/>
          <p:cNvSpPr/>
          <p:nvPr/>
        </p:nvSpPr>
        <p:spPr>
          <a:xfrm>
            <a:off x="11018520" y="2130748"/>
            <a:ext cx="772732" cy="6568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34" name="Picture 10" descr="VÃ½sledok vyhÄ¾adÃ¡vania obrÃ¡zkov pre dopyt lienk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316" y="4492089"/>
            <a:ext cx="2318196" cy="171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ál 12"/>
          <p:cNvSpPr/>
          <p:nvPr/>
        </p:nvSpPr>
        <p:spPr>
          <a:xfrm>
            <a:off x="8770512" y="4212238"/>
            <a:ext cx="772732" cy="6568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23981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2885" y="609600"/>
            <a:ext cx="10676585" cy="1356360"/>
          </a:xfrm>
        </p:spPr>
        <p:txBody>
          <a:bodyPr/>
          <a:lstStyle/>
          <a:p>
            <a:r>
              <a:rPr lang="sk-SK" dirty="0" smtClean="0"/>
              <a:t>3. Do obrázku rastlinnej bunky doplň názvy </a:t>
            </a:r>
            <a:r>
              <a:rPr lang="sk-SK" dirty="0" err="1" smtClean="0"/>
              <a:t>organel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71222" y="2537138"/>
            <a:ext cx="2730321" cy="3387143"/>
          </a:xfrm>
          <a:prstGeom prst="rect">
            <a:avLst/>
          </a:prstGeom>
        </p:spPr>
      </p:pic>
      <p:cxnSp>
        <p:nvCxnSpPr>
          <p:cNvPr id="6" name="Rovná spojovacia šípka 5"/>
          <p:cNvCxnSpPr/>
          <p:nvPr/>
        </p:nvCxnSpPr>
        <p:spPr>
          <a:xfrm flipV="1">
            <a:off x="2292439" y="2949262"/>
            <a:ext cx="1300767" cy="2962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/>
          <p:nvPr/>
        </p:nvCxnSpPr>
        <p:spPr>
          <a:xfrm flipV="1">
            <a:off x="3026534" y="3245476"/>
            <a:ext cx="1300767" cy="2962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 flipV="1">
            <a:off x="3026534" y="3689797"/>
            <a:ext cx="1300767" cy="2962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flipV="1">
            <a:off x="2718781" y="4066504"/>
            <a:ext cx="1431703" cy="4861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03778" y="4429527"/>
            <a:ext cx="1950077" cy="4845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>
            <a:off x="3326504" y="4807039"/>
            <a:ext cx="2027351" cy="5505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>
            <a:off x="3262110" y="5291606"/>
            <a:ext cx="2027351" cy="5505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bdĺžnik 16"/>
          <p:cNvSpPr/>
          <p:nvPr/>
        </p:nvSpPr>
        <p:spPr>
          <a:xfrm>
            <a:off x="3593206" y="2486750"/>
            <a:ext cx="1696255" cy="41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>
            <a:off x="4378816" y="2949263"/>
            <a:ext cx="2099257" cy="52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Obdĺžnik 18"/>
          <p:cNvSpPr/>
          <p:nvPr/>
        </p:nvSpPr>
        <p:spPr>
          <a:xfrm>
            <a:off x="4340179" y="3546198"/>
            <a:ext cx="1696255" cy="41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0" name="Obdĺžnik 19"/>
          <p:cNvSpPr/>
          <p:nvPr/>
        </p:nvSpPr>
        <p:spPr>
          <a:xfrm>
            <a:off x="4275785" y="4032857"/>
            <a:ext cx="1696255" cy="41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1" name="Obdĺžnik 20"/>
          <p:cNvSpPr/>
          <p:nvPr/>
        </p:nvSpPr>
        <p:spPr>
          <a:xfrm>
            <a:off x="5431129" y="4730086"/>
            <a:ext cx="1696255" cy="41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2" name="Obdĺžnik 21"/>
          <p:cNvSpPr/>
          <p:nvPr/>
        </p:nvSpPr>
        <p:spPr>
          <a:xfrm>
            <a:off x="5431128" y="5235744"/>
            <a:ext cx="1696255" cy="41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3" name="Obdĺžnik 22"/>
          <p:cNvSpPr/>
          <p:nvPr/>
        </p:nvSpPr>
        <p:spPr>
          <a:xfrm>
            <a:off x="5431127" y="5842177"/>
            <a:ext cx="1696255" cy="41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78385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97228"/>
          </a:xfrm>
        </p:spPr>
        <p:txBody>
          <a:bodyPr>
            <a:normAutofit fontScale="90000"/>
          </a:bodyPr>
          <a:lstStyle/>
          <a:p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/>
              <a:t/>
            </a:r>
            <a:br>
              <a:rPr lang="sk-SK" sz="2800" b="1" dirty="0"/>
            </a:b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>4. Mnohí významní vedci a lekári ovplyvnili svojimi poznatkami rozvoj biológie. Doplň k obrázku s indíciou meno biológa </a:t>
            </a:r>
            <a:br>
              <a:rPr lang="sk-SK" sz="2800" b="1" dirty="0" smtClean="0"/>
            </a:br>
            <a:r>
              <a:rPr lang="sk-SK" sz="2800" b="1" dirty="0"/>
              <a:t/>
            </a:r>
            <a:br>
              <a:rPr lang="sk-SK" sz="2800" b="1" dirty="0"/>
            </a:br>
            <a:r>
              <a:rPr lang="sk-SK" sz="2800" b="1" dirty="0" smtClean="0">
                <a:solidFill>
                  <a:schemeClr val="tx1"/>
                </a:solidFill>
              </a:rPr>
              <a:t>Louis </a:t>
            </a:r>
            <a:r>
              <a:rPr lang="sk-SK" sz="2800" b="1" dirty="0" err="1" smtClean="0">
                <a:solidFill>
                  <a:schemeClr val="tx1"/>
                </a:solidFill>
              </a:rPr>
              <a:t>Pasteur</a:t>
            </a:r>
            <a:r>
              <a:rPr lang="sk-SK" sz="2800" b="1" dirty="0" smtClean="0">
                <a:solidFill>
                  <a:schemeClr val="tx1"/>
                </a:solidFill>
              </a:rPr>
              <a:t>, Charles Darwin, Ján </a:t>
            </a:r>
            <a:r>
              <a:rPr lang="sk-SK" sz="2800" b="1" dirty="0" err="1" smtClean="0">
                <a:solidFill>
                  <a:schemeClr val="tx1"/>
                </a:solidFill>
              </a:rPr>
              <a:t>Janský</a:t>
            </a:r>
            <a:r>
              <a:rPr lang="sk-SK" sz="2800" b="1" dirty="0" smtClean="0">
                <a:solidFill>
                  <a:schemeClr val="tx1"/>
                </a:solidFill>
              </a:rPr>
              <a:t>, </a:t>
            </a:r>
            <a:r>
              <a:rPr lang="sk-SK" sz="2800" b="1" dirty="0" err="1" smtClean="0">
                <a:solidFill>
                  <a:schemeClr val="tx1"/>
                </a:solidFill>
              </a:rPr>
              <a:t>Johan</a:t>
            </a:r>
            <a:r>
              <a:rPr lang="sk-SK" sz="2800" b="1" dirty="0" smtClean="0">
                <a:solidFill>
                  <a:schemeClr val="tx1"/>
                </a:solidFill>
              </a:rPr>
              <a:t> G. </a:t>
            </a:r>
            <a:r>
              <a:rPr lang="sk-SK" sz="2800" b="1" dirty="0" err="1" smtClean="0">
                <a:solidFill>
                  <a:schemeClr val="tx1"/>
                </a:solidFill>
              </a:rPr>
              <a:t>Mendel</a:t>
            </a:r>
            <a:r>
              <a:rPr lang="sk-SK" sz="2800" b="1" dirty="0" smtClean="0">
                <a:solidFill>
                  <a:schemeClr val="tx1"/>
                </a:solidFill>
              </a:rPr>
              <a:t>, </a:t>
            </a:r>
            <a:r>
              <a:rPr lang="sk-SK" sz="2800" b="1" dirty="0" err="1" smtClean="0">
                <a:solidFill>
                  <a:schemeClr val="tx1"/>
                </a:solidFill>
              </a:rPr>
              <a:t>Watson</a:t>
            </a:r>
            <a:r>
              <a:rPr lang="sk-SK" sz="2800" b="1" dirty="0" smtClean="0">
                <a:solidFill>
                  <a:schemeClr val="tx1"/>
                </a:solidFill>
              </a:rPr>
              <a:t>, </a:t>
            </a:r>
            <a:r>
              <a:rPr lang="sk-SK" sz="2800" b="1" dirty="0" err="1" smtClean="0">
                <a:solidFill>
                  <a:schemeClr val="tx1"/>
                </a:solidFill>
              </a:rPr>
              <a:t>Crik</a:t>
            </a:r>
            <a:endParaRPr lang="sk-SK" sz="28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VÃ½sledok vyhÄ¾adÃ¡vania obrÃ¡zkov pre dopyt krvne skupi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60" y="2845338"/>
            <a:ext cx="1493099" cy="149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ĺžnik s jedným odstrihnutým rohom 3"/>
          <p:cNvSpPr/>
          <p:nvPr/>
        </p:nvSpPr>
        <p:spPr>
          <a:xfrm>
            <a:off x="343347" y="4569732"/>
            <a:ext cx="2163650" cy="9752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o</a:t>
            </a:r>
            <a:r>
              <a:rPr lang="sk-SK" dirty="0" smtClean="0"/>
              <a:t>bjaviteľ krvných skupín</a:t>
            </a:r>
          </a:p>
          <a:p>
            <a:pPr algn="ctr"/>
            <a:r>
              <a:rPr lang="sk-SK" b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sk-SK" dirty="0" smtClean="0"/>
              <a:t>....</a:t>
            </a:r>
            <a:endParaRPr lang="sk-SK" dirty="0"/>
          </a:p>
        </p:txBody>
      </p:sp>
      <p:sp>
        <p:nvSpPr>
          <p:cNvPr id="5" name="AutoShape 4" descr="VÃ½sledok vyhÄ¾adÃ¡vania obrÃ¡zkov pre dopyt hra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54" name="Picture 6" descr="SÃºvisiaci obrÃ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664" y="2845338"/>
            <a:ext cx="1690576" cy="230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ĺžnik s jedným odstrihnutým rohom 7"/>
          <p:cNvSpPr/>
          <p:nvPr/>
        </p:nvSpPr>
        <p:spPr>
          <a:xfrm>
            <a:off x="3303127" y="4664970"/>
            <a:ext cx="2163650" cy="9752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z</a:t>
            </a:r>
            <a:r>
              <a:rPr lang="sk-SK" dirty="0" smtClean="0"/>
              <a:t>akladateľ genetiky</a:t>
            </a:r>
          </a:p>
          <a:p>
            <a:pPr algn="ctr"/>
            <a:endParaRPr lang="sk-SK" b="1" dirty="0" smtClean="0">
              <a:solidFill>
                <a:schemeClr val="tx1"/>
              </a:solidFill>
            </a:endParaRPr>
          </a:p>
          <a:p>
            <a:pPr algn="ctr"/>
            <a:r>
              <a:rPr lang="sk-SK" b="1" dirty="0" smtClean="0">
                <a:solidFill>
                  <a:schemeClr val="tx1"/>
                </a:solidFill>
              </a:rPr>
              <a:t>?</a:t>
            </a:r>
            <a:endParaRPr lang="sk-SK" b="1" dirty="0">
              <a:solidFill>
                <a:schemeClr val="tx1"/>
              </a:solidFill>
            </a:endParaRPr>
          </a:p>
        </p:txBody>
      </p:sp>
      <p:pic>
        <p:nvPicPr>
          <p:cNvPr id="2060" name="Picture 12" descr="VÃ½sledok vyhÄ¾adÃ¡vania obrÃ¡zkov pre dopyt D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461" y="2895840"/>
            <a:ext cx="2138921" cy="16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ĺžnik s jedným odstrihnutým rohom 11"/>
          <p:cNvSpPr/>
          <p:nvPr/>
        </p:nvSpPr>
        <p:spPr>
          <a:xfrm>
            <a:off x="6256276" y="4569732"/>
            <a:ext cx="2163650" cy="9752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o</a:t>
            </a:r>
            <a:r>
              <a:rPr lang="sk-SK" dirty="0" smtClean="0"/>
              <a:t>bjavitelia štruktúry DNA</a:t>
            </a:r>
          </a:p>
          <a:p>
            <a:pPr algn="ctr"/>
            <a:r>
              <a:rPr lang="sk-SK" b="1" dirty="0">
                <a:solidFill>
                  <a:schemeClr val="tx1"/>
                </a:solidFill>
              </a:rPr>
              <a:t>?</a:t>
            </a:r>
            <a:endParaRPr lang="sk-SK" b="1" dirty="0" smtClean="0">
              <a:solidFill>
                <a:schemeClr val="tx1"/>
              </a:solidFill>
            </a:endParaRPr>
          </a:p>
          <a:p>
            <a:pPr algn="ctr"/>
            <a:endParaRPr lang="sk-SK" dirty="0"/>
          </a:p>
        </p:txBody>
      </p:sp>
      <p:pic>
        <p:nvPicPr>
          <p:cNvPr id="2062" name="Picture 14" descr="VÃ½sledok vyhÄ¾adÃ¡vania obrÃ¡zkov pre dopyt mikrosko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721" y="2751232"/>
            <a:ext cx="1748799" cy="174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dĺžnik s jedným odstrihnutým rohom 13"/>
          <p:cNvSpPr/>
          <p:nvPr/>
        </p:nvSpPr>
        <p:spPr>
          <a:xfrm>
            <a:off x="9209425" y="4569732"/>
            <a:ext cx="2163650" cy="128788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z</a:t>
            </a:r>
            <a:r>
              <a:rPr lang="sk-SK" dirty="0" smtClean="0"/>
              <a:t>akladateľ mikrobiológie</a:t>
            </a:r>
          </a:p>
          <a:p>
            <a:pPr algn="ctr"/>
            <a:endParaRPr lang="sk-SK" b="1" dirty="0" smtClean="0">
              <a:solidFill>
                <a:schemeClr val="tx1"/>
              </a:solidFill>
            </a:endParaRPr>
          </a:p>
          <a:p>
            <a:pPr algn="ctr"/>
            <a:r>
              <a:rPr lang="sk-SK" b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4309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340180" y="2627291"/>
            <a:ext cx="3979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 smtClean="0"/>
              <a:t>Riešenie</a:t>
            </a:r>
            <a:endParaRPr lang="sk-SK" sz="6000" dirty="0"/>
          </a:p>
        </p:txBody>
      </p:sp>
    </p:spTree>
    <p:extLst>
      <p:ext uri="{BB962C8B-B14F-4D97-AF65-F5344CB8AC3E}">
        <p14:creationId xmlns:p14="http://schemas.microsoft.com/office/powerpoint/2010/main" val="22728610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19955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/>
              <a:t>1. Pomenuj časti rozmnožovacích orgánov rastliny na obrázku</a:t>
            </a:r>
            <a:endParaRPr lang="sk-SK" sz="4000" b="1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688" y="1700012"/>
            <a:ext cx="3812145" cy="4468968"/>
          </a:xfrm>
          <a:prstGeom prst="rect">
            <a:avLst/>
          </a:prstGeom>
        </p:spPr>
      </p:pic>
      <p:cxnSp>
        <p:nvCxnSpPr>
          <p:cNvPr id="7" name="Rovná spojovacia šípka 6"/>
          <p:cNvCxnSpPr/>
          <p:nvPr/>
        </p:nvCxnSpPr>
        <p:spPr>
          <a:xfrm flipH="1">
            <a:off x="8113690" y="5009344"/>
            <a:ext cx="1481072" cy="6992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flipH="1">
            <a:off x="5699385" y="4767865"/>
            <a:ext cx="3015320" cy="9406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>
            <a:endCxn id="30" idx="6"/>
          </p:cNvCxnSpPr>
          <p:nvPr/>
        </p:nvCxnSpPr>
        <p:spPr>
          <a:xfrm flipH="1" flipV="1">
            <a:off x="6425485" y="2081547"/>
            <a:ext cx="3169275" cy="4427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flipH="1">
            <a:off x="6170912" y="3425780"/>
            <a:ext cx="3514000" cy="643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flipH="1">
            <a:off x="5265206" y="4487213"/>
            <a:ext cx="4071012" cy="3917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 flipH="1" flipV="1">
            <a:off x="4457775" y="2921353"/>
            <a:ext cx="3892620" cy="815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>
            <a:endCxn id="39" idx="6"/>
          </p:cNvCxnSpPr>
          <p:nvPr/>
        </p:nvCxnSpPr>
        <p:spPr>
          <a:xfrm flipH="1">
            <a:off x="5076678" y="3913028"/>
            <a:ext cx="3935422" cy="3060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 flipV="1">
            <a:off x="9400611" y="1559954"/>
            <a:ext cx="683547" cy="5672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9594760" y="798492"/>
            <a:ext cx="2382592" cy="833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Korunné lupienky</a:t>
            </a:r>
            <a:endParaRPr lang="sk-SK" dirty="0"/>
          </a:p>
        </p:txBody>
      </p:sp>
      <p:sp>
        <p:nvSpPr>
          <p:cNvPr id="30" name="Ovál 29"/>
          <p:cNvSpPr/>
          <p:nvPr/>
        </p:nvSpPr>
        <p:spPr>
          <a:xfrm>
            <a:off x="4042893" y="1664594"/>
            <a:ext cx="2382592" cy="833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blizna</a:t>
            </a:r>
            <a:endParaRPr lang="sk-SK" dirty="0"/>
          </a:p>
        </p:txBody>
      </p:sp>
      <p:sp>
        <p:nvSpPr>
          <p:cNvPr id="31" name="Ovál 30"/>
          <p:cNvSpPr/>
          <p:nvPr/>
        </p:nvSpPr>
        <p:spPr>
          <a:xfrm>
            <a:off x="2177402" y="2383262"/>
            <a:ext cx="2382592" cy="833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peľnica</a:t>
            </a:r>
            <a:endParaRPr lang="sk-SK" dirty="0"/>
          </a:p>
        </p:txBody>
      </p:sp>
      <p:sp>
        <p:nvSpPr>
          <p:cNvPr id="32" name="Ovál 31"/>
          <p:cNvSpPr/>
          <p:nvPr/>
        </p:nvSpPr>
        <p:spPr>
          <a:xfrm>
            <a:off x="6665783" y="5742902"/>
            <a:ext cx="2527238" cy="833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k</a:t>
            </a:r>
            <a:r>
              <a:rPr lang="sk-SK" dirty="0" smtClean="0"/>
              <a:t>vetné lôžko</a:t>
            </a:r>
            <a:endParaRPr lang="sk-SK" dirty="0"/>
          </a:p>
        </p:txBody>
      </p:sp>
      <p:sp>
        <p:nvSpPr>
          <p:cNvPr id="34" name="Ovál 33"/>
          <p:cNvSpPr/>
          <p:nvPr/>
        </p:nvSpPr>
        <p:spPr>
          <a:xfrm>
            <a:off x="3813059" y="5669930"/>
            <a:ext cx="2527238" cy="833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kališne lístky</a:t>
            </a:r>
            <a:endParaRPr lang="sk-SK" dirty="0"/>
          </a:p>
        </p:txBody>
      </p:sp>
      <p:sp>
        <p:nvSpPr>
          <p:cNvPr id="35" name="Ovál 34"/>
          <p:cNvSpPr/>
          <p:nvPr/>
        </p:nvSpPr>
        <p:spPr>
          <a:xfrm>
            <a:off x="2984920" y="4702675"/>
            <a:ext cx="2527238" cy="833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semenník</a:t>
            </a:r>
            <a:endParaRPr lang="sk-SK" dirty="0"/>
          </a:p>
        </p:txBody>
      </p:sp>
      <p:sp>
        <p:nvSpPr>
          <p:cNvPr id="39" name="Ovál 38"/>
          <p:cNvSpPr/>
          <p:nvPr/>
        </p:nvSpPr>
        <p:spPr>
          <a:xfrm>
            <a:off x="2549440" y="3802095"/>
            <a:ext cx="2527238" cy="833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nitka</a:t>
            </a:r>
            <a:endParaRPr lang="sk-SK" dirty="0"/>
          </a:p>
        </p:txBody>
      </p:sp>
      <p:sp>
        <p:nvSpPr>
          <p:cNvPr id="42" name="Ovál 41"/>
          <p:cNvSpPr/>
          <p:nvPr/>
        </p:nvSpPr>
        <p:spPr>
          <a:xfrm>
            <a:off x="4354990" y="3113860"/>
            <a:ext cx="1855941" cy="665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čnelka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10426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Písmenom „K“ označ živočíchy, ktorých močová sústava končí kloakou</a:t>
            </a:r>
            <a:endParaRPr lang="sk-SK" dirty="0"/>
          </a:p>
        </p:txBody>
      </p:sp>
      <p:pic>
        <p:nvPicPr>
          <p:cNvPr id="1026" name="Picture 2" descr="VÃ½sledok vyhÄ¾adÃ¡vania obrÃ¡zkov pre dopyt salamandra Å¡kvrni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96" y="2627289"/>
            <a:ext cx="2402965" cy="134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ál 3"/>
          <p:cNvSpPr/>
          <p:nvPr/>
        </p:nvSpPr>
        <p:spPr>
          <a:xfrm>
            <a:off x="3325819" y="2318196"/>
            <a:ext cx="772732" cy="6568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</a:t>
            </a:r>
            <a:endParaRPr lang="sk-SK" dirty="0"/>
          </a:p>
        </p:txBody>
      </p:sp>
      <p:pic>
        <p:nvPicPr>
          <p:cNvPr id="1028" name="Picture 4" descr="VÃ½sledok vyhÄ¾adÃ¡vania obrÃ¡zkov pre dopyt lÃ­Å¡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96" y="4540649"/>
            <a:ext cx="2402965" cy="157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ál 6"/>
          <p:cNvSpPr/>
          <p:nvPr/>
        </p:nvSpPr>
        <p:spPr>
          <a:xfrm>
            <a:off x="3193961" y="4309873"/>
            <a:ext cx="772732" cy="6568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30" name="Picture 6" descr="VÃ½sledok vyhÄ¾adÃ¡vania obrÃ¡zkov pre dopyt kaÄ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683" y="2459159"/>
            <a:ext cx="2143778" cy="151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ál 8"/>
          <p:cNvSpPr/>
          <p:nvPr/>
        </p:nvSpPr>
        <p:spPr>
          <a:xfrm>
            <a:off x="7286778" y="2194296"/>
            <a:ext cx="772732" cy="6568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</a:t>
            </a:r>
            <a:endParaRPr lang="sk-SK" dirty="0"/>
          </a:p>
        </p:txBody>
      </p:sp>
      <p:pic>
        <p:nvPicPr>
          <p:cNvPr id="1032" name="Picture 8" descr="VÃ½sledok vyhÄ¾adÃ¡vania obrÃ¡zkov pre dopyt ryb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510" y="2481094"/>
            <a:ext cx="2959010" cy="150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ál 10"/>
          <p:cNvSpPr/>
          <p:nvPr/>
        </p:nvSpPr>
        <p:spPr>
          <a:xfrm>
            <a:off x="10632154" y="1992822"/>
            <a:ext cx="772732" cy="6568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34" name="Picture 10" descr="VÃ½sledok vyhÄ¾adÃ¡vania obrÃ¡zkov pre dopyt lienk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316" y="4492089"/>
            <a:ext cx="2318196" cy="171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ál 12"/>
          <p:cNvSpPr/>
          <p:nvPr/>
        </p:nvSpPr>
        <p:spPr>
          <a:xfrm>
            <a:off x="8937937" y="4212238"/>
            <a:ext cx="772732" cy="6568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49467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2885" y="609600"/>
            <a:ext cx="10676585" cy="1356360"/>
          </a:xfrm>
        </p:spPr>
        <p:txBody>
          <a:bodyPr/>
          <a:lstStyle/>
          <a:p>
            <a:r>
              <a:rPr lang="sk-SK" dirty="0" smtClean="0"/>
              <a:t>3. Do obrázku rastlinnej bunky doplň názvy </a:t>
            </a:r>
            <a:r>
              <a:rPr lang="sk-SK" dirty="0" err="1" smtClean="0"/>
              <a:t>organel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71222" y="2537138"/>
            <a:ext cx="2730321" cy="3387143"/>
          </a:xfrm>
          <a:prstGeom prst="rect">
            <a:avLst/>
          </a:prstGeom>
        </p:spPr>
      </p:pic>
      <p:cxnSp>
        <p:nvCxnSpPr>
          <p:cNvPr id="6" name="Rovná spojovacia šípka 5"/>
          <p:cNvCxnSpPr/>
          <p:nvPr/>
        </p:nvCxnSpPr>
        <p:spPr>
          <a:xfrm flipV="1">
            <a:off x="2292439" y="2949262"/>
            <a:ext cx="1300767" cy="2962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/>
          <p:nvPr/>
        </p:nvCxnSpPr>
        <p:spPr>
          <a:xfrm flipV="1">
            <a:off x="3026534" y="3245476"/>
            <a:ext cx="1300767" cy="2962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 flipV="1">
            <a:off x="3026534" y="3689797"/>
            <a:ext cx="1300767" cy="2962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flipV="1">
            <a:off x="2718781" y="4066504"/>
            <a:ext cx="1431703" cy="4861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03778" y="4429527"/>
            <a:ext cx="1950077" cy="4845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>
            <a:off x="3326504" y="4807039"/>
            <a:ext cx="2027351" cy="5505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>
            <a:off x="3262110" y="5291606"/>
            <a:ext cx="2027351" cy="5505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bdĺžnik 16"/>
          <p:cNvSpPr/>
          <p:nvPr/>
        </p:nvSpPr>
        <p:spPr>
          <a:xfrm>
            <a:off x="3593206" y="2486750"/>
            <a:ext cx="1696255" cy="41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jadierko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>
            <a:off x="4378816" y="2949263"/>
            <a:ext cx="2099257" cy="52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/>
              <a:t>e</a:t>
            </a:r>
            <a:r>
              <a:rPr lang="sk-SK" dirty="0" err="1" smtClean="0"/>
              <a:t>ndoplazmatické</a:t>
            </a:r>
            <a:r>
              <a:rPr lang="sk-SK" dirty="0" smtClean="0"/>
              <a:t> </a:t>
            </a:r>
            <a:r>
              <a:rPr lang="sk-SK" dirty="0" err="1" smtClean="0"/>
              <a:t>retikulum</a:t>
            </a:r>
            <a:endParaRPr lang="sk-SK" dirty="0"/>
          </a:p>
        </p:txBody>
      </p:sp>
      <p:sp>
        <p:nvSpPr>
          <p:cNvPr id="19" name="Obdĺžnik 18"/>
          <p:cNvSpPr/>
          <p:nvPr/>
        </p:nvSpPr>
        <p:spPr>
          <a:xfrm>
            <a:off x="4340179" y="3546198"/>
            <a:ext cx="1696255" cy="41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vakuola</a:t>
            </a:r>
            <a:endParaRPr lang="sk-SK" dirty="0"/>
          </a:p>
        </p:txBody>
      </p:sp>
      <p:sp>
        <p:nvSpPr>
          <p:cNvPr id="20" name="Obdĺžnik 19"/>
          <p:cNvSpPr/>
          <p:nvPr/>
        </p:nvSpPr>
        <p:spPr>
          <a:xfrm>
            <a:off x="4275785" y="4032857"/>
            <a:ext cx="1696255" cy="41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mitochondria</a:t>
            </a:r>
            <a:endParaRPr lang="sk-SK" dirty="0"/>
          </a:p>
        </p:txBody>
      </p:sp>
      <p:sp>
        <p:nvSpPr>
          <p:cNvPr id="21" name="Obdĺžnik 20"/>
          <p:cNvSpPr/>
          <p:nvPr/>
        </p:nvSpPr>
        <p:spPr>
          <a:xfrm>
            <a:off x="5431129" y="4730086"/>
            <a:ext cx="1696255" cy="41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chloroplasty</a:t>
            </a:r>
            <a:endParaRPr lang="sk-SK" dirty="0"/>
          </a:p>
        </p:txBody>
      </p:sp>
      <p:sp>
        <p:nvSpPr>
          <p:cNvPr id="22" name="Obdĺžnik 21"/>
          <p:cNvSpPr/>
          <p:nvPr/>
        </p:nvSpPr>
        <p:spPr>
          <a:xfrm>
            <a:off x="5431128" y="5235744"/>
            <a:ext cx="1696255" cy="41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cytoplazma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>
          <a:xfrm>
            <a:off x="5431127" y="5842177"/>
            <a:ext cx="1696255" cy="41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Bunková stena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29279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120</TotalTime>
  <Words>131</Words>
  <Application>Microsoft Office PowerPoint</Application>
  <PresentationFormat>Širokouhlá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2" baseType="lpstr">
      <vt:lpstr>Corbel</vt:lpstr>
      <vt:lpstr>Základ</vt:lpstr>
      <vt:lpstr>Cvičenia z Biológie</vt:lpstr>
      <vt:lpstr>1. Pomenuj časti rozmnožovacích orgánov rastliny na obrázku</vt:lpstr>
      <vt:lpstr>2. Písmenom „K“ označ živočíchy, ktorých močová sústava končí kloakou</vt:lpstr>
      <vt:lpstr>3. Do obrázku rastlinnej bunky doplň názvy organel</vt:lpstr>
      <vt:lpstr>   4. Mnohí významní vedci a lekári ovplyvnili svojimi poznatkami rozvoj biológie. Doplň k obrázku s indíciou meno biológa   Louis Pasteur, Charles Darwin, Ján Janský, Johan G. Mendel, Watson, Crik</vt:lpstr>
      <vt:lpstr>Prezentácia programu PowerPoint</vt:lpstr>
      <vt:lpstr>1. Pomenuj časti rozmnožovacích orgánov rastliny na obrázku</vt:lpstr>
      <vt:lpstr>2. Písmenom „K“ označ živočíchy, ktorých močová sústava končí kloakou</vt:lpstr>
      <vt:lpstr>3. Do obrázku rastlinnej bunky doplň názvy organel</vt:lpstr>
      <vt:lpstr>   4. Mnohí významní vedci a lekári ovplyvnili svojimi poznatkami rozvoj biológie. Doplň k obrázku s indíciou meno biológa   Louis Pasteur, Charles Darwin, Ján Janský, Johan G. Mendel, Watson, Crik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Cvičenia z Biológie</dc:title>
  <dc:creator>Anna</dc:creator>
  <cp:lastModifiedBy>Anna</cp:lastModifiedBy>
  <cp:revision>15</cp:revision>
  <dcterms:created xsi:type="dcterms:W3CDTF">2018-11-25T16:20:24Z</dcterms:created>
  <dcterms:modified xsi:type="dcterms:W3CDTF">2018-11-25T18:22:39Z</dcterms:modified>
</cp:coreProperties>
</file>