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294331556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4100241952"/>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C64E09-866B-4FA7-904D-B2D0888AF525}"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8459131"/>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284507786"/>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C64E09-866B-4FA7-904D-B2D0888AF525}"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2138649"/>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1495439066"/>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226237806"/>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232034650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361864829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6402C37-5799-49D7-B415-5042E67370F4}" type="datetimeFigureOut">
              <a:rPr lang="pl-PL" smtClean="0"/>
              <a:t>20.10.2018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145240692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2629266438"/>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6402C37-5799-49D7-B415-5042E67370F4}" type="datetimeFigureOut">
              <a:rPr lang="pl-PL" smtClean="0"/>
              <a:t>20.10.2018</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409102585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6402C37-5799-49D7-B415-5042E67370F4}" type="datetimeFigureOut">
              <a:rPr lang="pl-PL" smtClean="0"/>
              <a:t>20.10.2018</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1160847277"/>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02C37-5799-49D7-B415-5042E67370F4}" type="datetimeFigureOut">
              <a:rPr lang="pl-PL" smtClean="0"/>
              <a:t>20.10.2018</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115371856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49513828"/>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6402C37-5799-49D7-B415-5042E67370F4}" type="datetimeFigureOut">
              <a:rPr lang="pl-PL" smtClean="0"/>
              <a:t>20.10.2018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C64E09-866B-4FA7-904D-B2D0888AF525}" type="slidenum">
              <a:rPr lang="pl-PL" smtClean="0"/>
              <a:t>‹#›</a:t>
            </a:fld>
            <a:endParaRPr lang="pl-PL"/>
          </a:p>
        </p:txBody>
      </p:sp>
    </p:spTree>
    <p:extLst>
      <p:ext uri="{BB962C8B-B14F-4D97-AF65-F5344CB8AC3E}">
        <p14:creationId xmlns:p14="http://schemas.microsoft.com/office/powerpoint/2010/main" val="101323987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6402C37-5799-49D7-B415-5042E67370F4}" type="datetimeFigureOut">
              <a:rPr lang="pl-PL" smtClean="0"/>
              <a:t>20.10.2018</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7C64E09-866B-4FA7-904D-B2D0888AF525}" type="slidenum">
              <a:rPr lang="pl-PL" smtClean="0"/>
              <a:t>‹#›</a:t>
            </a:fld>
            <a:endParaRPr lang="pl-PL"/>
          </a:p>
        </p:txBody>
      </p:sp>
    </p:spTree>
    <p:extLst>
      <p:ext uri="{BB962C8B-B14F-4D97-AF65-F5344CB8AC3E}">
        <p14:creationId xmlns:p14="http://schemas.microsoft.com/office/powerpoint/2010/main" val="353543737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transition spd="slow">
    <p:randomBar dir="vert"/>
  </p:transition>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ziennikustaw.gov.pl/DU/2016/1331/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1934049" y="1177171"/>
            <a:ext cx="9869369" cy="1107996"/>
          </a:xfrm>
          <a:prstGeom prst="rect">
            <a:avLst/>
          </a:prstGeom>
          <a:noFill/>
        </p:spPr>
        <p:txBody>
          <a:bodyPr wrap="none" lIns="91440" tIns="45720" rIns="91440" bIns="45720">
            <a:spAutoFit/>
          </a:bodyPr>
          <a:lstStyle/>
          <a:p>
            <a:pPr algn="ctr"/>
            <a:r>
              <a:rPr lang="pl-PL" sz="6600" b="1" cap="none" spc="0" dirty="0" smtClean="0">
                <a:ln w="0"/>
                <a:solidFill>
                  <a:schemeClr val="bg2">
                    <a:lumMod val="25000"/>
                  </a:schemeClr>
                </a:solidFill>
                <a:effectLst>
                  <a:outerShdw blurRad="60007" dist="310007" dir="7680000" sy="30000" kx="1300200" algn="ctr" rotWithShape="0">
                    <a:prstClr val="black">
                      <a:alpha val="32000"/>
                    </a:prstClr>
                  </a:outerShdw>
                  <a:reflection blurRad="6350" stA="53000" endA="300" endPos="35500" dir="5400000" sy="-90000" algn="bl" rotWithShape="0"/>
                </a:effectLst>
              </a:rPr>
              <a:t>E-PAPIEROSY, A ZDROWIE</a:t>
            </a:r>
            <a:endParaRPr lang="pl-PL" sz="6600" b="1" cap="none" spc="0" dirty="0">
              <a:ln w="0"/>
              <a:solidFill>
                <a:schemeClr val="bg2">
                  <a:lumMod val="25000"/>
                </a:schemeClr>
              </a:solidFill>
              <a:effectLst>
                <a:outerShdw blurRad="60007" dist="310007" dir="7680000" sy="30000" kx="1300200" algn="ctr" rotWithShape="0">
                  <a:prstClr val="black">
                    <a:alpha val="32000"/>
                  </a:prstClr>
                </a:outerShdw>
                <a:reflection blurRad="6350" stA="53000" endA="300" endPos="35500" dir="5400000" sy="-90000" algn="bl" rotWithShape="0"/>
              </a:effectLst>
            </a:endParaRPr>
          </a:p>
        </p:txBody>
      </p:sp>
      <p:pic>
        <p:nvPicPr>
          <p:cNvPr id="10" name="Picture 3" descr="C:\Users\Kinga\Desktop\Nowy folder (2)\11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3636" y="3503724"/>
            <a:ext cx="3863975"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828312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7133" y="283335"/>
            <a:ext cx="10238704" cy="6207617"/>
          </a:xfrm>
        </p:spPr>
        <p:txBody>
          <a:bodyPr>
            <a:normAutofit/>
          </a:bodyPr>
          <a:lstStyle/>
          <a:p>
            <a:pPr marL="0" indent="0" algn="just">
              <a:lnSpc>
                <a:spcPct val="120000"/>
              </a:lnSpc>
              <a:buNone/>
              <a:defRPr/>
            </a:pPr>
            <a:r>
              <a:rPr lang="pl-PL" sz="2800" dirty="0">
                <a:solidFill>
                  <a:schemeClr val="tx2">
                    <a:lumMod val="50000"/>
                  </a:schemeClr>
                </a:solidFill>
                <a:effectLst>
                  <a:outerShdw blurRad="38100" dist="38100" dir="2700000" algn="tl">
                    <a:srgbClr val="000000">
                      <a:alpha val="43137"/>
                    </a:srgbClr>
                  </a:outerShdw>
                </a:effectLst>
              </a:rPr>
              <a:t>Elektroniczne papierosy miały być remedium na uzależnienie od tych zwykłych, zawierających tytoń. Palacz otrzymuje dzięki nim dawkę nikotyny, unika więc przykrych objawów odstawienia uzależniającej substancji. Wykonuje też takie same gesty, jak podczas palenia tradycyjnego papierosa, co stanowi dodatkową przewagę e-papierosów nad np. popularnymi tabletkami czy plastrami zawierającymi nikotynę</a:t>
            </a:r>
            <a:r>
              <a:rPr lang="pl-PL" sz="2000" dirty="0">
                <a:solidFill>
                  <a:schemeClr val="tx2">
                    <a:lumMod val="50000"/>
                  </a:schemeClr>
                </a:solidFill>
                <a:effectLst>
                  <a:outerShdw blurRad="38100" dist="38100" dir="2700000" algn="tl">
                    <a:srgbClr val="000000">
                      <a:alpha val="43137"/>
                    </a:srgbClr>
                  </a:outerShdw>
                </a:effectLst>
              </a:rPr>
              <a:t>.</a:t>
            </a:r>
          </a:p>
          <a:p>
            <a:pPr marL="0" indent="0">
              <a:lnSpc>
                <a:spcPct val="120000"/>
              </a:lnSpc>
              <a:buNone/>
              <a:defRPr/>
            </a:pPr>
            <a:endParaRPr lang="pl-PL" sz="2000" dirty="0">
              <a:solidFill>
                <a:schemeClr val="tx2">
                  <a:lumMod val="50000"/>
                </a:schemeClr>
              </a:solidFill>
              <a:effectLst>
                <a:outerShdw blurRad="38100" dist="38100" dir="2700000" algn="tl">
                  <a:srgbClr val="000000">
                    <a:alpha val="43137"/>
                  </a:srgbClr>
                </a:outerShdw>
              </a:effectLst>
            </a:endParaRPr>
          </a:p>
          <a:p>
            <a:pPr marL="0" indent="0" algn="ctr">
              <a:lnSpc>
                <a:spcPct val="120000"/>
              </a:lnSpc>
              <a:buNone/>
              <a:defRPr/>
            </a:pPr>
            <a:r>
              <a:rPr lang="pl-PL" dirty="0">
                <a:solidFill>
                  <a:schemeClr val="accent2">
                    <a:lumMod val="50000"/>
                  </a:schemeClr>
                </a:solidFill>
                <a:effectLst>
                  <a:outerShdw blurRad="38100" dist="38100" dir="2700000" algn="tl">
                    <a:srgbClr val="000000">
                      <a:alpha val="43137"/>
                    </a:srgbClr>
                  </a:outerShdw>
                </a:effectLst>
              </a:rPr>
              <a:t> </a:t>
            </a:r>
            <a:r>
              <a:rPr lang="pl-PL" sz="4800" b="1" dirty="0">
                <a:solidFill>
                  <a:schemeClr val="accent2">
                    <a:lumMod val="50000"/>
                  </a:schemeClr>
                </a:solidFill>
                <a:effectLst>
                  <a:outerShdw blurRad="38100" dist="38100" dir="2700000" algn="tl">
                    <a:srgbClr val="000000">
                      <a:alpha val="43137"/>
                    </a:srgbClr>
                  </a:outerShdw>
                </a:effectLst>
              </a:rPr>
              <a:t>Elektroniczny papieros nie jest jednak bezpieczny dla zdrowia! </a:t>
            </a:r>
            <a:endParaRPr lang="pl-PL" sz="5400" b="1" dirty="0">
              <a:solidFill>
                <a:schemeClr val="accent2">
                  <a:lumMod val="50000"/>
                </a:schemeClr>
              </a:solidFill>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48314188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83347" y="386367"/>
            <a:ext cx="9684912" cy="6168980"/>
          </a:xfrm>
        </p:spPr>
        <p:txBody>
          <a:bodyPr>
            <a:normAutofit/>
          </a:bodyPr>
          <a:lstStyle/>
          <a:p>
            <a:pPr marL="0" indent="0" algn="ctr">
              <a:buNone/>
              <a:defRPr/>
            </a:pPr>
            <a:r>
              <a:rPr lang="pl-PL" sz="2000" dirty="0">
                <a:solidFill>
                  <a:schemeClr val="tx2">
                    <a:lumMod val="50000"/>
                  </a:schemeClr>
                </a:solidFill>
                <a:effectLst>
                  <a:outerShdw blurRad="38100" dist="38100" dir="2700000" algn="tl">
                    <a:srgbClr val="000000">
                      <a:alpha val="43137"/>
                    </a:srgbClr>
                  </a:outerShdw>
                </a:effectLst>
              </a:rPr>
              <a:t/>
            </a:r>
            <a:br>
              <a:rPr lang="pl-PL" sz="2000" dirty="0">
                <a:solidFill>
                  <a:schemeClr val="tx2">
                    <a:lumMod val="50000"/>
                  </a:schemeClr>
                </a:solidFill>
                <a:effectLst>
                  <a:outerShdw blurRad="38100" dist="38100" dir="2700000" algn="tl">
                    <a:srgbClr val="000000">
                      <a:alpha val="43137"/>
                    </a:srgbClr>
                  </a:outerShdw>
                </a:effectLst>
              </a:rPr>
            </a:br>
            <a:r>
              <a:rPr lang="pl-PL" sz="4400" dirty="0">
                <a:solidFill>
                  <a:schemeClr val="tx2">
                    <a:lumMod val="50000"/>
                  </a:schemeClr>
                </a:solidFill>
                <a:effectLst>
                  <a:outerShdw blurRad="38100" dist="38100" dir="2700000" algn="tl">
                    <a:srgbClr val="000000">
                      <a:alpha val="43137"/>
                    </a:srgbClr>
                  </a:outerShdw>
                </a:effectLst>
              </a:rPr>
              <a:t>Wyniki badań </a:t>
            </a:r>
            <a:r>
              <a:rPr lang="pl-PL" sz="4400" b="1" dirty="0">
                <a:solidFill>
                  <a:schemeClr val="tx2">
                    <a:lumMod val="50000"/>
                  </a:schemeClr>
                </a:solidFill>
                <a:effectLst>
                  <a:outerShdw blurRad="38100" dist="38100" dir="2700000" algn="tl">
                    <a:srgbClr val="000000">
                      <a:alpha val="43137"/>
                    </a:srgbClr>
                  </a:outerShdw>
                </a:effectLst>
              </a:rPr>
              <a:t>francuskiego </a:t>
            </a:r>
          </a:p>
          <a:p>
            <a:pPr marL="0" indent="0" algn="ctr">
              <a:buNone/>
              <a:defRPr/>
            </a:pPr>
            <a:r>
              <a:rPr lang="pl-PL" sz="4400" b="1" dirty="0" smtClean="0">
                <a:solidFill>
                  <a:schemeClr val="tx2">
                    <a:lumMod val="50000"/>
                  </a:schemeClr>
                </a:solidFill>
                <a:effectLst>
                  <a:outerShdw blurRad="38100" dist="38100" dir="2700000" algn="tl">
                    <a:srgbClr val="000000">
                      <a:alpha val="43137"/>
                    </a:srgbClr>
                  </a:outerShdw>
                </a:effectLst>
              </a:rPr>
              <a:t>Narodowego </a:t>
            </a:r>
            <a:r>
              <a:rPr lang="pl-PL" sz="4400" b="1" dirty="0">
                <a:solidFill>
                  <a:schemeClr val="tx2">
                    <a:lumMod val="50000"/>
                  </a:schemeClr>
                </a:solidFill>
                <a:effectLst>
                  <a:outerShdw blurRad="38100" dist="38100" dir="2700000" algn="tl">
                    <a:srgbClr val="000000">
                      <a:alpha val="43137"/>
                    </a:srgbClr>
                  </a:outerShdw>
                </a:effectLst>
              </a:rPr>
              <a:t>Instytutu Konsumentów</a:t>
            </a:r>
            <a:r>
              <a:rPr lang="pl-PL" sz="4400" dirty="0">
                <a:solidFill>
                  <a:schemeClr val="tx2">
                    <a:lumMod val="50000"/>
                  </a:schemeClr>
                </a:solidFill>
                <a:effectLst>
                  <a:outerShdw blurRad="38100" dist="38100" dir="2700000" algn="tl">
                    <a:srgbClr val="000000">
                      <a:alpha val="43137"/>
                    </a:srgbClr>
                  </a:outerShdw>
                </a:effectLst>
              </a:rPr>
              <a:t>, </a:t>
            </a:r>
          </a:p>
          <a:p>
            <a:pPr marL="0" indent="0" algn="ctr">
              <a:buNone/>
              <a:defRPr/>
            </a:pPr>
            <a:r>
              <a:rPr lang="pl-PL" sz="4400" dirty="0">
                <a:solidFill>
                  <a:schemeClr val="tx2">
                    <a:lumMod val="50000"/>
                  </a:schemeClr>
                </a:solidFill>
                <a:effectLst>
                  <a:outerShdw blurRad="38100" dist="38100" dir="2700000" algn="tl">
                    <a:srgbClr val="000000">
                      <a:alpha val="43137"/>
                    </a:srgbClr>
                  </a:outerShdw>
                </a:effectLst>
              </a:rPr>
              <a:t>który przebadał dziesięć modeli e-papierosów pod kątem zawartości toksycznych i rakotwórczych substancji </a:t>
            </a:r>
          </a:p>
          <a:p>
            <a:pPr marL="0" indent="0" algn="ctr">
              <a:buNone/>
              <a:defRPr/>
            </a:pPr>
            <a:r>
              <a:rPr lang="pl-PL" sz="4400" dirty="0">
                <a:solidFill>
                  <a:srgbClr val="FF0000"/>
                </a:solidFill>
                <a:effectLst>
                  <a:outerShdw blurRad="38100" dist="38100" dir="2700000" algn="tl">
                    <a:srgbClr val="000000">
                      <a:alpha val="43137"/>
                    </a:srgbClr>
                  </a:outerShdw>
                </a:effectLst>
              </a:rPr>
              <a:t>wykazały, że:</a:t>
            </a:r>
          </a:p>
          <a:p>
            <a:endParaRPr lang="pl-PL" dirty="0"/>
          </a:p>
        </p:txBody>
      </p:sp>
    </p:spTree>
    <p:extLst>
      <p:ext uri="{BB962C8B-B14F-4D97-AF65-F5344CB8AC3E}">
        <p14:creationId xmlns:p14="http://schemas.microsoft.com/office/powerpoint/2010/main" val="77571377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48497" y="437883"/>
            <a:ext cx="9856116" cy="5473340"/>
          </a:xfrm>
        </p:spPr>
        <p:txBody>
          <a:bodyPr>
            <a:noAutofit/>
          </a:bodyPr>
          <a:lstStyle/>
          <a:p>
            <a:pPr algn="just">
              <a:defRPr/>
            </a:pPr>
            <a:r>
              <a:rPr lang="pl-PL" sz="2800" dirty="0">
                <a:solidFill>
                  <a:schemeClr val="tx2">
                    <a:lumMod val="75000"/>
                  </a:schemeClr>
                </a:solidFill>
                <a:effectLst>
                  <a:outerShdw blurRad="38100" dist="38100" dir="2700000" algn="tl">
                    <a:srgbClr val="000000">
                      <a:alpha val="43137"/>
                    </a:srgbClr>
                  </a:outerShdw>
                </a:effectLst>
              </a:rPr>
              <a:t>Z dziesięciu testowanych urządzeń, co najmniej trzy z nich były tak samo </a:t>
            </a:r>
            <a:r>
              <a:rPr lang="pl-PL" sz="2800" b="1" dirty="0">
                <a:solidFill>
                  <a:schemeClr val="tx2">
                    <a:lumMod val="75000"/>
                  </a:schemeClr>
                </a:solidFill>
                <a:effectLst>
                  <a:outerShdw blurRad="38100" dist="38100" dir="2700000" algn="tl">
                    <a:srgbClr val="000000">
                      <a:alpha val="43137"/>
                    </a:srgbClr>
                  </a:outerShdw>
                </a:effectLst>
              </a:rPr>
              <a:t>rakotwórcze</a:t>
            </a:r>
            <a:r>
              <a:rPr lang="pl-PL" sz="2800" dirty="0">
                <a:solidFill>
                  <a:schemeClr val="tx2">
                    <a:lumMod val="75000"/>
                  </a:schemeClr>
                </a:solidFill>
                <a:effectLst>
                  <a:outerShdw blurRad="38100" dist="38100" dir="2700000" algn="tl">
                    <a:srgbClr val="000000">
                      <a:alpha val="43137"/>
                    </a:srgbClr>
                  </a:outerShdw>
                </a:effectLst>
              </a:rPr>
              <a:t> jak ich tradycyjni–tytoniowi odpowiednicy – znaleziono w nich m.in. </a:t>
            </a:r>
            <a:r>
              <a:rPr lang="pl-PL" sz="2800" b="1" dirty="0">
                <a:solidFill>
                  <a:schemeClr val="tx2">
                    <a:lumMod val="75000"/>
                  </a:schemeClr>
                </a:solidFill>
                <a:effectLst>
                  <a:outerShdw blurRad="38100" dist="38100" dir="2700000" algn="tl">
                    <a:srgbClr val="000000">
                      <a:alpha val="43137"/>
                    </a:srgbClr>
                  </a:outerShdw>
                </a:effectLst>
              </a:rPr>
              <a:t>formaldehyd– substancje silnie trującą. </a:t>
            </a:r>
          </a:p>
          <a:p>
            <a:pPr marL="0" indent="0" algn="just">
              <a:buNone/>
              <a:defRPr/>
            </a:pPr>
            <a:endParaRPr lang="pl-PL" sz="2800" b="1" dirty="0">
              <a:solidFill>
                <a:schemeClr val="tx2">
                  <a:lumMod val="75000"/>
                </a:schemeClr>
              </a:solidFill>
              <a:effectLst>
                <a:outerShdw blurRad="38100" dist="38100" dir="2700000" algn="tl">
                  <a:srgbClr val="000000">
                    <a:alpha val="43137"/>
                  </a:srgbClr>
                </a:outerShdw>
              </a:effectLst>
            </a:endParaRPr>
          </a:p>
          <a:p>
            <a:pPr algn="just">
              <a:defRPr/>
            </a:pPr>
            <a:r>
              <a:rPr lang="pl-PL" sz="2800" dirty="0">
                <a:solidFill>
                  <a:schemeClr val="tx2">
                    <a:lumMod val="75000"/>
                  </a:schemeClr>
                </a:solidFill>
                <a:effectLst>
                  <a:outerShdw blurRad="38100" dist="38100" dir="2700000" algn="tl">
                    <a:srgbClr val="000000">
                      <a:alpha val="43137"/>
                    </a:srgbClr>
                  </a:outerShdw>
                </a:effectLst>
              </a:rPr>
              <a:t>Co ważne</a:t>
            </a:r>
            <a:r>
              <a:rPr lang="pl-PL" sz="2800" b="1" dirty="0">
                <a:solidFill>
                  <a:schemeClr val="tx2">
                    <a:lumMod val="75000"/>
                  </a:schemeClr>
                </a:solidFill>
                <a:effectLst>
                  <a:outerShdw blurRad="38100" dist="38100" dir="2700000" algn="tl">
                    <a:srgbClr val="000000">
                      <a:alpha val="43137"/>
                    </a:srgbClr>
                  </a:outerShdw>
                </a:effectLst>
              </a:rPr>
              <a:t>, bierni palacze e-papierosów, tak samo są narażeni na szkodliwość ich działania </a:t>
            </a:r>
            <a:r>
              <a:rPr lang="pl-PL" sz="2800" dirty="0">
                <a:solidFill>
                  <a:schemeClr val="tx2">
                    <a:lumMod val="75000"/>
                  </a:schemeClr>
                </a:solidFill>
                <a:effectLst>
                  <a:outerShdw blurRad="38100" dist="38100" dir="2700000" algn="tl">
                    <a:srgbClr val="000000">
                      <a:alpha val="43137"/>
                    </a:srgbClr>
                  </a:outerShdw>
                </a:effectLst>
              </a:rPr>
              <a:t>– jak w przypadku normalnych papierosów. </a:t>
            </a:r>
          </a:p>
          <a:p>
            <a:pPr marL="0" indent="0" algn="just">
              <a:buNone/>
              <a:defRPr/>
            </a:pPr>
            <a:endParaRPr lang="pl-PL" sz="2800" dirty="0">
              <a:solidFill>
                <a:schemeClr val="tx2">
                  <a:lumMod val="75000"/>
                </a:schemeClr>
              </a:solidFill>
              <a:effectLst>
                <a:outerShdw blurRad="38100" dist="38100" dir="2700000" algn="tl">
                  <a:srgbClr val="000000">
                    <a:alpha val="43137"/>
                  </a:srgbClr>
                </a:outerShdw>
              </a:effectLst>
            </a:endParaRPr>
          </a:p>
          <a:p>
            <a:pPr marL="0" indent="0" algn="just">
              <a:buNone/>
              <a:defRPr/>
            </a:pPr>
            <a:r>
              <a:rPr lang="pl-PL" sz="2800" b="1" dirty="0">
                <a:solidFill>
                  <a:schemeClr val="tx2">
                    <a:lumMod val="75000"/>
                  </a:schemeClr>
                </a:solidFill>
                <a:effectLst>
                  <a:outerShdw blurRad="38100" dist="38100" dir="2700000" algn="tl">
                    <a:srgbClr val="000000">
                      <a:alpha val="43137"/>
                    </a:srgbClr>
                  </a:outerShdw>
                </a:effectLst>
              </a:rPr>
              <a:t>Dlatego, został wprowadzony zakaz palenia elektronicznych urządzeń w miejscach publicznych. </a:t>
            </a:r>
          </a:p>
        </p:txBody>
      </p:sp>
    </p:spTree>
    <p:extLst>
      <p:ext uri="{BB962C8B-B14F-4D97-AF65-F5344CB8AC3E}">
        <p14:creationId xmlns:p14="http://schemas.microsoft.com/office/powerpoint/2010/main" val="42001157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50772" y="579549"/>
            <a:ext cx="9353840" cy="5331673"/>
          </a:xfrm>
        </p:spPr>
        <p:txBody>
          <a:bodyPr/>
          <a:lstStyle/>
          <a:p>
            <a:pPr marL="0" indent="0">
              <a:buNone/>
              <a:defRPr/>
            </a:pPr>
            <a:r>
              <a:rPr lang="pl-PL" sz="2400" dirty="0">
                <a:solidFill>
                  <a:schemeClr val="tx2">
                    <a:lumMod val="50000"/>
                  </a:schemeClr>
                </a:solidFill>
                <a:effectLst>
                  <a:outerShdw blurRad="38100" dist="38100" dir="2700000" algn="tl">
                    <a:srgbClr val="000000">
                      <a:alpha val="43137"/>
                    </a:srgbClr>
                  </a:outerShdw>
                </a:effectLst>
              </a:rPr>
              <a:t>Naukowcy zwracają uwagę na jeszcze jedno zagrożenie, idące za e-papierosem. </a:t>
            </a:r>
          </a:p>
          <a:p>
            <a:pPr marL="0" indent="0">
              <a:buNone/>
              <a:defRPr/>
            </a:pPr>
            <a:r>
              <a:rPr lang="pl-PL" sz="2400" dirty="0" smtClean="0">
                <a:solidFill>
                  <a:schemeClr val="tx2">
                    <a:lumMod val="50000"/>
                  </a:schemeClr>
                </a:solidFill>
                <a:effectLst>
                  <a:outerShdw blurRad="38100" dist="38100" dir="2700000" algn="tl">
                    <a:srgbClr val="000000">
                      <a:alpha val="43137"/>
                    </a:srgbClr>
                  </a:outerShdw>
                </a:effectLst>
              </a:rPr>
              <a:t>Elektroniczny </a:t>
            </a:r>
            <a:r>
              <a:rPr lang="pl-PL" sz="2400" dirty="0">
                <a:solidFill>
                  <a:schemeClr val="tx2">
                    <a:lumMod val="50000"/>
                  </a:schemeClr>
                </a:solidFill>
                <a:effectLst>
                  <a:outerShdw blurRad="38100" dist="38100" dir="2700000" algn="tl">
                    <a:srgbClr val="000000">
                      <a:alpha val="43137"/>
                    </a:srgbClr>
                  </a:outerShdw>
                </a:effectLst>
              </a:rPr>
              <a:t>zamiennik ma w sobie </a:t>
            </a:r>
            <a:r>
              <a:rPr lang="pl-PL" sz="2400" b="1" dirty="0">
                <a:solidFill>
                  <a:schemeClr val="tx2">
                    <a:lumMod val="50000"/>
                  </a:schemeClr>
                </a:solidFill>
                <a:effectLst>
                  <a:outerShdw blurRad="38100" dist="38100" dir="2700000" algn="tl">
                    <a:srgbClr val="000000">
                      <a:alpha val="43137"/>
                    </a:srgbClr>
                  </a:outerShdw>
                </a:effectLst>
              </a:rPr>
              <a:t>płynną nikotynę, która jest szalenie niebezpieczna w kontakcie ze skórą, czy przełykiem. </a:t>
            </a:r>
          </a:p>
          <a:p>
            <a:pPr marL="0" indent="0">
              <a:buNone/>
              <a:defRPr/>
            </a:pPr>
            <a:r>
              <a:rPr lang="pl-PL" sz="2400" dirty="0" smtClean="0">
                <a:solidFill>
                  <a:schemeClr val="tx2">
                    <a:lumMod val="50000"/>
                  </a:schemeClr>
                </a:solidFill>
                <a:effectLst>
                  <a:outerShdw blurRad="38100" dist="38100" dir="2700000" algn="tl">
                    <a:srgbClr val="000000">
                      <a:alpha val="43137"/>
                    </a:srgbClr>
                  </a:outerShdw>
                </a:effectLst>
              </a:rPr>
              <a:t>Dlatego </a:t>
            </a:r>
            <a:r>
              <a:rPr lang="pl-PL" sz="2400" dirty="0">
                <a:solidFill>
                  <a:schemeClr val="tx2">
                    <a:lumMod val="50000"/>
                  </a:schemeClr>
                </a:solidFill>
                <a:effectLst>
                  <a:outerShdw blurRad="38100" dist="38100" dir="2700000" algn="tl">
                    <a:srgbClr val="000000">
                      <a:alpha val="43137"/>
                    </a:srgbClr>
                  </a:outerShdw>
                </a:effectLst>
              </a:rPr>
              <a:t>nawołują wszystkich użytkowników tego urządzenia, aby płynną nikotynę, </a:t>
            </a:r>
            <a:r>
              <a:rPr lang="pl-PL" sz="2400" b="1" dirty="0">
                <a:solidFill>
                  <a:schemeClr val="tx2">
                    <a:lumMod val="50000"/>
                  </a:schemeClr>
                </a:solidFill>
                <a:effectLst>
                  <a:outerShdw blurRad="38100" dist="38100" dir="2700000" algn="tl">
                    <a:srgbClr val="000000">
                      <a:alpha val="43137"/>
                    </a:srgbClr>
                  </a:outerShdw>
                </a:effectLst>
              </a:rPr>
              <a:t>przetrzymywali w miejscu niedostępnych dla dzieci. </a:t>
            </a:r>
          </a:p>
          <a:p>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4493" y="3394187"/>
            <a:ext cx="5857875" cy="3057525"/>
          </a:xfrm>
          <a:prstGeom prst="rect">
            <a:avLst/>
          </a:prstGeom>
        </p:spPr>
      </p:pic>
    </p:spTree>
    <p:extLst>
      <p:ext uri="{BB962C8B-B14F-4D97-AF65-F5344CB8AC3E}">
        <p14:creationId xmlns:p14="http://schemas.microsoft.com/office/powerpoint/2010/main" val="238788326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55313" y="321973"/>
            <a:ext cx="10736687" cy="6387920"/>
          </a:xfrm>
        </p:spPr>
        <p:txBody>
          <a:bodyPr>
            <a:normAutofit lnSpcReduction="10000"/>
          </a:bodyPr>
          <a:lstStyle/>
          <a:p>
            <a:pPr algn="ctr">
              <a:spcBef>
                <a:spcPct val="0"/>
              </a:spcBef>
              <a:buClrTx/>
              <a:buNone/>
            </a:pPr>
            <a:r>
              <a:rPr lang="pl-PL" sz="2800" b="1" i="1" dirty="0">
                <a:solidFill>
                  <a:schemeClr val="tx1"/>
                </a:solidFill>
                <a:latin typeface="+mj-lt"/>
              </a:rPr>
              <a:t>UREGULOWANIA PRAWNE:</a:t>
            </a:r>
          </a:p>
          <a:p>
            <a:pPr algn="just">
              <a:spcBef>
                <a:spcPct val="0"/>
              </a:spcBef>
              <a:buClrTx/>
              <a:buNone/>
            </a:pPr>
            <a:endParaRPr lang="pl-PL" sz="2400" b="1" dirty="0">
              <a:solidFill>
                <a:schemeClr val="tx1"/>
              </a:solidFill>
              <a:latin typeface="+mj-lt"/>
            </a:endParaRPr>
          </a:p>
          <a:p>
            <a:pPr algn="just">
              <a:spcBef>
                <a:spcPct val="0"/>
              </a:spcBef>
              <a:buClrTx/>
              <a:buNone/>
            </a:pPr>
            <a:r>
              <a:rPr lang="pl-PL" sz="2400" b="1" dirty="0">
                <a:solidFill>
                  <a:schemeClr val="tx1"/>
                </a:solidFill>
                <a:latin typeface="+mj-lt"/>
              </a:rPr>
              <a:t>Resort zdrowia przygotowuje zmianę przepisów dotyczącą e-papierosów. Chodzi o wprowadzenie zakazu używania e-papierosów w miejscach publicznych oraz sprzedaży e-papierosów nieletnim – zapowiedział  wiceminister zdrowia Igor Radziewicz-Winnicki.</a:t>
            </a:r>
            <a:endParaRPr lang="pl-PL" sz="2400" dirty="0">
              <a:solidFill>
                <a:schemeClr val="tx1"/>
              </a:solidFill>
              <a:latin typeface="+mj-lt"/>
            </a:endParaRPr>
          </a:p>
          <a:p>
            <a:pPr algn="just">
              <a:spcBef>
                <a:spcPct val="0"/>
              </a:spcBef>
              <a:buClrTx/>
              <a:buNone/>
            </a:pPr>
            <a:endParaRPr lang="pl-PL" sz="2400" dirty="0">
              <a:solidFill>
                <a:schemeClr val="tx1"/>
              </a:solidFill>
              <a:latin typeface="+mj-lt"/>
            </a:endParaRPr>
          </a:p>
          <a:p>
            <a:pPr algn="just">
              <a:spcBef>
                <a:spcPct val="0"/>
              </a:spcBef>
              <a:buClrTx/>
              <a:buNone/>
            </a:pPr>
            <a:r>
              <a:rPr lang="pl-PL" sz="2400" dirty="0">
                <a:solidFill>
                  <a:schemeClr val="tx1"/>
                </a:solidFill>
                <a:latin typeface="+mj-lt"/>
              </a:rPr>
              <a:t>Wiceminister zdrowia przypomniał, że w sierpniu 2014r Światowa Organizacja Zdrowia (WHO) opublikowała raport na temat elektronicznych papierosów, w którym wezwała do wprowadzenia zakazu ich palenia w zamkniętych miejscach publicznych oraz reklamowania i sprzedaży osobom nieletnim. Jak podała WHO, podczas palenia elektronicznego papierosa nie jest wydychana "zwykła mgła, jak często twierdzą producenci", a używanie e-papierosów "poważnie zagraża osobom niepełnoletnim oraz płodom".</a:t>
            </a:r>
            <a:br>
              <a:rPr lang="pl-PL" sz="2400" dirty="0">
                <a:solidFill>
                  <a:schemeClr val="tx1"/>
                </a:solidFill>
                <a:latin typeface="+mj-lt"/>
              </a:rPr>
            </a:br>
            <a:r>
              <a:rPr lang="pl-PL" sz="2400" dirty="0">
                <a:solidFill>
                  <a:schemeClr val="tx1"/>
                </a:solidFill>
                <a:latin typeface="+mj-lt"/>
              </a:rPr>
              <a:t> WHO wydało komunikat, który w pełni potwierdza słowa ministra zdrowia: </a:t>
            </a:r>
            <a:r>
              <a:rPr lang="pl-PL" sz="2400" b="1" dirty="0">
                <a:solidFill>
                  <a:schemeClr val="tx1"/>
                </a:solidFill>
                <a:latin typeface="+mj-lt"/>
              </a:rPr>
              <a:t>e-papierosy to trucizna, która jest tak samo szkodliwa, jak każda nikotyna!</a:t>
            </a:r>
            <a:r>
              <a:rPr lang="pl-PL" sz="2400" dirty="0">
                <a:solidFill>
                  <a:schemeClr val="tx1"/>
                </a:solidFill>
                <a:latin typeface="+mj-lt"/>
              </a:rPr>
              <a:t/>
            </a:r>
            <a:br>
              <a:rPr lang="pl-PL" sz="2400" dirty="0">
                <a:solidFill>
                  <a:schemeClr val="tx1"/>
                </a:solidFill>
                <a:latin typeface="+mj-lt"/>
              </a:rPr>
            </a:br>
            <a:r>
              <a:rPr lang="pl-PL" sz="2400" dirty="0">
                <a:solidFill>
                  <a:schemeClr val="tx1"/>
                </a:solidFill>
                <a:latin typeface="+mj-lt"/>
              </a:rPr>
              <a:t/>
            </a:r>
            <a:br>
              <a:rPr lang="pl-PL" sz="2400" dirty="0">
                <a:solidFill>
                  <a:schemeClr val="tx1"/>
                </a:solidFill>
                <a:latin typeface="+mj-lt"/>
              </a:rPr>
            </a:br>
            <a:endParaRPr lang="pl-PL" sz="2000" dirty="0"/>
          </a:p>
        </p:txBody>
      </p:sp>
    </p:spTree>
    <p:extLst>
      <p:ext uri="{BB962C8B-B14F-4D97-AF65-F5344CB8AC3E}">
        <p14:creationId xmlns:p14="http://schemas.microsoft.com/office/powerpoint/2010/main" val="399225459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93949" y="296215"/>
            <a:ext cx="10290220" cy="6465194"/>
          </a:xfrm>
        </p:spPr>
        <p:txBody>
          <a:bodyPr>
            <a:normAutofit lnSpcReduction="10000"/>
          </a:bodyPr>
          <a:lstStyle/>
          <a:p>
            <a:pPr marL="0" indent="0" algn="just">
              <a:buNone/>
            </a:pPr>
            <a:r>
              <a:rPr lang="pl-PL" sz="2400" dirty="0">
                <a:solidFill>
                  <a:schemeClr val="tx1"/>
                </a:solidFill>
              </a:rPr>
              <a:t>8 września 2016r. Weszła </a:t>
            </a:r>
            <a:r>
              <a:rPr lang="pl-PL" sz="2400" b="1" dirty="0">
                <a:solidFill>
                  <a:schemeClr val="tx1"/>
                </a:solidFill>
              </a:rPr>
              <a:t>w życie nowelizacja ustawy anty-nikotynowej zaostrzająca zasady korzystania z e-papierosów</a:t>
            </a:r>
            <a:r>
              <a:rPr lang="pl-PL" sz="2400" dirty="0">
                <a:solidFill>
                  <a:schemeClr val="tx1"/>
                </a:solidFill>
              </a:rPr>
              <a:t> (ustawa z dnia 22 lipca 2016 r. o zmianie ustawy o ochronie zdrowia przed następstwami używania tytoniu i wyrobów tytoniowych, </a:t>
            </a:r>
            <a:r>
              <a:rPr lang="pl-PL" sz="2400" dirty="0" err="1">
                <a:solidFill>
                  <a:schemeClr val="tx1"/>
                </a:solidFill>
                <a:hlinkClick r:id="rId2"/>
              </a:rPr>
              <a:t>Dz.U</a:t>
            </a:r>
            <a:r>
              <a:rPr lang="pl-PL" sz="2400" dirty="0">
                <a:solidFill>
                  <a:schemeClr val="tx1"/>
                </a:solidFill>
                <a:hlinkClick r:id="rId2"/>
              </a:rPr>
              <a:t>. z 2016 r. poz. 1331</a:t>
            </a:r>
            <a:r>
              <a:rPr lang="pl-PL" sz="2400" dirty="0" smtClean="0">
                <a:solidFill>
                  <a:schemeClr val="tx1"/>
                </a:solidFill>
              </a:rPr>
              <a:t>).</a:t>
            </a:r>
          </a:p>
          <a:p>
            <a:pPr>
              <a:buFont typeface="Arial" panose="020B0604020202020204" pitchFamily="34" charset="0"/>
              <a:buChar char="•"/>
              <a:defRPr/>
            </a:pPr>
            <a:r>
              <a:rPr lang="pl-PL" sz="2800" dirty="0">
                <a:solidFill>
                  <a:schemeClr val="tx1"/>
                </a:solidFill>
              </a:rPr>
              <a:t>…</a:t>
            </a:r>
            <a:r>
              <a:rPr lang="pl-PL" sz="2800" b="1" dirty="0">
                <a:solidFill>
                  <a:schemeClr val="tx1"/>
                </a:solidFill>
              </a:rPr>
              <a:t>palenie nowatorskich wyrobów tytoniowych i papierosów elektronicznych podlega tym samym zakazom, co palenie prawdziwych papierosów</a:t>
            </a:r>
            <a:r>
              <a:rPr lang="pl-PL" sz="2800" dirty="0">
                <a:solidFill>
                  <a:schemeClr val="tx1"/>
                </a:solidFill>
              </a:rPr>
              <a:t>. Od dziś nie wolno palić e-papierosów m.in. w szkołach i uczelniach, na terenie ZOZ-ów, w lokalach gastronomicznych, na przystankach i w innych pomieszczeniach dostępnych do użytku publicznego (art. 5 ust. 1) </a:t>
            </a:r>
          </a:p>
          <a:p>
            <a:pPr>
              <a:buFont typeface="Arial" panose="020B0604020202020204" pitchFamily="34" charset="0"/>
              <a:buChar char="•"/>
              <a:defRPr/>
            </a:pPr>
            <a:r>
              <a:rPr lang="pl-PL" sz="2800" b="1" dirty="0">
                <a:solidFill>
                  <a:schemeClr val="tx1"/>
                </a:solidFill>
              </a:rPr>
              <a:t>zakazana jest sprzedaż e-papierosów młodzieży do 18 lat</a:t>
            </a:r>
            <a:r>
              <a:rPr lang="pl-PL" sz="2800" dirty="0">
                <a:solidFill>
                  <a:schemeClr val="tx1"/>
                </a:solidFill>
              </a:rPr>
              <a:t>, a także w automatach, w sklepach samoobsługowych (art. 6) oraz przez I</a:t>
            </a:r>
            <a:r>
              <a:rPr lang="pl-PL" sz="2800" dirty="0" smtClean="0">
                <a:solidFill>
                  <a:schemeClr val="tx1"/>
                </a:solidFill>
              </a:rPr>
              <a:t>nternet</a:t>
            </a:r>
            <a:r>
              <a:rPr lang="pl-PL" sz="2800" dirty="0">
                <a:solidFill>
                  <a:schemeClr val="tx1"/>
                </a:solidFill>
              </a:rPr>
              <a:t> (art. 7f) — dość zabawne, że zakazana jest także sprzedaż transgraniczna (por. definicja w art. 2 pkt 35)….</a:t>
            </a:r>
          </a:p>
          <a:p>
            <a:pPr marL="0" indent="0">
              <a:buNone/>
            </a:pPr>
            <a:endParaRPr lang="pl-PL" sz="2400" dirty="0" smtClean="0">
              <a:solidFill>
                <a:schemeClr val="tx1"/>
              </a:solidFill>
            </a:endParaRPr>
          </a:p>
          <a:p>
            <a:pPr marL="0" indent="0">
              <a:buNone/>
            </a:pPr>
            <a:endParaRPr lang="pl-PL" sz="2400" dirty="0">
              <a:solidFill>
                <a:schemeClr val="tx1"/>
              </a:solidFill>
            </a:endParaRPr>
          </a:p>
          <a:p>
            <a:endParaRPr lang="pl-PL" dirty="0"/>
          </a:p>
        </p:txBody>
      </p:sp>
    </p:spTree>
    <p:extLst>
      <p:ext uri="{BB962C8B-B14F-4D97-AF65-F5344CB8AC3E}">
        <p14:creationId xmlns:p14="http://schemas.microsoft.com/office/powerpoint/2010/main" val="158401942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98501" y="2133599"/>
            <a:ext cx="9414457" cy="4576293"/>
          </a:xfrm>
        </p:spPr>
        <p:txBody>
          <a:bodyPr>
            <a:normAutofit lnSpcReduction="10000"/>
          </a:bodyPr>
          <a:lstStyle/>
          <a:p>
            <a:r>
              <a:rPr lang="pl-PL" sz="2800" dirty="0">
                <a:latin typeface="+mj-lt"/>
                <a:cs typeface="Calibri" panose="020F0502020204030204" pitchFamily="34" charset="0"/>
              </a:rPr>
              <a:t>Art. 4 Ustawy o systemie oświaty z 7 września 1991 roku mówi: "Nauczyciel w swoich działaniach dydaktycznych, wychowawczych i opiekuńczych ma obowiązek kierowania się dobrem uczniów, troską o ich zdrowie, postawę moralną i obywatelską z poszanowaniem godności osobistej ucznia". </a:t>
            </a:r>
            <a:endParaRPr lang="pl-PL" sz="2800" dirty="0" smtClean="0">
              <a:latin typeface="+mj-lt"/>
              <a:cs typeface="Calibri" panose="020F0502020204030204" pitchFamily="34" charset="0"/>
            </a:endParaRPr>
          </a:p>
          <a:p>
            <a:r>
              <a:rPr lang="pl-PL" sz="2800" dirty="0" smtClean="0">
                <a:latin typeface="+mj-lt"/>
                <a:cs typeface="Calibri" panose="020F0502020204030204" pitchFamily="34" charset="0"/>
              </a:rPr>
              <a:t>Jeśli </a:t>
            </a:r>
            <a:r>
              <a:rPr lang="pl-PL" sz="2800" dirty="0">
                <a:latin typeface="+mj-lt"/>
                <a:cs typeface="Calibri" panose="020F0502020204030204" pitchFamily="34" charset="0"/>
              </a:rPr>
              <a:t>w szkole dyrektor szkoły wraz z nauczycielami zauważy problem </a:t>
            </a:r>
            <a:r>
              <a:rPr lang="pl-PL" sz="2800" dirty="0" smtClean="0">
                <a:latin typeface="+mj-lt"/>
                <a:cs typeface="Calibri" panose="020F0502020204030204" pitchFamily="34" charset="0"/>
              </a:rPr>
              <a:t> palenia e-papierosów </a:t>
            </a:r>
            <a:r>
              <a:rPr lang="pl-PL" sz="2800" dirty="0">
                <a:latin typeface="+mj-lt"/>
                <a:cs typeface="Calibri" panose="020F0502020204030204" pitchFamily="34" charset="0"/>
              </a:rPr>
              <a:t>zobowiązany jest </a:t>
            </a:r>
            <a:r>
              <a:rPr lang="pl-PL" sz="2800" dirty="0" smtClean="0">
                <a:latin typeface="+mj-lt"/>
                <a:cs typeface="Calibri" panose="020F0502020204030204" pitchFamily="34" charset="0"/>
              </a:rPr>
              <a:t>reagować, </a:t>
            </a:r>
            <a:r>
              <a:rPr lang="pl-PL" sz="2800" dirty="0">
                <a:latin typeface="+mj-lt"/>
                <a:cs typeface="Calibri" panose="020F0502020204030204" pitchFamily="34" charset="0"/>
              </a:rPr>
              <a:t>a nawet poczynić kroki prawne aby przeciwdziałać przyjmowania substancji uzależniających przez nieletnich. </a:t>
            </a:r>
          </a:p>
          <a:p>
            <a:pPr marL="0" indent="0">
              <a:buNone/>
            </a:pPr>
            <a:endParaRPr lang="pl-PL" dirty="0"/>
          </a:p>
        </p:txBody>
      </p:sp>
      <p:sp>
        <p:nvSpPr>
          <p:cNvPr id="8" name="Prostokąt 7"/>
          <p:cNvSpPr/>
          <p:nvPr/>
        </p:nvSpPr>
        <p:spPr>
          <a:xfrm>
            <a:off x="3834870" y="1009746"/>
            <a:ext cx="6741717" cy="923330"/>
          </a:xfrm>
          <a:prstGeom prst="rect">
            <a:avLst/>
          </a:prstGeom>
          <a:noFill/>
        </p:spPr>
        <p:txBody>
          <a:bodyPr wrap="none" lIns="91440" tIns="45720" rIns="91440" bIns="45720">
            <a:prstTxWarp prst="textArchUp">
              <a:avLst/>
            </a:prstTxWarp>
            <a:spAutoFit/>
          </a:bodyPr>
          <a:lstStyle/>
          <a:p>
            <a:pPr algn="ctr"/>
            <a:r>
              <a:rPr lang="pl-PL" sz="5400" dirty="0" smtClean="0">
                <a:ln w="0"/>
                <a:solidFill>
                  <a:schemeClr val="accent1">
                    <a:lumMod val="50000"/>
                  </a:schemeClr>
                </a:solidFill>
                <a:effectLst>
                  <a:reflection blurRad="6350" stA="53000" endA="300" endPos="35500" dir="5400000" sy="-90000" algn="bl" rotWithShape="0"/>
                </a:effectLst>
              </a:rPr>
              <a:t>DRODZY UCZNIOWIE</a:t>
            </a:r>
            <a:endParaRPr lang="pl-PL" sz="5400" b="0" cap="none" spc="0" dirty="0">
              <a:ln w="0"/>
              <a:solidFill>
                <a:schemeClr val="accent1">
                  <a:lumMod val="50000"/>
                </a:schemeClr>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2610694561"/>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pPr algn="r"/>
            <a:r>
              <a:rPr lang="pl-PL" b="1" dirty="0">
                <a:solidFill>
                  <a:schemeClr val="accent1">
                    <a:lumMod val="50000"/>
                  </a:schemeClr>
                </a:solidFill>
              </a:rPr>
              <a:t>m</a:t>
            </a:r>
            <a:r>
              <a:rPr lang="pl-PL" b="1" dirty="0" smtClean="0">
                <a:solidFill>
                  <a:schemeClr val="accent1">
                    <a:lumMod val="50000"/>
                  </a:schemeClr>
                </a:solidFill>
              </a:rPr>
              <a:t>gr Paulina Kijewska- pedagog </a:t>
            </a:r>
            <a:r>
              <a:rPr lang="pl-PL" b="1" dirty="0" err="1" smtClean="0">
                <a:solidFill>
                  <a:schemeClr val="accent1">
                    <a:lumMod val="50000"/>
                  </a:schemeClr>
                </a:solidFill>
              </a:rPr>
              <a:t>sp</a:t>
            </a:r>
            <a:endParaRPr lang="pl-PL" b="1" dirty="0">
              <a:solidFill>
                <a:schemeClr val="accent1">
                  <a:lumMod val="50000"/>
                </a:schemeClr>
              </a:solidFill>
            </a:endParaRPr>
          </a:p>
        </p:txBody>
      </p:sp>
      <p:sp>
        <p:nvSpPr>
          <p:cNvPr id="5" name="Prostokąt 4"/>
          <p:cNvSpPr/>
          <p:nvPr/>
        </p:nvSpPr>
        <p:spPr>
          <a:xfrm>
            <a:off x="4206829" y="3162235"/>
            <a:ext cx="7096841" cy="923330"/>
          </a:xfrm>
          <a:prstGeom prst="rect">
            <a:avLst/>
          </a:prstGeom>
          <a:noFill/>
        </p:spPr>
        <p:txBody>
          <a:bodyPr wrap="square" lIns="91440" tIns="45720" rIns="91440" bIns="45720">
            <a:spAutoFit/>
          </a:bodyPr>
          <a:lstStyle/>
          <a:p>
            <a:pPr algn="ctr"/>
            <a:r>
              <a:rPr lang="pl-PL" sz="5400" b="0" cap="none" spc="0" dirty="0" smtClean="0">
                <a:ln w="0"/>
                <a:gradFill>
                  <a:gsLst>
                    <a:gs pos="21000">
                      <a:srgbClr val="53575C"/>
                    </a:gs>
                    <a:gs pos="88000">
                      <a:srgbClr val="C5C7CA"/>
                    </a:gs>
                  </a:gsLst>
                  <a:lin ang="5400000"/>
                </a:gradFill>
                <a:effectLst/>
              </a:rPr>
              <a:t>DZIĘKUJĘ ZA UWAGĘ</a:t>
            </a:r>
            <a:endParaRPr lang="pl-PL" sz="54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607251341"/>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Smuga">
  <a:themeElements>
    <a:clrScheme name="Smuga">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31</TotalTime>
  <Words>386</Words>
  <Application>Microsoft Office PowerPoint</Application>
  <PresentationFormat>Panoramiczny</PresentationFormat>
  <Paragraphs>30</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Century Gothic</vt:lpstr>
      <vt:lpstr>Wingdings 3</vt:lpstr>
      <vt:lpstr>Smuga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dc:creator>
  <cp:lastModifiedBy>Ja</cp:lastModifiedBy>
  <cp:revision>5</cp:revision>
  <dcterms:created xsi:type="dcterms:W3CDTF">2018-10-20T08:46:36Z</dcterms:created>
  <dcterms:modified xsi:type="dcterms:W3CDTF">2018-10-20T09:20:19Z</dcterms:modified>
</cp:coreProperties>
</file>