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Lst>
  <p:sldSz cx="7620000" cy="19050000"/>
  <p:notesSz cx="6858000" cy="9144000"/>
  <p:embeddedFontLst>
    <p:embeddedFont>
      <p:font typeface="Open Sans" charset="0"/>
      <p:regular r:id="rId4"/>
      <p:bold r:id="rId5"/>
      <p:italic r:id="rId6"/>
      <p:boldItalic r:id="rId7"/>
    </p:embeddedFont>
    <p:embeddedFont>
      <p:font typeface="Calibri" pitchFamily="34" charset="0"/>
      <p:regular r:id="rId8"/>
      <p:bold r:id="rId9"/>
      <p:italic r:id="rId10"/>
      <p:boldItalic r:id="rId11"/>
    </p:embeddedFont>
    <p:embeddedFont>
      <p:font typeface="Oswald" charset="-18"/>
      <p:regular r:id="rId12"/>
      <p:bold r:id="rId13"/>
    </p:embeddedFont>
    <p:embeddedFont>
      <p:font typeface="Arimo" charset="0"/>
      <p:regular r:id="rId14"/>
      <p:bold r:id="rId15"/>
      <p:italic r:id="rId16"/>
      <p:boldItalic r:id="rId1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p:scale>
          <a:sx n="80" d="100"/>
          <a:sy n="80" d="100"/>
        </p:scale>
        <p:origin x="-1248" y="50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3" Type="http://schemas.openxmlformats.org/officeDocument/2006/relationships/font" Target="fonts/font10.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font" Target="fonts/font4.fntdata"/><Relationship Id="rId12" Type="http://schemas.openxmlformats.org/officeDocument/2006/relationships/font" Target="fonts/font9.fntdata"/><Relationship Id="rId17" Type="http://schemas.openxmlformats.org/officeDocument/2006/relationships/font" Target="fonts/font14.fntdata"/><Relationship Id="rId2" Type="http://schemas.openxmlformats.org/officeDocument/2006/relationships/slide" Target="slides/slide1.xml"/><Relationship Id="rId16" Type="http://schemas.openxmlformats.org/officeDocument/2006/relationships/font" Target="fonts/font13.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font" Target="fonts/font8.fntdata"/><Relationship Id="rId5" Type="http://schemas.openxmlformats.org/officeDocument/2006/relationships/font" Target="fonts/font2.fntdata"/><Relationship Id="rId15" Type="http://schemas.openxmlformats.org/officeDocument/2006/relationships/font" Target="fonts/font12.fntdata"/><Relationship Id="rId10" Type="http://schemas.openxmlformats.org/officeDocument/2006/relationships/font" Target="fonts/font7.fntdata"/><Relationship Id="rId19" Type="http://schemas.openxmlformats.org/officeDocument/2006/relationships/viewProps" Target="viewProps.xml"/><Relationship Id="rId4" Type="http://schemas.openxmlformats.org/officeDocument/2006/relationships/font" Target="fonts/font1.fntdata"/><Relationship Id="rId9" Type="http://schemas.openxmlformats.org/officeDocument/2006/relationships/font" Target="fonts/font6.fntdata"/><Relationship Id="rId14" Type="http://schemas.openxmlformats.org/officeDocument/2006/relationships/font" Target="fonts/font11.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4.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jpeg"/><Relationship Id="rId10" Type="http://schemas.openxmlformats.org/officeDocument/2006/relationships/image" Target="../media/image9.jpeg"/><Relationship Id="rId4" Type="http://schemas.openxmlformats.org/officeDocument/2006/relationships/image" Target="../media/image5.jpe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a:off x="0" y="0"/>
            <a:ext cx="7620000" cy="4279516"/>
          </a:xfrm>
          <a:prstGeom prst="rect">
            <a:avLst/>
          </a:prstGeom>
          <a:solidFill>
            <a:srgbClr val="E84E36"/>
          </a:solidFill>
        </p:spPr>
      </p:sp>
      <p:sp>
        <p:nvSpPr>
          <p:cNvPr id="3" name="AutoShape 3"/>
          <p:cNvSpPr/>
          <p:nvPr/>
        </p:nvSpPr>
        <p:spPr>
          <a:xfrm>
            <a:off x="0" y="4343400"/>
            <a:ext cx="7620000" cy="4513925"/>
          </a:xfrm>
          <a:prstGeom prst="rect">
            <a:avLst/>
          </a:prstGeom>
          <a:solidFill>
            <a:srgbClr val="F7AF1E"/>
          </a:solidFill>
        </p:spPr>
      </p:sp>
      <p:sp>
        <p:nvSpPr>
          <p:cNvPr id="4" name="AutoShape 4"/>
          <p:cNvSpPr/>
          <p:nvPr/>
        </p:nvSpPr>
        <p:spPr>
          <a:xfrm>
            <a:off x="0" y="8915400"/>
            <a:ext cx="7619999" cy="4513925"/>
          </a:xfrm>
          <a:prstGeom prst="rect">
            <a:avLst/>
          </a:prstGeom>
          <a:solidFill>
            <a:srgbClr val="4DB9AF"/>
          </a:solidFill>
        </p:spPr>
      </p:sp>
      <p:sp>
        <p:nvSpPr>
          <p:cNvPr id="5" name="AutoShape 5"/>
          <p:cNvSpPr/>
          <p:nvPr/>
        </p:nvSpPr>
        <p:spPr>
          <a:xfrm>
            <a:off x="0" y="13487400"/>
            <a:ext cx="7620000" cy="4513925"/>
          </a:xfrm>
          <a:prstGeom prst="rect">
            <a:avLst/>
          </a:prstGeom>
          <a:solidFill>
            <a:srgbClr val="3E9FBD"/>
          </a:solidFill>
        </p:spPr>
      </p:sp>
      <p:grpSp>
        <p:nvGrpSpPr>
          <p:cNvPr id="6" name="Group 6"/>
          <p:cNvGrpSpPr/>
          <p:nvPr/>
        </p:nvGrpSpPr>
        <p:grpSpPr>
          <a:xfrm rot="-5400000">
            <a:off x="-595186" y="899988"/>
            <a:ext cx="6143885" cy="3734312"/>
            <a:chOff x="0" y="0"/>
            <a:chExt cx="8191847" cy="4979082"/>
          </a:xfrm>
        </p:grpSpPr>
        <p:sp>
          <p:nvSpPr>
            <p:cNvPr id="7" name="TextBox 7"/>
            <p:cNvSpPr txBox="1"/>
            <p:nvPr/>
          </p:nvSpPr>
          <p:spPr>
            <a:xfrm>
              <a:off x="0" y="-57150"/>
              <a:ext cx="8191847" cy="1283123"/>
            </a:xfrm>
            <a:prstGeom prst="rect">
              <a:avLst/>
            </a:prstGeom>
          </p:spPr>
          <p:txBody>
            <a:bodyPr lIns="0" tIns="0" rIns="0" bIns="0" rtlCol="0" anchor="t">
              <a:spAutoFit/>
            </a:bodyPr>
            <a:lstStyle/>
            <a:p>
              <a:pPr algn="ctr">
                <a:lnSpc>
                  <a:spcPts val="3919"/>
                </a:lnSpc>
              </a:pPr>
              <a:r>
                <a:rPr lang="en-US" sz="2800" b="1" spc="252">
                  <a:solidFill>
                    <a:srgbClr val="FFFFFF"/>
                  </a:solidFill>
                  <a:latin typeface="Open Sans"/>
                </a:rPr>
                <a:t>EUROPEAN </a:t>
              </a:r>
            </a:p>
            <a:p>
              <a:pPr algn="ctr">
                <a:lnSpc>
                  <a:spcPts val="3919"/>
                </a:lnSpc>
              </a:pPr>
              <a:r>
                <a:rPr lang="en-US" sz="2800" b="1" spc="252">
                  <a:solidFill>
                    <a:srgbClr val="FFFFFF"/>
                  </a:solidFill>
                  <a:latin typeface="Open Sans"/>
                </a:rPr>
                <a:t>DESIGN</a:t>
              </a:r>
            </a:p>
          </p:txBody>
        </p:sp>
        <p:sp>
          <p:nvSpPr>
            <p:cNvPr id="8" name="TextBox 8"/>
            <p:cNvSpPr txBox="1"/>
            <p:nvPr/>
          </p:nvSpPr>
          <p:spPr>
            <a:xfrm>
              <a:off x="173" y="4636394"/>
              <a:ext cx="8191500" cy="342688"/>
            </a:xfrm>
            <a:prstGeom prst="rect">
              <a:avLst/>
            </a:prstGeom>
          </p:spPr>
          <p:txBody>
            <a:bodyPr lIns="0" tIns="0" rIns="0" bIns="0" rtlCol="0" anchor="t">
              <a:spAutoFit/>
            </a:bodyPr>
            <a:lstStyle/>
            <a:p>
              <a:pPr algn="ctr">
                <a:lnSpc>
                  <a:spcPts val="2240"/>
                </a:lnSpc>
              </a:pPr>
              <a:endParaRPr/>
            </a:p>
          </p:txBody>
        </p:sp>
      </p:grpSp>
      <p:grpSp>
        <p:nvGrpSpPr>
          <p:cNvPr id="9" name="Group 9"/>
          <p:cNvGrpSpPr/>
          <p:nvPr/>
        </p:nvGrpSpPr>
        <p:grpSpPr>
          <a:xfrm>
            <a:off x="0" y="18059400"/>
            <a:ext cx="7620000" cy="990600"/>
            <a:chOff x="0" y="0"/>
            <a:chExt cx="12027798" cy="1966345"/>
          </a:xfrm>
        </p:grpSpPr>
        <p:sp>
          <p:nvSpPr>
            <p:cNvPr id="10" name="AutoShape 10"/>
            <p:cNvSpPr/>
            <p:nvPr/>
          </p:nvSpPr>
          <p:spPr>
            <a:xfrm>
              <a:off x="0" y="0"/>
              <a:ext cx="12027798" cy="1966345"/>
            </a:xfrm>
            <a:prstGeom prst="rect">
              <a:avLst/>
            </a:prstGeom>
            <a:solidFill>
              <a:srgbClr val="E84E36"/>
            </a:solidFill>
          </p:spPr>
        </p:sp>
        <p:sp>
          <p:nvSpPr>
            <p:cNvPr id="11" name="TextBox 11"/>
            <p:cNvSpPr txBox="1"/>
            <p:nvPr/>
          </p:nvSpPr>
          <p:spPr>
            <a:xfrm>
              <a:off x="1765749" y="330392"/>
              <a:ext cx="8496300" cy="537210"/>
            </a:xfrm>
            <a:prstGeom prst="rect">
              <a:avLst/>
            </a:prstGeom>
          </p:spPr>
          <p:txBody>
            <a:bodyPr lIns="0" tIns="0" rIns="0" bIns="0" rtlCol="0" anchor="t">
              <a:spAutoFit/>
            </a:bodyPr>
            <a:lstStyle/>
            <a:p>
              <a:pPr algn="ctr">
                <a:lnSpc>
                  <a:spcPts val="1679"/>
                </a:lnSpc>
              </a:pPr>
              <a:r>
                <a:rPr lang="en-US" sz="1200" b="1" i="0" spc="130">
                  <a:solidFill>
                    <a:srgbClr val="FFFFFF"/>
                  </a:solidFill>
                  <a:latin typeface="Open Sans"/>
                </a:rPr>
                <a:t>SZKOŁA PODSTAWOWA NR 4 IM. MAKSYMILIANA MARII KOLBEGO W BŁONIU</a:t>
              </a:r>
            </a:p>
          </p:txBody>
        </p:sp>
      </p:grpSp>
      <p:sp>
        <p:nvSpPr>
          <p:cNvPr id="12" name="AutoShape 12"/>
          <p:cNvSpPr/>
          <p:nvPr/>
        </p:nvSpPr>
        <p:spPr>
          <a:xfrm>
            <a:off x="3810000" y="4419600"/>
            <a:ext cx="57150" cy="13782675"/>
          </a:xfrm>
          <a:prstGeom prst="rect">
            <a:avLst/>
          </a:prstGeom>
          <a:solidFill>
            <a:srgbClr val="FFFFFF"/>
          </a:solidFill>
        </p:spPr>
      </p:sp>
      <p:grpSp>
        <p:nvGrpSpPr>
          <p:cNvPr id="13" name="Group 13"/>
          <p:cNvGrpSpPr/>
          <p:nvPr/>
        </p:nvGrpSpPr>
        <p:grpSpPr>
          <a:xfrm>
            <a:off x="3943350" y="4585361"/>
            <a:ext cx="3576512" cy="3116490"/>
            <a:chOff x="0" y="0"/>
            <a:chExt cx="4768683" cy="4155320"/>
          </a:xfrm>
        </p:grpSpPr>
        <p:sp>
          <p:nvSpPr>
            <p:cNvPr id="14" name="TextBox 14"/>
            <p:cNvSpPr txBox="1"/>
            <p:nvPr/>
          </p:nvSpPr>
          <p:spPr>
            <a:xfrm>
              <a:off x="0" y="-28575"/>
              <a:ext cx="4734569" cy="937021"/>
            </a:xfrm>
            <a:prstGeom prst="rect">
              <a:avLst/>
            </a:prstGeom>
          </p:spPr>
          <p:txBody>
            <a:bodyPr lIns="0" tIns="0" rIns="0" bIns="0" rtlCol="0" anchor="t">
              <a:spAutoFit/>
            </a:bodyPr>
            <a:lstStyle/>
            <a:p>
              <a:pPr>
                <a:lnSpc>
                  <a:spcPts val="2939"/>
                </a:lnSpc>
              </a:pPr>
              <a:r>
                <a:rPr lang="en-US" sz="2099" spc="41">
                  <a:solidFill>
                    <a:srgbClr val="FFFFFF"/>
                  </a:solidFill>
                  <a:latin typeface="Oswald"/>
                </a:rPr>
                <a:t>30.09.2017, ROZPOCZĘCIE PROJEKTU</a:t>
              </a:r>
            </a:p>
          </p:txBody>
        </p:sp>
        <p:sp>
          <p:nvSpPr>
            <p:cNvPr id="15" name="TextBox 15"/>
            <p:cNvSpPr txBox="1"/>
            <p:nvPr/>
          </p:nvSpPr>
          <p:spPr>
            <a:xfrm>
              <a:off x="4430" y="1237150"/>
              <a:ext cx="4764253" cy="2918169"/>
            </a:xfrm>
            <a:prstGeom prst="rect">
              <a:avLst/>
            </a:prstGeom>
          </p:spPr>
          <p:txBody>
            <a:bodyPr lIns="0" tIns="0" rIns="0" bIns="0" rtlCol="0" anchor="t">
              <a:spAutoFit/>
            </a:bodyPr>
            <a:lstStyle/>
            <a:p>
              <a:pPr>
                <a:lnSpc>
                  <a:spcPts val="1636"/>
                </a:lnSpc>
              </a:pPr>
              <a:r>
                <a:rPr lang="en-US" sz="1168" i="1">
                  <a:solidFill>
                    <a:srgbClr val="FFFFFF"/>
                  </a:solidFill>
                  <a:latin typeface="Open Sans"/>
                </a:rPr>
                <a:t>Projekt ma na celu stworzenie wizji miasta przyszłości Europii. Jest to wizja młodych ludzi  na temat projektu przyszłej Europy. </a:t>
              </a:r>
            </a:p>
            <a:p>
              <a:pPr>
                <a:lnSpc>
                  <a:spcPts val="1636"/>
                </a:lnSpc>
              </a:pPr>
              <a:r>
                <a:rPr lang="en-US" sz="1168">
                  <a:solidFill>
                    <a:srgbClr val="FFFFFF"/>
                  </a:solidFill>
                  <a:latin typeface="Open Sans"/>
                </a:rPr>
                <a:t>Naszymi partnerami są  szkoły w Austrii, Belgii, Bułgarii,  Litwie,  Portugalii i Słowenii. </a:t>
              </a:r>
            </a:p>
            <a:p>
              <a:pPr>
                <a:lnSpc>
                  <a:spcPts val="1636"/>
                </a:lnSpc>
              </a:pPr>
              <a:r>
                <a:rPr lang="en-US" sz="1168">
                  <a:solidFill>
                    <a:srgbClr val="FFFFFF"/>
                  </a:solidFill>
                  <a:latin typeface="Open Sans"/>
                </a:rPr>
                <a:t>Głównymi celami tego projektu są rozwój umiejętności artystycznych i kreatywności, umiejętności społecznych, wzajemne zrozumienie kulturowe, ale także zaangażowanie uczniów i nauczycieli, zrozumienie europejskich wartości i doskonalenie umiejętności językowych.</a:t>
              </a:r>
            </a:p>
          </p:txBody>
        </p:sp>
      </p:grpSp>
      <p:pic>
        <p:nvPicPr>
          <p:cNvPr id="16" name="Picture 16"/>
          <p:cNvPicPr>
            <a:picLocks noChangeAspect="1"/>
          </p:cNvPicPr>
          <p:nvPr/>
        </p:nvPicPr>
        <p:blipFill>
          <a:blip r:embed="rId2" cstate="print"/>
          <a:srcRect/>
          <a:stretch>
            <a:fillRect/>
          </a:stretch>
        </p:blipFill>
        <p:spPr>
          <a:xfrm>
            <a:off x="3643024" y="4737761"/>
            <a:ext cx="266700" cy="266700"/>
          </a:xfrm>
          <a:prstGeom prst="rect">
            <a:avLst/>
          </a:prstGeom>
        </p:spPr>
      </p:pic>
      <p:grpSp>
        <p:nvGrpSpPr>
          <p:cNvPr id="17" name="Group 17"/>
          <p:cNvGrpSpPr/>
          <p:nvPr/>
        </p:nvGrpSpPr>
        <p:grpSpPr>
          <a:xfrm>
            <a:off x="284049" y="4909211"/>
            <a:ext cx="3086100" cy="3764915"/>
            <a:chOff x="0" y="0"/>
            <a:chExt cx="4114800" cy="5019887"/>
          </a:xfrm>
        </p:grpSpPr>
        <p:sp>
          <p:nvSpPr>
            <p:cNvPr id="18" name="TextBox 18"/>
            <p:cNvSpPr txBox="1"/>
            <p:nvPr/>
          </p:nvSpPr>
          <p:spPr>
            <a:xfrm>
              <a:off x="50800" y="-49318"/>
              <a:ext cx="4064000" cy="481965"/>
            </a:xfrm>
            <a:prstGeom prst="rect">
              <a:avLst/>
            </a:prstGeom>
          </p:spPr>
          <p:txBody>
            <a:bodyPr lIns="0" tIns="0" rIns="0" bIns="0" rtlCol="0" anchor="t">
              <a:spAutoFit/>
            </a:bodyPr>
            <a:lstStyle/>
            <a:p>
              <a:pPr algn="r">
                <a:lnSpc>
                  <a:spcPts val="3045"/>
                </a:lnSpc>
              </a:pPr>
              <a:r>
                <a:rPr lang="en-US" sz="2175">
                  <a:solidFill>
                    <a:srgbClr val="FFFFFF"/>
                  </a:solidFill>
                  <a:latin typeface="Oswald"/>
                </a:rPr>
                <a:t>19.03.2018</a:t>
              </a:r>
            </a:p>
          </p:txBody>
        </p:sp>
        <p:sp>
          <p:nvSpPr>
            <p:cNvPr id="19" name="TextBox 19"/>
            <p:cNvSpPr txBox="1"/>
            <p:nvPr/>
          </p:nvSpPr>
          <p:spPr>
            <a:xfrm>
              <a:off x="0" y="1673013"/>
              <a:ext cx="4114800" cy="3346873"/>
            </a:xfrm>
            <a:prstGeom prst="rect">
              <a:avLst/>
            </a:prstGeom>
          </p:spPr>
          <p:txBody>
            <a:bodyPr lIns="0" tIns="0" rIns="0" bIns="0" rtlCol="0" anchor="t">
              <a:spAutoFit/>
            </a:bodyPr>
            <a:lstStyle/>
            <a:p>
              <a:pPr>
                <a:lnSpc>
                  <a:spcPts val="1820"/>
                </a:lnSpc>
              </a:pPr>
              <a:r>
                <a:rPr lang="en-US" sz="1300" i="1">
                  <a:solidFill>
                    <a:srgbClr val="FFFFFF"/>
                  </a:solidFill>
                  <a:latin typeface="Open Sans"/>
                </a:rPr>
                <a:t>Uczestnicy tworzyli mapę Europii, dyskutowali o parlamencie, szkolnictwie, transporcie, służbie zdrowia, miejscach rozrywki  i ekologii. Rozmawiali o wszystkim co chcieliby mieć w swoim idealnym  mieście przyszłości oraz o tym jak powinno funkcjonować. Mieli również zajęcia  w galerii w której tworzyli własne wizje miasta. Zwiedzali Warszawę gdzie poznali i architekturę historię odbudowanego miasta, </a:t>
              </a:r>
            </a:p>
          </p:txBody>
        </p:sp>
        <p:sp>
          <p:nvSpPr>
            <p:cNvPr id="20" name="TextBox 20"/>
            <p:cNvSpPr txBox="1"/>
            <p:nvPr/>
          </p:nvSpPr>
          <p:spPr>
            <a:xfrm>
              <a:off x="357869" y="752595"/>
              <a:ext cx="3733800" cy="641562"/>
            </a:xfrm>
            <a:prstGeom prst="rect">
              <a:avLst/>
            </a:prstGeom>
          </p:spPr>
          <p:txBody>
            <a:bodyPr lIns="0" tIns="0" rIns="0" bIns="0" rtlCol="0" anchor="t">
              <a:spAutoFit/>
            </a:bodyPr>
            <a:lstStyle/>
            <a:p>
              <a:pPr algn="r">
                <a:lnSpc>
                  <a:spcPts val="1959"/>
                </a:lnSpc>
              </a:pPr>
              <a:r>
                <a:rPr lang="en-US" sz="1400" b="1">
                  <a:solidFill>
                    <a:srgbClr val="FFFFFF">
                      <a:alpha val="69804"/>
                    </a:srgbClr>
                  </a:solidFill>
                  <a:latin typeface="Open Sans"/>
                </a:rPr>
                <a:t>SPOTKANIE UCZESTNIKÓW PROJEKTU W POLSCE</a:t>
              </a:r>
            </a:p>
          </p:txBody>
        </p:sp>
      </p:grpSp>
      <p:pic>
        <p:nvPicPr>
          <p:cNvPr id="21" name="Picture 21"/>
          <p:cNvPicPr>
            <a:picLocks noChangeAspect="1"/>
          </p:cNvPicPr>
          <p:nvPr/>
        </p:nvPicPr>
        <p:blipFill>
          <a:blip r:embed="rId2" cstate="print"/>
          <a:srcRect/>
          <a:stretch>
            <a:fillRect/>
          </a:stretch>
        </p:blipFill>
        <p:spPr>
          <a:xfrm>
            <a:off x="3676650" y="5543404"/>
            <a:ext cx="266700" cy="266700"/>
          </a:xfrm>
          <a:prstGeom prst="rect">
            <a:avLst/>
          </a:prstGeom>
        </p:spPr>
      </p:pic>
      <p:grpSp>
        <p:nvGrpSpPr>
          <p:cNvPr id="22" name="Group 22"/>
          <p:cNvGrpSpPr/>
          <p:nvPr/>
        </p:nvGrpSpPr>
        <p:grpSpPr>
          <a:xfrm>
            <a:off x="4028449" y="9001710"/>
            <a:ext cx="2992007" cy="4303069"/>
            <a:chOff x="0" y="0"/>
            <a:chExt cx="3989342" cy="5737425"/>
          </a:xfrm>
        </p:grpSpPr>
        <p:sp>
          <p:nvSpPr>
            <p:cNvPr id="23" name="TextBox 23"/>
            <p:cNvSpPr txBox="1"/>
            <p:nvPr/>
          </p:nvSpPr>
          <p:spPr>
            <a:xfrm>
              <a:off x="0" y="-47625"/>
              <a:ext cx="3985636" cy="483851"/>
            </a:xfrm>
            <a:prstGeom prst="rect">
              <a:avLst/>
            </a:prstGeom>
          </p:spPr>
          <p:txBody>
            <a:bodyPr lIns="0" tIns="0" rIns="0" bIns="0" rtlCol="0" anchor="t">
              <a:spAutoFit/>
            </a:bodyPr>
            <a:lstStyle/>
            <a:p>
              <a:pPr>
                <a:lnSpc>
                  <a:spcPts val="3011"/>
                </a:lnSpc>
              </a:pPr>
              <a:r>
                <a:rPr lang="en-US" sz="2150" spc="43">
                  <a:solidFill>
                    <a:srgbClr val="FFFFFF">
                      <a:alpha val="97647"/>
                    </a:srgbClr>
                  </a:solidFill>
                  <a:latin typeface="Oswald"/>
                </a:rPr>
                <a:t>14.05.2018</a:t>
              </a:r>
            </a:p>
          </p:txBody>
        </p:sp>
        <p:sp>
          <p:nvSpPr>
            <p:cNvPr id="24" name="TextBox 24"/>
            <p:cNvSpPr txBox="1"/>
            <p:nvPr/>
          </p:nvSpPr>
          <p:spPr>
            <a:xfrm>
              <a:off x="3706" y="1362734"/>
              <a:ext cx="3985636" cy="4374692"/>
            </a:xfrm>
            <a:prstGeom prst="rect">
              <a:avLst/>
            </a:prstGeom>
          </p:spPr>
          <p:txBody>
            <a:bodyPr lIns="0" tIns="0" rIns="0" bIns="0" rtlCol="0" anchor="t">
              <a:spAutoFit/>
            </a:bodyPr>
            <a:lstStyle/>
            <a:p>
              <a:pPr>
                <a:lnSpc>
                  <a:spcPts val="1642"/>
                </a:lnSpc>
              </a:pPr>
              <a:r>
                <a:rPr lang="en-US" sz="1173" i="1">
                  <a:solidFill>
                    <a:srgbClr val="FFFFFF">
                      <a:alpha val="97647"/>
                    </a:srgbClr>
                  </a:solidFill>
                  <a:latin typeface="Open Sans"/>
                </a:rPr>
                <a:t>Uczestnicy  brali udział w warsztatach i panelach dyskusyjnych dotyczących    wyglądu miasta przyszłości , przedstawiali swoje projekty architektoniczne.  za pomocą programu  SketchUp oraz projekt kreatywnego urządzania wnętrz tworząc modele w pudełkach. Poznali  architekturę secesyjną  zwaną w Belgii art nouveau ,   Kontrastem do zabytkowych budynków była wizyta w nowoczesnym Atomium. Zwiedzali  miasto Ghent, które ukazywało harmonię między zabytkowymi i nowoczesnymi budynkami oraz interaktywne muzeum miasta  STAM, co było dla nich lekcją tworzenia planów miast</a:t>
              </a:r>
            </a:p>
            <a:p>
              <a:pPr>
                <a:lnSpc>
                  <a:spcPts val="1779"/>
                </a:lnSpc>
              </a:pPr>
              <a:endParaRPr/>
            </a:p>
          </p:txBody>
        </p:sp>
        <p:sp>
          <p:nvSpPr>
            <p:cNvPr id="25" name="TextBox 25"/>
            <p:cNvSpPr txBox="1"/>
            <p:nvPr/>
          </p:nvSpPr>
          <p:spPr>
            <a:xfrm>
              <a:off x="3706" y="698987"/>
              <a:ext cx="3650395" cy="335672"/>
            </a:xfrm>
            <a:prstGeom prst="rect">
              <a:avLst/>
            </a:prstGeom>
          </p:spPr>
          <p:txBody>
            <a:bodyPr lIns="0" tIns="0" rIns="0" bIns="0" rtlCol="0" anchor="t">
              <a:spAutoFit/>
            </a:bodyPr>
            <a:lstStyle/>
            <a:p>
              <a:pPr algn="l">
                <a:lnSpc>
                  <a:spcPts val="2189"/>
                </a:lnSpc>
              </a:pPr>
              <a:r>
                <a:rPr lang="en-US" sz="1564" b="1">
                  <a:solidFill>
                    <a:srgbClr val="FFFFFF">
                      <a:alpha val="68235"/>
                    </a:srgbClr>
                  </a:solidFill>
                  <a:latin typeface="Open Sans"/>
                </a:rPr>
                <a:t>SPOTKANIE W BELGII</a:t>
              </a:r>
            </a:p>
          </p:txBody>
        </p:sp>
      </p:grpSp>
      <p:pic>
        <p:nvPicPr>
          <p:cNvPr id="26" name="Picture 26"/>
          <p:cNvPicPr>
            <a:picLocks noChangeAspect="1"/>
          </p:cNvPicPr>
          <p:nvPr/>
        </p:nvPicPr>
        <p:blipFill>
          <a:blip r:embed="rId2" cstate="print"/>
          <a:srcRect/>
          <a:stretch>
            <a:fillRect/>
          </a:stretch>
        </p:blipFill>
        <p:spPr>
          <a:xfrm>
            <a:off x="3643024" y="9044331"/>
            <a:ext cx="266700" cy="266700"/>
          </a:xfrm>
          <a:prstGeom prst="rect">
            <a:avLst/>
          </a:prstGeom>
        </p:spPr>
      </p:pic>
      <p:grpSp>
        <p:nvGrpSpPr>
          <p:cNvPr id="27" name="Group 27"/>
          <p:cNvGrpSpPr/>
          <p:nvPr/>
        </p:nvGrpSpPr>
        <p:grpSpPr>
          <a:xfrm>
            <a:off x="284049" y="9356304"/>
            <a:ext cx="3165428" cy="4050718"/>
            <a:chOff x="0" y="0"/>
            <a:chExt cx="4220570" cy="5400958"/>
          </a:xfrm>
        </p:grpSpPr>
        <p:sp>
          <p:nvSpPr>
            <p:cNvPr id="28" name="TextBox 28"/>
            <p:cNvSpPr txBox="1"/>
            <p:nvPr/>
          </p:nvSpPr>
          <p:spPr>
            <a:xfrm>
              <a:off x="0" y="-39816"/>
              <a:ext cx="4220570" cy="478172"/>
            </a:xfrm>
            <a:prstGeom prst="rect">
              <a:avLst/>
            </a:prstGeom>
          </p:spPr>
          <p:txBody>
            <a:bodyPr lIns="0" tIns="0" rIns="0" bIns="0" rtlCol="0" anchor="t">
              <a:spAutoFit/>
            </a:bodyPr>
            <a:lstStyle/>
            <a:p>
              <a:pPr algn="r">
                <a:lnSpc>
                  <a:spcPts val="3085"/>
                </a:lnSpc>
              </a:pPr>
              <a:r>
                <a:rPr lang="en-US" sz="2229">
                  <a:solidFill>
                    <a:srgbClr val="FFFFFF"/>
                  </a:solidFill>
                  <a:latin typeface="Oswald"/>
                </a:rPr>
                <a:t>2</a:t>
              </a:r>
              <a:r>
                <a:rPr lang="en-US" sz="2203">
                  <a:solidFill>
                    <a:srgbClr val="FFFFFF"/>
                  </a:solidFill>
                  <a:latin typeface="Oswald"/>
                </a:rPr>
                <a:t>3.10.2018</a:t>
              </a:r>
            </a:p>
          </p:txBody>
        </p:sp>
        <p:sp>
          <p:nvSpPr>
            <p:cNvPr id="29" name="TextBox 29"/>
            <p:cNvSpPr txBox="1"/>
            <p:nvPr/>
          </p:nvSpPr>
          <p:spPr>
            <a:xfrm>
              <a:off x="51470" y="1402301"/>
              <a:ext cx="4169100" cy="3998656"/>
            </a:xfrm>
            <a:prstGeom prst="rect">
              <a:avLst/>
            </a:prstGeom>
          </p:spPr>
          <p:txBody>
            <a:bodyPr lIns="0" tIns="0" rIns="0" bIns="0" rtlCol="0" anchor="t">
              <a:spAutoFit/>
            </a:bodyPr>
            <a:lstStyle/>
            <a:p>
              <a:pPr>
                <a:lnSpc>
                  <a:spcPts val="1844"/>
                </a:lnSpc>
              </a:pPr>
              <a:r>
                <a:rPr lang="en-US" sz="1317" i="1">
                  <a:solidFill>
                    <a:srgbClr val="FFFFFF"/>
                  </a:solidFill>
                  <a:latin typeface="Open Sans"/>
                </a:rPr>
                <a:t>Uczestnicy zwiedzali nowoczesną cześć miasta, wybudowaną na zaniedbanym terenie. Motywem przewodnim budowy było morze. Poznali architekturę miejską Lizbony, która powstała po wielkim trzęsieniu ziemi . W Aveiro, zachowały się budynki w stylu Art Noveau, w Coimbrze, archeologiczne struktury z  czasów rzymskich.  Warsztaty oraz zwiedzane miejsca pokazały możliwości przekazania różnych informacji. Ułatwiło to  planowanie znaków graficznych i elementów dekoracyjnych. </a:t>
              </a:r>
            </a:p>
          </p:txBody>
        </p:sp>
        <p:sp>
          <p:nvSpPr>
            <p:cNvPr id="30" name="TextBox 30"/>
            <p:cNvSpPr txBox="1"/>
            <p:nvPr/>
          </p:nvSpPr>
          <p:spPr>
            <a:xfrm>
              <a:off x="414062" y="762904"/>
              <a:ext cx="3783072" cy="346833"/>
            </a:xfrm>
            <a:prstGeom prst="rect">
              <a:avLst/>
            </a:prstGeom>
          </p:spPr>
          <p:txBody>
            <a:bodyPr lIns="0" tIns="0" rIns="0" bIns="0" rtlCol="0" anchor="t">
              <a:spAutoFit/>
            </a:bodyPr>
            <a:lstStyle/>
            <a:p>
              <a:pPr algn="r">
                <a:lnSpc>
                  <a:spcPts val="2269"/>
                </a:lnSpc>
              </a:pPr>
              <a:r>
                <a:rPr lang="en-US" sz="1621" b="1">
                  <a:solidFill>
                    <a:srgbClr val="FFFFFF">
                      <a:alpha val="69804"/>
                    </a:srgbClr>
                  </a:solidFill>
                  <a:latin typeface="Open Sans"/>
                </a:rPr>
                <a:t>SPOTKANIE W PORTUGALII</a:t>
              </a:r>
            </a:p>
          </p:txBody>
        </p:sp>
      </p:grpSp>
      <p:pic>
        <p:nvPicPr>
          <p:cNvPr id="31" name="Picture 31"/>
          <p:cNvPicPr>
            <a:picLocks noChangeAspect="1"/>
          </p:cNvPicPr>
          <p:nvPr/>
        </p:nvPicPr>
        <p:blipFill>
          <a:blip r:embed="rId2" cstate="print"/>
          <a:srcRect/>
          <a:stretch>
            <a:fillRect/>
          </a:stretch>
        </p:blipFill>
        <p:spPr>
          <a:xfrm>
            <a:off x="3643024" y="10052112"/>
            <a:ext cx="266700" cy="266700"/>
          </a:xfrm>
          <a:prstGeom prst="rect">
            <a:avLst/>
          </a:prstGeom>
        </p:spPr>
      </p:pic>
      <p:grpSp>
        <p:nvGrpSpPr>
          <p:cNvPr id="32" name="Group 32"/>
          <p:cNvGrpSpPr/>
          <p:nvPr/>
        </p:nvGrpSpPr>
        <p:grpSpPr>
          <a:xfrm>
            <a:off x="4095527" y="13698430"/>
            <a:ext cx="2924929" cy="3495704"/>
            <a:chOff x="0" y="0"/>
            <a:chExt cx="3899905" cy="4660939"/>
          </a:xfrm>
        </p:grpSpPr>
        <p:sp>
          <p:nvSpPr>
            <p:cNvPr id="33" name="TextBox 33"/>
            <p:cNvSpPr txBox="1"/>
            <p:nvPr/>
          </p:nvSpPr>
          <p:spPr>
            <a:xfrm>
              <a:off x="0" y="-38100"/>
              <a:ext cx="3896282" cy="453218"/>
            </a:xfrm>
            <a:prstGeom prst="rect">
              <a:avLst/>
            </a:prstGeom>
          </p:spPr>
          <p:txBody>
            <a:bodyPr lIns="0" tIns="0" rIns="0" bIns="0" rtlCol="0" anchor="t">
              <a:spAutoFit/>
            </a:bodyPr>
            <a:lstStyle/>
            <a:p>
              <a:pPr>
                <a:lnSpc>
                  <a:spcPts val="2910"/>
                </a:lnSpc>
              </a:pPr>
              <a:r>
                <a:rPr lang="en-US" sz="2102" spc="42">
                  <a:solidFill>
                    <a:srgbClr val="FFFFFF"/>
                  </a:solidFill>
                  <a:latin typeface="Oswald"/>
                </a:rPr>
                <a:t> 13.05.2019 </a:t>
              </a:r>
            </a:p>
          </p:txBody>
        </p:sp>
        <p:sp>
          <p:nvSpPr>
            <p:cNvPr id="34" name="TextBox 34"/>
            <p:cNvSpPr txBox="1"/>
            <p:nvPr/>
          </p:nvSpPr>
          <p:spPr>
            <a:xfrm>
              <a:off x="3623" y="1365482"/>
              <a:ext cx="3896282" cy="3295457"/>
            </a:xfrm>
            <a:prstGeom prst="rect">
              <a:avLst/>
            </a:prstGeom>
          </p:spPr>
          <p:txBody>
            <a:bodyPr lIns="0" tIns="0" rIns="0" bIns="0" rtlCol="0" anchor="t">
              <a:spAutoFit/>
            </a:bodyPr>
            <a:lstStyle/>
            <a:p>
              <a:pPr>
                <a:lnSpc>
                  <a:spcPts val="1539"/>
                </a:lnSpc>
              </a:pPr>
              <a:r>
                <a:rPr lang="en-US" sz="1100" i="1">
                  <a:solidFill>
                    <a:srgbClr val="FFFFFF"/>
                  </a:solidFill>
                  <a:latin typeface="Open Sans"/>
                </a:rPr>
                <a:t>W czasie spotkania  uczniowie  poznawali historię kraju, jego architekturę, w której możemy odnaleźć elementy symboliczne. Miasta z ich ciekawą tzw małą architekturą w którą wpleciono postaci z legend, tradycyjne ornamenty i symbole Bałtyckie  ich znaczenie i wykorzystanie w przeszłości i obecnie były tematem warsztatów. Wiedzę tą wykorzystali do wykonania na zajęciach własnych ozdób, które będą wykorzystane do prezentacji projektu. Oprócz zwiedzania prowadzili dyskusje nad tym jakie wartości powinni prezentować ludzie mieszkający w Europii. </a:t>
              </a:r>
            </a:p>
          </p:txBody>
        </p:sp>
        <p:sp>
          <p:nvSpPr>
            <p:cNvPr id="35" name="TextBox 35"/>
            <p:cNvSpPr txBox="1"/>
            <p:nvPr/>
          </p:nvSpPr>
          <p:spPr>
            <a:xfrm>
              <a:off x="3623" y="716402"/>
              <a:ext cx="3568557" cy="328787"/>
            </a:xfrm>
            <a:prstGeom prst="rect">
              <a:avLst/>
            </a:prstGeom>
          </p:spPr>
          <p:txBody>
            <a:bodyPr lIns="0" tIns="0" rIns="0" bIns="0" rtlCol="0" anchor="t">
              <a:spAutoFit/>
            </a:bodyPr>
            <a:lstStyle/>
            <a:p>
              <a:pPr algn="l">
                <a:lnSpc>
                  <a:spcPts val="2140"/>
                </a:lnSpc>
              </a:pPr>
              <a:r>
                <a:rPr lang="en-US" sz="1529" b="1">
                  <a:solidFill>
                    <a:srgbClr val="FFFFFF">
                      <a:alpha val="69804"/>
                    </a:srgbClr>
                  </a:solidFill>
                  <a:latin typeface="Open Sans"/>
                </a:rPr>
                <a:t>SPOTKANIE NA LITWIE</a:t>
              </a:r>
            </a:p>
          </p:txBody>
        </p:sp>
      </p:grpSp>
      <p:pic>
        <p:nvPicPr>
          <p:cNvPr id="36" name="Picture 36"/>
          <p:cNvPicPr>
            <a:picLocks noChangeAspect="1"/>
          </p:cNvPicPr>
          <p:nvPr/>
        </p:nvPicPr>
        <p:blipFill>
          <a:blip r:embed="rId2" cstate="print"/>
          <a:srcRect/>
          <a:stretch>
            <a:fillRect/>
          </a:stretch>
        </p:blipFill>
        <p:spPr>
          <a:xfrm>
            <a:off x="3676650" y="14228673"/>
            <a:ext cx="266700" cy="266700"/>
          </a:xfrm>
          <a:prstGeom prst="rect">
            <a:avLst/>
          </a:prstGeom>
        </p:spPr>
      </p:pic>
      <p:pic>
        <p:nvPicPr>
          <p:cNvPr id="37" name="Picture 37"/>
          <p:cNvPicPr>
            <a:picLocks noChangeAspect="1"/>
          </p:cNvPicPr>
          <p:nvPr/>
        </p:nvPicPr>
        <p:blipFill>
          <a:blip r:embed="rId2" cstate="print"/>
          <a:srcRect/>
          <a:stretch>
            <a:fillRect/>
          </a:stretch>
        </p:blipFill>
        <p:spPr>
          <a:xfrm>
            <a:off x="3676650" y="15576777"/>
            <a:ext cx="266700" cy="266700"/>
          </a:xfrm>
          <a:prstGeom prst="rect">
            <a:avLst/>
          </a:prstGeom>
        </p:spPr>
      </p:pic>
      <p:grpSp>
        <p:nvGrpSpPr>
          <p:cNvPr id="38" name="Group 38"/>
          <p:cNvGrpSpPr/>
          <p:nvPr/>
        </p:nvGrpSpPr>
        <p:grpSpPr>
          <a:xfrm>
            <a:off x="878677" y="1848744"/>
            <a:ext cx="4591259" cy="2084996"/>
            <a:chOff x="0" y="0"/>
            <a:chExt cx="6121679" cy="2779995"/>
          </a:xfrm>
        </p:grpSpPr>
        <p:sp>
          <p:nvSpPr>
            <p:cNvPr id="39" name="TextBox 39"/>
            <p:cNvSpPr txBox="1"/>
            <p:nvPr/>
          </p:nvSpPr>
          <p:spPr>
            <a:xfrm>
              <a:off x="0" y="745047"/>
              <a:ext cx="6121679" cy="1291417"/>
            </a:xfrm>
            <a:prstGeom prst="rect">
              <a:avLst/>
            </a:prstGeom>
          </p:spPr>
          <p:txBody>
            <a:bodyPr lIns="0" tIns="0" rIns="0" bIns="0" rtlCol="0" anchor="t">
              <a:spAutoFit/>
            </a:bodyPr>
            <a:lstStyle/>
            <a:p>
              <a:pPr algn="ctr">
                <a:lnSpc>
                  <a:spcPts val="7390"/>
                </a:lnSpc>
              </a:pPr>
              <a:endParaRPr/>
            </a:p>
          </p:txBody>
        </p:sp>
        <p:sp>
          <p:nvSpPr>
            <p:cNvPr id="40" name="TextBox 40"/>
            <p:cNvSpPr txBox="1"/>
            <p:nvPr/>
          </p:nvSpPr>
          <p:spPr>
            <a:xfrm>
              <a:off x="0" y="2311670"/>
              <a:ext cx="6121679" cy="468325"/>
            </a:xfrm>
            <a:prstGeom prst="rect">
              <a:avLst/>
            </a:prstGeom>
          </p:spPr>
          <p:txBody>
            <a:bodyPr lIns="0" tIns="0" rIns="0" bIns="0" rtlCol="0" anchor="t">
              <a:spAutoFit/>
            </a:bodyPr>
            <a:lstStyle/>
            <a:p>
              <a:pPr algn="ctr">
                <a:lnSpc>
                  <a:spcPts val="3044"/>
                </a:lnSpc>
              </a:pPr>
              <a:endParaRPr/>
            </a:p>
          </p:txBody>
        </p:sp>
        <p:sp>
          <p:nvSpPr>
            <p:cNvPr id="41" name="TextBox 41"/>
            <p:cNvSpPr txBox="1"/>
            <p:nvPr/>
          </p:nvSpPr>
          <p:spPr>
            <a:xfrm>
              <a:off x="0" y="-47625"/>
              <a:ext cx="6121679" cy="468325"/>
            </a:xfrm>
            <a:prstGeom prst="rect">
              <a:avLst/>
            </a:prstGeom>
          </p:spPr>
          <p:txBody>
            <a:bodyPr lIns="0" tIns="0" rIns="0" bIns="0" rtlCol="0" anchor="t">
              <a:spAutoFit/>
            </a:bodyPr>
            <a:lstStyle/>
            <a:p>
              <a:pPr algn="ctr">
                <a:lnSpc>
                  <a:spcPts val="3044"/>
                </a:lnSpc>
              </a:pPr>
              <a:endParaRPr/>
            </a:p>
          </p:txBody>
        </p:sp>
      </p:grpSp>
      <p:grpSp>
        <p:nvGrpSpPr>
          <p:cNvPr id="42" name="Group 42"/>
          <p:cNvGrpSpPr/>
          <p:nvPr/>
        </p:nvGrpSpPr>
        <p:grpSpPr>
          <a:xfrm>
            <a:off x="179274" y="4759814"/>
            <a:ext cx="651764" cy="260035"/>
            <a:chOff x="0" y="0"/>
            <a:chExt cx="869019" cy="346714"/>
          </a:xfrm>
        </p:grpSpPr>
        <p:sp>
          <p:nvSpPr>
            <p:cNvPr id="43" name="TextBox 43"/>
            <p:cNvSpPr txBox="1"/>
            <p:nvPr/>
          </p:nvSpPr>
          <p:spPr>
            <a:xfrm>
              <a:off x="10729" y="-9883"/>
              <a:ext cx="858291" cy="101255"/>
            </a:xfrm>
            <a:prstGeom prst="rect">
              <a:avLst/>
            </a:prstGeom>
          </p:spPr>
          <p:txBody>
            <a:bodyPr lIns="0" tIns="0" rIns="0" bIns="0" rtlCol="0" anchor="t">
              <a:spAutoFit/>
            </a:bodyPr>
            <a:lstStyle/>
            <a:p>
              <a:pPr algn="r">
                <a:lnSpc>
                  <a:spcPts val="643"/>
                </a:lnSpc>
              </a:pPr>
              <a:endParaRPr/>
            </a:p>
          </p:txBody>
        </p:sp>
        <p:sp>
          <p:nvSpPr>
            <p:cNvPr id="44" name="TextBox 44"/>
            <p:cNvSpPr txBox="1"/>
            <p:nvPr/>
          </p:nvSpPr>
          <p:spPr>
            <a:xfrm>
              <a:off x="0" y="282115"/>
              <a:ext cx="869019" cy="64599"/>
            </a:xfrm>
            <a:prstGeom prst="rect">
              <a:avLst/>
            </a:prstGeom>
          </p:spPr>
          <p:txBody>
            <a:bodyPr lIns="0" tIns="0" rIns="0" bIns="0" rtlCol="0" anchor="t">
              <a:spAutoFit/>
            </a:bodyPr>
            <a:lstStyle/>
            <a:p>
              <a:pPr algn="r">
                <a:lnSpc>
                  <a:spcPts val="384"/>
                </a:lnSpc>
              </a:pPr>
              <a:r>
                <a:rPr lang="en-US" sz="274" i="1">
                  <a:solidFill>
                    <a:srgbClr val="FFFFFF"/>
                  </a:solidFill>
                  <a:latin typeface="Open Sans"/>
                </a:rPr>
                <a:t>I</a:t>
              </a:r>
            </a:p>
          </p:txBody>
        </p:sp>
        <p:sp>
          <p:nvSpPr>
            <p:cNvPr id="45" name="TextBox 45"/>
            <p:cNvSpPr txBox="1"/>
            <p:nvPr/>
          </p:nvSpPr>
          <p:spPr>
            <a:xfrm>
              <a:off x="75580" y="155453"/>
              <a:ext cx="788554" cy="69248"/>
            </a:xfrm>
            <a:prstGeom prst="rect">
              <a:avLst/>
            </a:prstGeom>
          </p:spPr>
          <p:txBody>
            <a:bodyPr lIns="0" tIns="0" rIns="0" bIns="0" rtlCol="0" anchor="t">
              <a:spAutoFit/>
            </a:bodyPr>
            <a:lstStyle/>
            <a:p>
              <a:pPr algn="r">
                <a:lnSpc>
                  <a:spcPts val="413"/>
                </a:lnSpc>
              </a:pPr>
              <a:endParaRPr/>
            </a:p>
          </p:txBody>
        </p:sp>
      </p:grpSp>
      <p:pic>
        <p:nvPicPr>
          <p:cNvPr id="46" name="Picture 46"/>
          <p:cNvPicPr>
            <a:picLocks noChangeAspect="1"/>
          </p:cNvPicPr>
          <p:nvPr/>
        </p:nvPicPr>
        <p:blipFill>
          <a:blip r:embed="rId3" cstate="print"/>
          <a:srcRect t="9201" b="9201"/>
          <a:stretch>
            <a:fillRect/>
          </a:stretch>
        </p:blipFill>
        <p:spPr>
          <a:xfrm>
            <a:off x="2304435" y="228600"/>
            <a:ext cx="5195304" cy="4042606"/>
          </a:xfrm>
          <a:prstGeom prst="rect">
            <a:avLst/>
          </a:prstGeom>
        </p:spPr>
      </p:pic>
      <p:pic>
        <p:nvPicPr>
          <p:cNvPr id="47" name="Picture 47"/>
          <p:cNvPicPr>
            <a:picLocks noChangeAspect="1"/>
          </p:cNvPicPr>
          <p:nvPr/>
        </p:nvPicPr>
        <p:blipFill>
          <a:blip r:embed="rId4" cstate="print"/>
          <a:srcRect/>
          <a:stretch>
            <a:fillRect/>
          </a:stretch>
        </p:blipFill>
        <p:spPr>
          <a:xfrm>
            <a:off x="76200" y="219075"/>
            <a:ext cx="2143649" cy="730254"/>
          </a:xfrm>
          <a:prstGeom prst="rect">
            <a:avLst/>
          </a:prstGeom>
        </p:spPr>
      </p:pic>
      <p:sp>
        <p:nvSpPr>
          <p:cNvPr id="48" name="TextBox 48"/>
          <p:cNvSpPr txBox="1"/>
          <p:nvPr/>
        </p:nvSpPr>
        <p:spPr>
          <a:xfrm>
            <a:off x="445220" y="15672027"/>
            <a:ext cx="2924929" cy="1264920"/>
          </a:xfrm>
          <a:prstGeom prst="rect">
            <a:avLst/>
          </a:prstGeom>
        </p:spPr>
        <p:txBody>
          <a:bodyPr lIns="0" tIns="0" rIns="0" bIns="0" rtlCol="0" anchor="t">
            <a:spAutoFit/>
          </a:bodyPr>
          <a:lstStyle/>
          <a:p>
            <a:pPr>
              <a:lnSpc>
                <a:spcPts val="1679"/>
              </a:lnSpc>
              <a:spcBef>
                <a:spcPct val="0"/>
              </a:spcBef>
            </a:pPr>
            <a:r>
              <a:rPr lang="en-US" sz="1200">
                <a:solidFill>
                  <a:srgbClr val="FFFFFF"/>
                </a:solidFill>
                <a:latin typeface="Arimo"/>
              </a:rPr>
              <a:t>W trakcie trwania projektu odbyły się też dwa spotkania koordynatorów projektu jedno w 2017 roku drugie w 2019r. Planowaliśmy działania na kolejne spotkania młodzieży oraz sposób przedstawienia wyników projektu</a:t>
            </a:r>
          </a:p>
        </p:txBody>
      </p:sp>
      <p:grpSp>
        <p:nvGrpSpPr>
          <p:cNvPr id="49" name="Group 49"/>
          <p:cNvGrpSpPr/>
          <p:nvPr/>
        </p:nvGrpSpPr>
        <p:grpSpPr>
          <a:xfrm>
            <a:off x="718095" y="14782046"/>
            <a:ext cx="2924929" cy="1186886"/>
            <a:chOff x="0" y="0"/>
            <a:chExt cx="3899905" cy="1582515"/>
          </a:xfrm>
        </p:grpSpPr>
        <p:sp>
          <p:nvSpPr>
            <p:cNvPr id="50" name="TextBox 50"/>
            <p:cNvSpPr txBox="1"/>
            <p:nvPr/>
          </p:nvSpPr>
          <p:spPr>
            <a:xfrm>
              <a:off x="0" y="-38100"/>
              <a:ext cx="3896282" cy="401968"/>
            </a:xfrm>
            <a:prstGeom prst="rect">
              <a:avLst/>
            </a:prstGeom>
          </p:spPr>
          <p:txBody>
            <a:bodyPr lIns="0" tIns="0" rIns="0" bIns="0" rtlCol="0" anchor="t">
              <a:spAutoFit/>
            </a:bodyPr>
            <a:lstStyle/>
            <a:p>
              <a:pPr>
                <a:lnSpc>
                  <a:spcPts val="2520"/>
                </a:lnSpc>
              </a:pPr>
              <a:r>
                <a:rPr lang="en-US" sz="1800" spc="36">
                  <a:solidFill>
                    <a:srgbClr val="FFFFFF"/>
                  </a:solidFill>
                  <a:latin typeface="Oswald"/>
                </a:rPr>
                <a:t>SPOTKANIA KOORDYNATORÓW</a:t>
              </a:r>
            </a:p>
          </p:txBody>
        </p:sp>
        <p:sp>
          <p:nvSpPr>
            <p:cNvPr id="51" name="TextBox 51"/>
            <p:cNvSpPr txBox="1"/>
            <p:nvPr/>
          </p:nvSpPr>
          <p:spPr>
            <a:xfrm>
              <a:off x="3623" y="1304707"/>
              <a:ext cx="3896282" cy="277808"/>
            </a:xfrm>
            <a:prstGeom prst="rect">
              <a:avLst/>
            </a:prstGeom>
          </p:spPr>
          <p:txBody>
            <a:bodyPr lIns="0" tIns="0" rIns="0" bIns="0" rtlCol="0" anchor="t">
              <a:spAutoFit/>
            </a:bodyPr>
            <a:lstStyle/>
            <a:p>
              <a:pPr>
                <a:lnSpc>
                  <a:spcPts val="1739"/>
                </a:lnSpc>
              </a:pPr>
              <a:endParaRPr/>
            </a:p>
          </p:txBody>
        </p:sp>
        <p:sp>
          <p:nvSpPr>
            <p:cNvPr id="52" name="TextBox 52"/>
            <p:cNvSpPr txBox="1"/>
            <p:nvPr/>
          </p:nvSpPr>
          <p:spPr>
            <a:xfrm>
              <a:off x="3623" y="665152"/>
              <a:ext cx="3568557" cy="328787"/>
            </a:xfrm>
            <a:prstGeom prst="rect">
              <a:avLst/>
            </a:prstGeom>
          </p:spPr>
          <p:txBody>
            <a:bodyPr lIns="0" tIns="0" rIns="0" bIns="0" rtlCol="0" anchor="t">
              <a:spAutoFit/>
            </a:bodyPr>
            <a:lstStyle/>
            <a:p>
              <a:pPr algn="l">
                <a:lnSpc>
                  <a:spcPts val="2140"/>
                </a:lnSpc>
              </a:pPr>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a:off x="0" y="0"/>
            <a:ext cx="7620000" cy="4279516"/>
          </a:xfrm>
          <a:prstGeom prst="rect">
            <a:avLst/>
          </a:prstGeom>
          <a:solidFill>
            <a:srgbClr val="E84E36"/>
          </a:solidFill>
        </p:spPr>
      </p:sp>
      <p:sp>
        <p:nvSpPr>
          <p:cNvPr id="3" name="AutoShape 3"/>
          <p:cNvSpPr/>
          <p:nvPr/>
        </p:nvSpPr>
        <p:spPr>
          <a:xfrm>
            <a:off x="-1" y="4318661"/>
            <a:ext cx="7620001" cy="4513925"/>
          </a:xfrm>
          <a:prstGeom prst="rect">
            <a:avLst/>
          </a:prstGeom>
          <a:solidFill>
            <a:srgbClr val="F7AF1E"/>
          </a:solidFill>
        </p:spPr>
      </p:sp>
      <p:sp>
        <p:nvSpPr>
          <p:cNvPr id="4" name="AutoShape 4"/>
          <p:cNvSpPr/>
          <p:nvPr/>
        </p:nvSpPr>
        <p:spPr>
          <a:xfrm>
            <a:off x="1" y="8896128"/>
            <a:ext cx="7619999" cy="4513925"/>
          </a:xfrm>
          <a:prstGeom prst="rect">
            <a:avLst/>
          </a:prstGeom>
          <a:solidFill>
            <a:srgbClr val="4DB9AF"/>
          </a:solidFill>
        </p:spPr>
      </p:sp>
      <p:sp>
        <p:nvSpPr>
          <p:cNvPr id="5" name="AutoShape 5"/>
          <p:cNvSpPr/>
          <p:nvPr/>
        </p:nvSpPr>
        <p:spPr>
          <a:xfrm>
            <a:off x="-1" y="13453165"/>
            <a:ext cx="7620001" cy="4513925"/>
          </a:xfrm>
          <a:prstGeom prst="rect">
            <a:avLst/>
          </a:prstGeom>
          <a:solidFill>
            <a:srgbClr val="3E9FBD"/>
          </a:solidFill>
        </p:spPr>
      </p:sp>
      <p:grpSp>
        <p:nvGrpSpPr>
          <p:cNvPr id="6" name="Group 6"/>
          <p:cNvGrpSpPr/>
          <p:nvPr/>
        </p:nvGrpSpPr>
        <p:grpSpPr>
          <a:xfrm rot="-5400000">
            <a:off x="-572386" y="604305"/>
            <a:ext cx="6143885" cy="3734312"/>
            <a:chOff x="0" y="0"/>
            <a:chExt cx="8191847" cy="4979082"/>
          </a:xfrm>
        </p:grpSpPr>
        <p:sp>
          <p:nvSpPr>
            <p:cNvPr id="7" name="TextBox 7"/>
            <p:cNvSpPr txBox="1"/>
            <p:nvPr/>
          </p:nvSpPr>
          <p:spPr>
            <a:xfrm>
              <a:off x="0" y="-57150"/>
              <a:ext cx="8191847" cy="1283123"/>
            </a:xfrm>
            <a:prstGeom prst="rect">
              <a:avLst/>
            </a:prstGeom>
          </p:spPr>
          <p:txBody>
            <a:bodyPr lIns="0" tIns="0" rIns="0" bIns="0" rtlCol="0" anchor="t">
              <a:spAutoFit/>
            </a:bodyPr>
            <a:lstStyle/>
            <a:p>
              <a:pPr algn="ctr">
                <a:lnSpc>
                  <a:spcPts val="3919"/>
                </a:lnSpc>
              </a:pPr>
              <a:r>
                <a:rPr lang="en-US" sz="2800" b="1" spc="252">
                  <a:solidFill>
                    <a:srgbClr val="FFFFFF"/>
                  </a:solidFill>
                  <a:latin typeface="Open Sans"/>
                </a:rPr>
                <a:t>EUROPEAN</a:t>
              </a:r>
            </a:p>
            <a:p>
              <a:pPr algn="ctr">
                <a:lnSpc>
                  <a:spcPts val="3919"/>
                </a:lnSpc>
              </a:pPr>
              <a:r>
                <a:rPr lang="en-US" sz="2800" b="1" spc="252">
                  <a:solidFill>
                    <a:srgbClr val="FFFFFF"/>
                  </a:solidFill>
                  <a:latin typeface="Open Sans"/>
                </a:rPr>
                <a:t> DESIGN</a:t>
              </a:r>
            </a:p>
          </p:txBody>
        </p:sp>
        <p:sp>
          <p:nvSpPr>
            <p:cNvPr id="8" name="TextBox 8"/>
            <p:cNvSpPr txBox="1"/>
            <p:nvPr/>
          </p:nvSpPr>
          <p:spPr>
            <a:xfrm>
              <a:off x="173" y="4636394"/>
              <a:ext cx="8191500" cy="342688"/>
            </a:xfrm>
            <a:prstGeom prst="rect">
              <a:avLst/>
            </a:prstGeom>
          </p:spPr>
          <p:txBody>
            <a:bodyPr lIns="0" tIns="0" rIns="0" bIns="0" rtlCol="0" anchor="t">
              <a:spAutoFit/>
            </a:bodyPr>
            <a:lstStyle/>
            <a:p>
              <a:pPr algn="ctr">
                <a:lnSpc>
                  <a:spcPts val="2240"/>
                </a:lnSpc>
              </a:pPr>
              <a:endParaRPr/>
            </a:p>
          </p:txBody>
        </p:sp>
      </p:grpSp>
      <p:grpSp>
        <p:nvGrpSpPr>
          <p:cNvPr id="9" name="Group 9"/>
          <p:cNvGrpSpPr/>
          <p:nvPr/>
        </p:nvGrpSpPr>
        <p:grpSpPr>
          <a:xfrm>
            <a:off x="0" y="18117105"/>
            <a:ext cx="7620000" cy="932895"/>
            <a:chOff x="0" y="1"/>
            <a:chExt cx="12027798" cy="1966344"/>
          </a:xfrm>
        </p:grpSpPr>
        <p:sp>
          <p:nvSpPr>
            <p:cNvPr id="10" name="AutoShape 10"/>
            <p:cNvSpPr/>
            <p:nvPr/>
          </p:nvSpPr>
          <p:spPr>
            <a:xfrm>
              <a:off x="0" y="1"/>
              <a:ext cx="12027798" cy="1966344"/>
            </a:xfrm>
            <a:prstGeom prst="rect">
              <a:avLst/>
            </a:prstGeom>
            <a:solidFill>
              <a:srgbClr val="E84E36"/>
            </a:solidFill>
          </p:spPr>
        </p:sp>
        <p:sp>
          <p:nvSpPr>
            <p:cNvPr id="11" name="TextBox 11"/>
            <p:cNvSpPr txBox="1"/>
            <p:nvPr/>
          </p:nvSpPr>
          <p:spPr>
            <a:xfrm>
              <a:off x="1765749" y="330392"/>
              <a:ext cx="8496300" cy="537210"/>
            </a:xfrm>
            <a:prstGeom prst="rect">
              <a:avLst/>
            </a:prstGeom>
          </p:spPr>
          <p:txBody>
            <a:bodyPr lIns="0" tIns="0" rIns="0" bIns="0" rtlCol="0" anchor="t">
              <a:spAutoFit/>
            </a:bodyPr>
            <a:lstStyle/>
            <a:p>
              <a:pPr algn="ctr">
                <a:lnSpc>
                  <a:spcPts val="1679"/>
                </a:lnSpc>
              </a:pPr>
              <a:r>
                <a:rPr lang="en-US" sz="1200" b="1" i="0" spc="130">
                  <a:solidFill>
                    <a:srgbClr val="FFFFFF"/>
                  </a:solidFill>
                  <a:latin typeface="Open Sans"/>
                </a:rPr>
                <a:t>SZKOŁA PODSTAWOWA NR 4 IM. MAKSYMILIANA MARII KOLBEGO W BŁONIU</a:t>
              </a:r>
            </a:p>
          </p:txBody>
        </p:sp>
      </p:grpSp>
      <p:sp>
        <p:nvSpPr>
          <p:cNvPr id="12" name="AutoShape 12"/>
          <p:cNvSpPr/>
          <p:nvPr/>
        </p:nvSpPr>
        <p:spPr>
          <a:xfrm>
            <a:off x="3786188" y="4318661"/>
            <a:ext cx="57150" cy="13639800"/>
          </a:xfrm>
          <a:prstGeom prst="rect">
            <a:avLst/>
          </a:prstGeom>
          <a:solidFill>
            <a:srgbClr val="FFFFFF"/>
          </a:solidFill>
        </p:spPr>
      </p:sp>
      <p:grpSp>
        <p:nvGrpSpPr>
          <p:cNvPr id="13" name="Group 13"/>
          <p:cNvGrpSpPr/>
          <p:nvPr/>
        </p:nvGrpSpPr>
        <p:grpSpPr>
          <a:xfrm>
            <a:off x="3943350" y="4585361"/>
            <a:ext cx="3576512" cy="745495"/>
            <a:chOff x="0" y="0"/>
            <a:chExt cx="4768683" cy="993993"/>
          </a:xfrm>
        </p:grpSpPr>
        <p:sp>
          <p:nvSpPr>
            <p:cNvPr id="14" name="TextBox 14"/>
            <p:cNvSpPr txBox="1"/>
            <p:nvPr/>
          </p:nvSpPr>
          <p:spPr>
            <a:xfrm>
              <a:off x="0" y="-28575"/>
              <a:ext cx="4734569" cy="447238"/>
            </a:xfrm>
            <a:prstGeom prst="rect">
              <a:avLst/>
            </a:prstGeom>
          </p:spPr>
          <p:txBody>
            <a:bodyPr lIns="0" tIns="0" rIns="0" bIns="0" rtlCol="0" anchor="t">
              <a:spAutoFit/>
            </a:bodyPr>
            <a:lstStyle/>
            <a:p>
              <a:pPr>
                <a:lnSpc>
                  <a:spcPts val="2939"/>
                </a:lnSpc>
              </a:pPr>
              <a:endParaRPr/>
            </a:p>
          </p:txBody>
        </p:sp>
        <p:sp>
          <p:nvSpPr>
            <p:cNvPr id="15" name="TextBox 15"/>
            <p:cNvSpPr txBox="1"/>
            <p:nvPr/>
          </p:nvSpPr>
          <p:spPr>
            <a:xfrm>
              <a:off x="4430" y="747367"/>
              <a:ext cx="4764253" cy="246626"/>
            </a:xfrm>
            <a:prstGeom prst="rect">
              <a:avLst/>
            </a:prstGeom>
          </p:spPr>
          <p:txBody>
            <a:bodyPr lIns="0" tIns="0" rIns="0" bIns="0" rtlCol="0" anchor="t">
              <a:spAutoFit/>
            </a:bodyPr>
            <a:lstStyle/>
            <a:p>
              <a:pPr>
                <a:lnSpc>
                  <a:spcPts val="1636"/>
                </a:lnSpc>
              </a:pPr>
              <a:endParaRPr/>
            </a:p>
          </p:txBody>
        </p:sp>
      </p:grpSp>
      <p:pic>
        <p:nvPicPr>
          <p:cNvPr id="16" name="Picture 16"/>
          <p:cNvPicPr>
            <a:picLocks noChangeAspect="1"/>
          </p:cNvPicPr>
          <p:nvPr/>
        </p:nvPicPr>
        <p:blipFill>
          <a:blip r:embed="rId2" cstate="print"/>
          <a:srcRect/>
          <a:stretch>
            <a:fillRect/>
          </a:stretch>
        </p:blipFill>
        <p:spPr>
          <a:xfrm>
            <a:off x="3643024" y="4737761"/>
            <a:ext cx="266700" cy="266700"/>
          </a:xfrm>
          <a:prstGeom prst="rect">
            <a:avLst/>
          </a:prstGeom>
        </p:spPr>
      </p:pic>
      <p:grpSp>
        <p:nvGrpSpPr>
          <p:cNvPr id="17" name="Group 17"/>
          <p:cNvGrpSpPr/>
          <p:nvPr/>
        </p:nvGrpSpPr>
        <p:grpSpPr>
          <a:xfrm>
            <a:off x="284049" y="7442861"/>
            <a:ext cx="3086100" cy="1231265"/>
            <a:chOff x="0" y="0"/>
            <a:chExt cx="4114800" cy="1641687"/>
          </a:xfrm>
        </p:grpSpPr>
        <p:sp>
          <p:nvSpPr>
            <p:cNvPr id="18" name="TextBox 18"/>
            <p:cNvSpPr txBox="1"/>
            <p:nvPr/>
          </p:nvSpPr>
          <p:spPr>
            <a:xfrm>
              <a:off x="50800" y="-49318"/>
              <a:ext cx="4064000" cy="481965"/>
            </a:xfrm>
            <a:prstGeom prst="rect">
              <a:avLst/>
            </a:prstGeom>
          </p:spPr>
          <p:txBody>
            <a:bodyPr lIns="0" tIns="0" rIns="0" bIns="0" rtlCol="0" anchor="t">
              <a:spAutoFit/>
            </a:bodyPr>
            <a:lstStyle/>
            <a:p>
              <a:pPr algn="r">
                <a:lnSpc>
                  <a:spcPts val="3045"/>
                </a:lnSpc>
              </a:pPr>
              <a:endParaRPr/>
            </a:p>
          </p:txBody>
        </p:sp>
        <p:sp>
          <p:nvSpPr>
            <p:cNvPr id="19" name="TextBox 19"/>
            <p:cNvSpPr txBox="1"/>
            <p:nvPr/>
          </p:nvSpPr>
          <p:spPr>
            <a:xfrm>
              <a:off x="0" y="1342813"/>
              <a:ext cx="4114800" cy="298873"/>
            </a:xfrm>
            <a:prstGeom prst="rect">
              <a:avLst/>
            </a:prstGeom>
          </p:spPr>
          <p:txBody>
            <a:bodyPr lIns="0" tIns="0" rIns="0" bIns="0" rtlCol="0" anchor="t">
              <a:spAutoFit/>
            </a:bodyPr>
            <a:lstStyle/>
            <a:p>
              <a:pPr>
                <a:lnSpc>
                  <a:spcPts val="1820"/>
                </a:lnSpc>
              </a:pPr>
              <a:endParaRPr/>
            </a:p>
          </p:txBody>
        </p:sp>
        <p:sp>
          <p:nvSpPr>
            <p:cNvPr id="20" name="TextBox 20"/>
            <p:cNvSpPr txBox="1"/>
            <p:nvPr/>
          </p:nvSpPr>
          <p:spPr>
            <a:xfrm>
              <a:off x="357869" y="752595"/>
              <a:ext cx="3733800" cy="311362"/>
            </a:xfrm>
            <a:prstGeom prst="rect">
              <a:avLst/>
            </a:prstGeom>
          </p:spPr>
          <p:txBody>
            <a:bodyPr lIns="0" tIns="0" rIns="0" bIns="0" rtlCol="0" anchor="t">
              <a:spAutoFit/>
            </a:bodyPr>
            <a:lstStyle/>
            <a:p>
              <a:pPr algn="r">
                <a:lnSpc>
                  <a:spcPts val="1959"/>
                </a:lnSpc>
              </a:pPr>
              <a:endParaRPr/>
            </a:p>
          </p:txBody>
        </p:sp>
      </p:grpSp>
      <p:pic>
        <p:nvPicPr>
          <p:cNvPr id="21" name="Picture 21"/>
          <p:cNvPicPr>
            <a:picLocks noChangeAspect="1"/>
          </p:cNvPicPr>
          <p:nvPr/>
        </p:nvPicPr>
        <p:blipFill>
          <a:blip r:embed="rId2" cstate="print"/>
          <a:srcRect/>
          <a:stretch>
            <a:fillRect/>
          </a:stretch>
        </p:blipFill>
        <p:spPr>
          <a:xfrm>
            <a:off x="3676650" y="5543404"/>
            <a:ext cx="266700" cy="266700"/>
          </a:xfrm>
          <a:prstGeom prst="rect">
            <a:avLst/>
          </a:prstGeom>
        </p:spPr>
      </p:pic>
      <p:grpSp>
        <p:nvGrpSpPr>
          <p:cNvPr id="22" name="Group 22"/>
          <p:cNvGrpSpPr/>
          <p:nvPr/>
        </p:nvGrpSpPr>
        <p:grpSpPr>
          <a:xfrm>
            <a:off x="4028449" y="9068385"/>
            <a:ext cx="2882975" cy="1382612"/>
            <a:chOff x="0" y="0"/>
            <a:chExt cx="3843966" cy="1843482"/>
          </a:xfrm>
        </p:grpSpPr>
        <p:sp>
          <p:nvSpPr>
            <p:cNvPr id="23" name="TextBox 23"/>
            <p:cNvSpPr txBox="1"/>
            <p:nvPr/>
          </p:nvSpPr>
          <p:spPr>
            <a:xfrm>
              <a:off x="0" y="-47625"/>
              <a:ext cx="3840395" cy="467955"/>
            </a:xfrm>
            <a:prstGeom prst="rect">
              <a:avLst/>
            </a:prstGeom>
          </p:spPr>
          <p:txBody>
            <a:bodyPr lIns="0" tIns="0" rIns="0" bIns="0" rtlCol="0" anchor="t">
              <a:spAutoFit/>
            </a:bodyPr>
            <a:lstStyle/>
            <a:p>
              <a:pPr>
                <a:lnSpc>
                  <a:spcPts val="2901"/>
                </a:lnSpc>
              </a:pPr>
              <a:endParaRPr/>
            </a:p>
          </p:txBody>
        </p:sp>
        <p:sp>
          <p:nvSpPr>
            <p:cNvPr id="24" name="TextBox 24"/>
            <p:cNvSpPr txBox="1"/>
            <p:nvPr/>
          </p:nvSpPr>
          <p:spPr>
            <a:xfrm>
              <a:off x="3571" y="1321905"/>
              <a:ext cx="3840395" cy="521578"/>
            </a:xfrm>
            <a:prstGeom prst="rect">
              <a:avLst/>
            </a:prstGeom>
          </p:spPr>
          <p:txBody>
            <a:bodyPr lIns="0" tIns="0" rIns="0" bIns="0" rtlCol="0" anchor="t">
              <a:spAutoFit/>
            </a:bodyPr>
            <a:lstStyle/>
            <a:p>
              <a:pPr>
                <a:lnSpc>
                  <a:spcPts val="1582"/>
                </a:lnSpc>
              </a:pPr>
              <a:endParaRPr/>
            </a:p>
            <a:p>
              <a:pPr>
                <a:lnSpc>
                  <a:spcPts val="1714"/>
                </a:lnSpc>
              </a:pPr>
              <a:endParaRPr/>
            </a:p>
          </p:txBody>
        </p:sp>
        <p:sp>
          <p:nvSpPr>
            <p:cNvPr id="25" name="TextBox 25"/>
            <p:cNvSpPr txBox="1"/>
            <p:nvPr/>
          </p:nvSpPr>
          <p:spPr>
            <a:xfrm>
              <a:off x="3571" y="672473"/>
              <a:ext cx="3517371" cy="324481"/>
            </a:xfrm>
            <a:prstGeom prst="rect">
              <a:avLst/>
            </a:prstGeom>
          </p:spPr>
          <p:txBody>
            <a:bodyPr lIns="0" tIns="0" rIns="0" bIns="0" rtlCol="0" anchor="t">
              <a:spAutoFit/>
            </a:bodyPr>
            <a:lstStyle/>
            <a:p>
              <a:pPr algn="l">
                <a:lnSpc>
                  <a:spcPts val="2110"/>
                </a:lnSpc>
              </a:pPr>
              <a:endParaRPr/>
            </a:p>
          </p:txBody>
        </p:sp>
      </p:grpSp>
      <p:pic>
        <p:nvPicPr>
          <p:cNvPr id="26" name="Picture 26"/>
          <p:cNvPicPr>
            <a:picLocks noChangeAspect="1"/>
          </p:cNvPicPr>
          <p:nvPr/>
        </p:nvPicPr>
        <p:blipFill>
          <a:blip r:embed="rId2" cstate="print"/>
          <a:srcRect/>
          <a:stretch>
            <a:fillRect/>
          </a:stretch>
        </p:blipFill>
        <p:spPr>
          <a:xfrm>
            <a:off x="3652838" y="9259378"/>
            <a:ext cx="266700" cy="266700"/>
          </a:xfrm>
          <a:prstGeom prst="rect">
            <a:avLst/>
          </a:prstGeom>
        </p:spPr>
      </p:pic>
      <p:grpSp>
        <p:nvGrpSpPr>
          <p:cNvPr id="27" name="Group 27"/>
          <p:cNvGrpSpPr/>
          <p:nvPr/>
        </p:nvGrpSpPr>
        <p:grpSpPr>
          <a:xfrm>
            <a:off x="284049" y="12040185"/>
            <a:ext cx="3124200" cy="1254760"/>
            <a:chOff x="0" y="0"/>
            <a:chExt cx="4165600" cy="1673013"/>
          </a:xfrm>
        </p:grpSpPr>
        <p:sp>
          <p:nvSpPr>
            <p:cNvPr id="28" name="TextBox 28"/>
            <p:cNvSpPr txBox="1"/>
            <p:nvPr/>
          </p:nvSpPr>
          <p:spPr>
            <a:xfrm>
              <a:off x="0" y="-49318"/>
              <a:ext cx="4165600" cy="481965"/>
            </a:xfrm>
            <a:prstGeom prst="rect">
              <a:avLst/>
            </a:prstGeom>
          </p:spPr>
          <p:txBody>
            <a:bodyPr lIns="0" tIns="0" rIns="0" bIns="0" rtlCol="0" anchor="t">
              <a:spAutoFit/>
            </a:bodyPr>
            <a:lstStyle/>
            <a:p>
              <a:pPr algn="r">
                <a:lnSpc>
                  <a:spcPts val="3045"/>
                </a:lnSpc>
              </a:pPr>
              <a:endParaRPr/>
            </a:p>
          </p:txBody>
        </p:sp>
        <p:sp>
          <p:nvSpPr>
            <p:cNvPr id="29" name="TextBox 29"/>
            <p:cNvSpPr txBox="1"/>
            <p:nvPr/>
          </p:nvSpPr>
          <p:spPr>
            <a:xfrm>
              <a:off x="50800" y="1374140"/>
              <a:ext cx="4114800" cy="298873"/>
            </a:xfrm>
            <a:prstGeom prst="rect">
              <a:avLst/>
            </a:prstGeom>
          </p:spPr>
          <p:txBody>
            <a:bodyPr lIns="0" tIns="0" rIns="0" bIns="0" rtlCol="0" anchor="t">
              <a:spAutoFit/>
            </a:bodyPr>
            <a:lstStyle/>
            <a:p>
              <a:pPr>
                <a:lnSpc>
                  <a:spcPts val="1820"/>
                </a:lnSpc>
              </a:pPr>
              <a:endParaRPr/>
            </a:p>
          </p:txBody>
        </p:sp>
        <p:sp>
          <p:nvSpPr>
            <p:cNvPr id="30" name="TextBox 30"/>
            <p:cNvSpPr txBox="1"/>
            <p:nvPr/>
          </p:nvSpPr>
          <p:spPr>
            <a:xfrm>
              <a:off x="408669" y="752595"/>
              <a:ext cx="3733800" cy="342688"/>
            </a:xfrm>
            <a:prstGeom prst="rect">
              <a:avLst/>
            </a:prstGeom>
          </p:spPr>
          <p:txBody>
            <a:bodyPr lIns="0" tIns="0" rIns="0" bIns="0" rtlCol="0" anchor="t">
              <a:spAutoFit/>
            </a:bodyPr>
            <a:lstStyle/>
            <a:p>
              <a:pPr algn="r">
                <a:lnSpc>
                  <a:spcPts val="2240"/>
                </a:lnSpc>
              </a:pPr>
              <a:endParaRPr/>
            </a:p>
          </p:txBody>
        </p:sp>
      </p:grpSp>
      <p:pic>
        <p:nvPicPr>
          <p:cNvPr id="31" name="Picture 31"/>
          <p:cNvPicPr>
            <a:picLocks noChangeAspect="1"/>
          </p:cNvPicPr>
          <p:nvPr/>
        </p:nvPicPr>
        <p:blipFill>
          <a:blip r:embed="rId2" cstate="print"/>
          <a:srcRect/>
          <a:stretch>
            <a:fillRect/>
          </a:stretch>
        </p:blipFill>
        <p:spPr>
          <a:xfrm>
            <a:off x="3643024" y="10052112"/>
            <a:ext cx="266700" cy="266700"/>
          </a:xfrm>
          <a:prstGeom prst="rect">
            <a:avLst/>
          </a:prstGeom>
        </p:spPr>
      </p:pic>
      <p:pic>
        <p:nvPicPr>
          <p:cNvPr id="32" name="Picture 32"/>
          <p:cNvPicPr>
            <a:picLocks noChangeAspect="1"/>
          </p:cNvPicPr>
          <p:nvPr/>
        </p:nvPicPr>
        <p:blipFill>
          <a:blip r:embed="rId2" cstate="print"/>
          <a:srcRect/>
          <a:stretch>
            <a:fillRect/>
          </a:stretch>
        </p:blipFill>
        <p:spPr>
          <a:xfrm>
            <a:off x="3676650" y="14228673"/>
            <a:ext cx="266700" cy="266700"/>
          </a:xfrm>
          <a:prstGeom prst="rect">
            <a:avLst/>
          </a:prstGeom>
        </p:spPr>
      </p:pic>
      <p:pic>
        <p:nvPicPr>
          <p:cNvPr id="33" name="Picture 33"/>
          <p:cNvPicPr>
            <a:picLocks noChangeAspect="1"/>
          </p:cNvPicPr>
          <p:nvPr/>
        </p:nvPicPr>
        <p:blipFill>
          <a:blip r:embed="rId2" cstate="print"/>
          <a:srcRect/>
          <a:stretch>
            <a:fillRect/>
          </a:stretch>
        </p:blipFill>
        <p:spPr>
          <a:xfrm>
            <a:off x="3676650" y="15576777"/>
            <a:ext cx="266700" cy="266700"/>
          </a:xfrm>
          <a:prstGeom prst="rect">
            <a:avLst/>
          </a:prstGeom>
        </p:spPr>
      </p:pic>
      <p:grpSp>
        <p:nvGrpSpPr>
          <p:cNvPr id="34" name="Group 34"/>
          <p:cNvGrpSpPr/>
          <p:nvPr/>
        </p:nvGrpSpPr>
        <p:grpSpPr>
          <a:xfrm>
            <a:off x="505156" y="1727897"/>
            <a:ext cx="4591259" cy="2084996"/>
            <a:chOff x="0" y="0"/>
            <a:chExt cx="6121679" cy="2779995"/>
          </a:xfrm>
        </p:grpSpPr>
        <p:sp>
          <p:nvSpPr>
            <p:cNvPr id="35" name="TextBox 35"/>
            <p:cNvSpPr txBox="1"/>
            <p:nvPr/>
          </p:nvSpPr>
          <p:spPr>
            <a:xfrm>
              <a:off x="0" y="745047"/>
              <a:ext cx="6121679" cy="1291417"/>
            </a:xfrm>
            <a:prstGeom prst="rect">
              <a:avLst/>
            </a:prstGeom>
          </p:spPr>
          <p:txBody>
            <a:bodyPr lIns="0" tIns="0" rIns="0" bIns="0" rtlCol="0" anchor="t">
              <a:spAutoFit/>
            </a:bodyPr>
            <a:lstStyle/>
            <a:p>
              <a:pPr algn="ctr">
                <a:lnSpc>
                  <a:spcPts val="7390"/>
                </a:lnSpc>
              </a:pPr>
              <a:endParaRPr/>
            </a:p>
          </p:txBody>
        </p:sp>
        <p:sp>
          <p:nvSpPr>
            <p:cNvPr id="36" name="TextBox 36"/>
            <p:cNvSpPr txBox="1"/>
            <p:nvPr/>
          </p:nvSpPr>
          <p:spPr>
            <a:xfrm>
              <a:off x="0" y="2311670"/>
              <a:ext cx="6121679" cy="468325"/>
            </a:xfrm>
            <a:prstGeom prst="rect">
              <a:avLst/>
            </a:prstGeom>
          </p:spPr>
          <p:txBody>
            <a:bodyPr lIns="0" tIns="0" rIns="0" bIns="0" rtlCol="0" anchor="t">
              <a:spAutoFit/>
            </a:bodyPr>
            <a:lstStyle/>
            <a:p>
              <a:pPr algn="ctr">
                <a:lnSpc>
                  <a:spcPts val="3044"/>
                </a:lnSpc>
              </a:pPr>
              <a:endParaRPr/>
            </a:p>
          </p:txBody>
        </p:sp>
        <p:sp>
          <p:nvSpPr>
            <p:cNvPr id="37" name="TextBox 37"/>
            <p:cNvSpPr txBox="1"/>
            <p:nvPr/>
          </p:nvSpPr>
          <p:spPr>
            <a:xfrm>
              <a:off x="0" y="-47625"/>
              <a:ext cx="6121679" cy="468325"/>
            </a:xfrm>
            <a:prstGeom prst="rect">
              <a:avLst/>
            </a:prstGeom>
          </p:spPr>
          <p:txBody>
            <a:bodyPr lIns="0" tIns="0" rIns="0" bIns="0" rtlCol="0" anchor="t">
              <a:spAutoFit/>
            </a:bodyPr>
            <a:lstStyle/>
            <a:p>
              <a:pPr algn="ctr">
                <a:lnSpc>
                  <a:spcPts val="3044"/>
                </a:lnSpc>
              </a:pPr>
              <a:endParaRPr/>
            </a:p>
          </p:txBody>
        </p:sp>
      </p:grpSp>
      <p:grpSp>
        <p:nvGrpSpPr>
          <p:cNvPr id="38" name="Group 38"/>
          <p:cNvGrpSpPr/>
          <p:nvPr/>
        </p:nvGrpSpPr>
        <p:grpSpPr>
          <a:xfrm>
            <a:off x="179274" y="4698073"/>
            <a:ext cx="651764" cy="260035"/>
            <a:chOff x="0" y="0"/>
            <a:chExt cx="869019" cy="346714"/>
          </a:xfrm>
        </p:grpSpPr>
        <p:sp>
          <p:nvSpPr>
            <p:cNvPr id="39" name="TextBox 39"/>
            <p:cNvSpPr txBox="1"/>
            <p:nvPr/>
          </p:nvSpPr>
          <p:spPr>
            <a:xfrm>
              <a:off x="10729" y="-9883"/>
              <a:ext cx="858291" cy="101255"/>
            </a:xfrm>
            <a:prstGeom prst="rect">
              <a:avLst/>
            </a:prstGeom>
          </p:spPr>
          <p:txBody>
            <a:bodyPr lIns="0" tIns="0" rIns="0" bIns="0" rtlCol="0" anchor="t">
              <a:spAutoFit/>
            </a:bodyPr>
            <a:lstStyle/>
            <a:p>
              <a:pPr algn="r">
                <a:lnSpc>
                  <a:spcPts val="643"/>
                </a:lnSpc>
              </a:pPr>
              <a:endParaRPr/>
            </a:p>
          </p:txBody>
        </p:sp>
        <p:sp>
          <p:nvSpPr>
            <p:cNvPr id="40" name="TextBox 40"/>
            <p:cNvSpPr txBox="1"/>
            <p:nvPr/>
          </p:nvSpPr>
          <p:spPr>
            <a:xfrm>
              <a:off x="0" y="282115"/>
              <a:ext cx="869019" cy="64599"/>
            </a:xfrm>
            <a:prstGeom prst="rect">
              <a:avLst/>
            </a:prstGeom>
          </p:spPr>
          <p:txBody>
            <a:bodyPr lIns="0" tIns="0" rIns="0" bIns="0" rtlCol="0" anchor="t">
              <a:spAutoFit/>
            </a:bodyPr>
            <a:lstStyle/>
            <a:p>
              <a:pPr algn="r">
                <a:lnSpc>
                  <a:spcPts val="384"/>
                </a:lnSpc>
              </a:pPr>
              <a:r>
                <a:rPr lang="en-US" sz="274" i="1">
                  <a:solidFill>
                    <a:srgbClr val="FFFFFF"/>
                  </a:solidFill>
                  <a:latin typeface="Open Sans"/>
                </a:rPr>
                <a:t>I</a:t>
              </a:r>
            </a:p>
          </p:txBody>
        </p:sp>
        <p:sp>
          <p:nvSpPr>
            <p:cNvPr id="41" name="TextBox 41"/>
            <p:cNvSpPr txBox="1"/>
            <p:nvPr/>
          </p:nvSpPr>
          <p:spPr>
            <a:xfrm>
              <a:off x="75580" y="155453"/>
              <a:ext cx="788554" cy="69248"/>
            </a:xfrm>
            <a:prstGeom prst="rect">
              <a:avLst/>
            </a:prstGeom>
          </p:spPr>
          <p:txBody>
            <a:bodyPr lIns="0" tIns="0" rIns="0" bIns="0" rtlCol="0" anchor="t">
              <a:spAutoFit/>
            </a:bodyPr>
            <a:lstStyle/>
            <a:p>
              <a:pPr algn="r">
                <a:lnSpc>
                  <a:spcPts val="413"/>
                </a:lnSpc>
              </a:pPr>
              <a:endParaRPr/>
            </a:p>
          </p:txBody>
        </p:sp>
      </p:grpSp>
      <p:pic>
        <p:nvPicPr>
          <p:cNvPr id="42" name="Picture 42"/>
          <p:cNvPicPr>
            <a:picLocks noChangeAspect="1"/>
          </p:cNvPicPr>
          <p:nvPr/>
        </p:nvPicPr>
        <p:blipFill>
          <a:blip r:embed="rId3" cstate="print"/>
          <a:srcRect t="16431" b="16431"/>
          <a:stretch>
            <a:fillRect/>
          </a:stretch>
        </p:blipFill>
        <p:spPr>
          <a:xfrm rot="14594499">
            <a:off x="3700152" y="9145310"/>
            <a:ext cx="3805865" cy="2950634"/>
          </a:xfrm>
          <a:prstGeom prst="rect">
            <a:avLst/>
          </a:prstGeom>
        </p:spPr>
      </p:pic>
      <p:pic>
        <p:nvPicPr>
          <p:cNvPr id="43" name="Picture 43"/>
          <p:cNvPicPr>
            <a:picLocks noChangeAspect="1"/>
          </p:cNvPicPr>
          <p:nvPr/>
        </p:nvPicPr>
        <p:blipFill>
          <a:blip r:embed="rId4" cstate="print">
            <a:alphaModFix amt="80000"/>
          </a:blip>
          <a:srcRect/>
          <a:stretch>
            <a:fillRect/>
          </a:stretch>
        </p:blipFill>
        <p:spPr>
          <a:xfrm rot="19214151">
            <a:off x="3843880" y="4972882"/>
            <a:ext cx="2880860" cy="3841147"/>
          </a:xfrm>
          <a:prstGeom prst="rect">
            <a:avLst/>
          </a:prstGeom>
        </p:spPr>
      </p:pic>
      <p:pic>
        <p:nvPicPr>
          <p:cNvPr id="44" name="Picture 44"/>
          <p:cNvPicPr>
            <a:picLocks noChangeAspect="1"/>
          </p:cNvPicPr>
          <p:nvPr/>
        </p:nvPicPr>
        <p:blipFill>
          <a:blip r:embed="rId5" cstate="print"/>
          <a:srcRect t="9474" b="9474"/>
          <a:stretch>
            <a:fillRect/>
          </a:stretch>
        </p:blipFill>
        <p:spPr>
          <a:xfrm>
            <a:off x="2514600" y="124455"/>
            <a:ext cx="4952999" cy="4044800"/>
          </a:xfrm>
          <a:prstGeom prst="rect">
            <a:avLst/>
          </a:prstGeom>
        </p:spPr>
      </p:pic>
      <p:pic>
        <p:nvPicPr>
          <p:cNvPr id="45" name="Picture 45"/>
          <p:cNvPicPr>
            <a:picLocks noChangeAspect="1"/>
          </p:cNvPicPr>
          <p:nvPr/>
        </p:nvPicPr>
        <p:blipFill>
          <a:blip r:embed="rId6" cstate="print"/>
          <a:srcRect/>
          <a:stretch>
            <a:fillRect/>
          </a:stretch>
        </p:blipFill>
        <p:spPr>
          <a:xfrm>
            <a:off x="128588" y="202109"/>
            <a:ext cx="2002218" cy="682074"/>
          </a:xfrm>
          <a:prstGeom prst="rect">
            <a:avLst/>
          </a:prstGeom>
        </p:spPr>
      </p:pic>
      <p:pic>
        <p:nvPicPr>
          <p:cNvPr id="46" name="Picture 46"/>
          <p:cNvPicPr>
            <a:picLocks noChangeAspect="1"/>
          </p:cNvPicPr>
          <p:nvPr/>
        </p:nvPicPr>
        <p:blipFill>
          <a:blip r:embed="rId7" cstate="print"/>
          <a:srcRect/>
          <a:stretch>
            <a:fillRect/>
          </a:stretch>
        </p:blipFill>
        <p:spPr>
          <a:xfrm rot="3291254">
            <a:off x="2938057" y="13706318"/>
            <a:ext cx="4488226" cy="2992151"/>
          </a:xfrm>
          <a:prstGeom prst="rect">
            <a:avLst/>
          </a:prstGeom>
        </p:spPr>
      </p:pic>
      <p:pic>
        <p:nvPicPr>
          <p:cNvPr id="47" name="Picture 47"/>
          <p:cNvPicPr>
            <a:picLocks noChangeAspect="1"/>
          </p:cNvPicPr>
          <p:nvPr/>
        </p:nvPicPr>
        <p:blipFill>
          <a:blip r:embed="rId8" cstate="print"/>
          <a:srcRect/>
          <a:stretch>
            <a:fillRect/>
          </a:stretch>
        </p:blipFill>
        <p:spPr>
          <a:xfrm rot="18267909">
            <a:off x="-64380" y="13820937"/>
            <a:ext cx="5066668" cy="2463668"/>
          </a:xfrm>
          <a:prstGeom prst="rect">
            <a:avLst/>
          </a:prstGeom>
        </p:spPr>
      </p:pic>
      <p:pic>
        <p:nvPicPr>
          <p:cNvPr id="48" name="Picture 48"/>
          <p:cNvPicPr>
            <a:picLocks noChangeAspect="1"/>
          </p:cNvPicPr>
          <p:nvPr/>
        </p:nvPicPr>
        <p:blipFill>
          <a:blip r:embed="rId9" cstate="print"/>
          <a:srcRect/>
          <a:stretch>
            <a:fillRect/>
          </a:stretch>
        </p:blipFill>
        <p:spPr>
          <a:xfrm rot="18234794">
            <a:off x="327975" y="8827421"/>
            <a:ext cx="4401839" cy="3301379"/>
          </a:xfrm>
          <a:prstGeom prst="rect">
            <a:avLst/>
          </a:prstGeom>
        </p:spPr>
      </p:pic>
      <p:pic>
        <p:nvPicPr>
          <p:cNvPr id="49" name="Picture 49"/>
          <p:cNvPicPr>
            <a:picLocks noChangeAspect="1"/>
          </p:cNvPicPr>
          <p:nvPr/>
        </p:nvPicPr>
        <p:blipFill>
          <a:blip r:embed="rId10" cstate="print"/>
          <a:srcRect/>
          <a:stretch>
            <a:fillRect/>
          </a:stretch>
        </p:blipFill>
        <p:spPr>
          <a:xfrm rot="17905301">
            <a:off x="213413" y="5293762"/>
            <a:ext cx="4151376" cy="3113532"/>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189</Words>
  <Application>Microsoft Office PowerPoint</Application>
  <PresentationFormat>Niestandardowy</PresentationFormat>
  <Paragraphs>26</Paragraphs>
  <Slides>2</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2</vt:i4>
      </vt:variant>
    </vt:vector>
  </HeadingPairs>
  <TitlesOfParts>
    <vt:vector size="8" baseType="lpstr">
      <vt:lpstr>Arial</vt:lpstr>
      <vt:lpstr>Open Sans</vt:lpstr>
      <vt:lpstr>Calibri</vt:lpstr>
      <vt:lpstr>Oswald</vt:lpstr>
      <vt:lpstr>Arimo</vt:lpstr>
      <vt:lpstr>Office Theme</vt:lpstr>
      <vt:lpstr>Slajd 1</vt:lpstr>
      <vt:lpstr>Slajd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Europia 2020</dc:title>
  <dc:creator>Anita</dc:creator>
  <cp:lastModifiedBy>Anita Bajor</cp:lastModifiedBy>
  <cp:revision>4</cp:revision>
  <dcterms:created xsi:type="dcterms:W3CDTF">2006-08-16T00:00:00Z</dcterms:created>
  <dcterms:modified xsi:type="dcterms:W3CDTF">2019-06-28T19:54:38Z</dcterms:modified>
  <dc:identifier>DADdPFtLVW4</dc:identifier>
</cp:coreProperties>
</file>