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smtClean="0"/>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7" name="Date Placeholder 6"/>
          <p:cNvSpPr>
            <a:spLocks noGrp="1"/>
          </p:cNvSpPr>
          <p:nvPr>
            <p:ph type="dt" sz="half" idx="10"/>
          </p:nvPr>
        </p:nvSpPr>
        <p:spPr/>
        <p:txBody>
          <a:bodyPr/>
          <a:lstStyle/>
          <a:p>
            <a:fld id="{2769F23C-F27E-4CDB-876B-E5C32B2CDA61}" type="datetimeFigureOut">
              <a:rPr lang="pl-PL" smtClean="0"/>
              <a:t>03.06.2019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5422959-5EAE-4457-AFF2-AF640AF768AD}" type="slidenum">
              <a:rPr lang="pl-PL" smtClean="0"/>
              <a:t>‹#›</a:t>
            </a:fld>
            <a:endParaRPr lang="pl-PL"/>
          </a:p>
        </p:txBody>
      </p:sp>
    </p:spTree>
    <p:extLst>
      <p:ext uri="{BB962C8B-B14F-4D97-AF65-F5344CB8AC3E}">
        <p14:creationId xmlns:p14="http://schemas.microsoft.com/office/powerpoint/2010/main" val="41928453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2769F23C-F27E-4CDB-876B-E5C32B2CDA61}" type="datetimeFigureOut">
              <a:rPr lang="pl-PL" smtClean="0"/>
              <a:t>03.06.2019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5422959-5EAE-4457-AFF2-AF640AF768AD}" type="slidenum">
              <a:rPr lang="pl-PL" smtClean="0"/>
              <a:t>‹#›</a:t>
            </a:fld>
            <a:endParaRPr lang="pl-PL"/>
          </a:p>
        </p:txBody>
      </p:sp>
    </p:spTree>
    <p:extLst>
      <p:ext uri="{BB962C8B-B14F-4D97-AF65-F5344CB8AC3E}">
        <p14:creationId xmlns:p14="http://schemas.microsoft.com/office/powerpoint/2010/main" val="271728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2769F23C-F27E-4CDB-876B-E5C32B2CDA61}" type="datetimeFigureOut">
              <a:rPr lang="pl-PL" smtClean="0"/>
              <a:t>03.06.2019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5422959-5EAE-4457-AFF2-AF640AF768AD}" type="slidenum">
              <a:rPr lang="pl-PL" smtClean="0"/>
              <a:t>‹#›</a:t>
            </a:fld>
            <a:endParaRPr lang="pl-PL"/>
          </a:p>
        </p:txBody>
      </p:sp>
    </p:spTree>
    <p:extLst>
      <p:ext uri="{BB962C8B-B14F-4D97-AF65-F5344CB8AC3E}">
        <p14:creationId xmlns:p14="http://schemas.microsoft.com/office/powerpoint/2010/main" val="40332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2769F23C-F27E-4CDB-876B-E5C32B2CDA61}" type="datetimeFigureOut">
              <a:rPr lang="pl-PL" smtClean="0"/>
              <a:t>03.06.2019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5422959-5EAE-4457-AFF2-AF640AF768AD}" type="slidenum">
              <a:rPr lang="pl-PL" smtClean="0"/>
              <a:t>‹#›</a:t>
            </a:fld>
            <a:endParaRPr lang="pl-PL"/>
          </a:p>
        </p:txBody>
      </p:sp>
    </p:spTree>
    <p:extLst>
      <p:ext uri="{BB962C8B-B14F-4D97-AF65-F5344CB8AC3E}">
        <p14:creationId xmlns:p14="http://schemas.microsoft.com/office/powerpoint/2010/main" val="320752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7" name="Date Placeholder 6"/>
          <p:cNvSpPr>
            <a:spLocks noGrp="1"/>
          </p:cNvSpPr>
          <p:nvPr>
            <p:ph type="dt" sz="half" idx="10"/>
          </p:nvPr>
        </p:nvSpPr>
        <p:spPr/>
        <p:txBody>
          <a:bodyPr/>
          <a:lstStyle/>
          <a:p>
            <a:fld id="{2769F23C-F27E-4CDB-876B-E5C32B2CDA61}" type="datetimeFigureOut">
              <a:rPr lang="pl-PL" smtClean="0"/>
              <a:t>03.06.2019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5422959-5EAE-4457-AFF2-AF640AF768AD}" type="slidenum">
              <a:rPr lang="pl-PL" smtClean="0"/>
              <a:t>‹#›</a:t>
            </a:fld>
            <a:endParaRPr lang="pl-PL"/>
          </a:p>
        </p:txBody>
      </p:sp>
    </p:spTree>
    <p:extLst>
      <p:ext uri="{BB962C8B-B14F-4D97-AF65-F5344CB8AC3E}">
        <p14:creationId xmlns:p14="http://schemas.microsoft.com/office/powerpoint/2010/main" val="4343087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Date Placeholder 7"/>
          <p:cNvSpPr>
            <a:spLocks noGrp="1"/>
          </p:cNvSpPr>
          <p:nvPr>
            <p:ph type="dt" sz="half" idx="10"/>
          </p:nvPr>
        </p:nvSpPr>
        <p:spPr/>
        <p:txBody>
          <a:bodyPr/>
          <a:lstStyle/>
          <a:p>
            <a:fld id="{2769F23C-F27E-4CDB-876B-E5C32B2CDA61}" type="datetimeFigureOut">
              <a:rPr lang="pl-PL" smtClean="0"/>
              <a:t>03.06.2019</a:t>
            </a:fld>
            <a:endParaRPr lang="pl-PL"/>
          </a:p>
        </p:txBody>
      </p:sp>
      <p:sp>
        <p:nvSpPr>
          <p:cNvPr id="9" name="Footer Placeholder 8"/>
          <p:cNvSpPr>
            <a:spLocks noGrp="1"/>
          </p:cNvSpPr>
          <p:nvPr>
            <p:ph type="ftr" sz="quarter" idx="11"/>
          </p:nvPr>
        </p:nvSpPr>
        <p:spPr/>
        <p:txBody>
          <a:bodyPr/>
          <a:lstStyle/>
          <a:p>
            <a:endParaRPr lang="pl-PL"/>
          </a:p>
        </p:txBody>
      </p:sp>
      <p:sp>
        <p:nvSpPr>
          <p:cNvPr id="10" name="Slide Number Placeholder 9"/>
          <p:cNvSpPr>
            <a:spLocks noGrp="1"/>
          </p:cNvSpPr>
          <p:nvPr>
            <p:ph type="sldNum" sz="quarter" idx="12"/>
          </p:nvPr>
        </p:nvSpPr>
        <p:spPr/>
        <p:txBody>
          <a:bodyPr/>
          <a:lstStyle/>
          <a:p>
            <a:fld id="{F5422959-5EAE-4457-AFF2-AF640AF768AD}" type="slidenum">
              <a:rPr lang="pl-PL" smtClean="0"/>
              <a:t>‹#›</a:t>
            </a:fld>
            <a:endParaRPr lang="pl-PL"/>
          </a:p>
        </p:txBody>
      </p:sp>
    </p:spTree>
    <p:extLst>
      <p:ext uri="{BB962C8B-B14F-4D97-AF65-F5344CB8AC3E}">
        <p14:creationId xmlns:p14="http://schemas.microsoft.com/office/powerpoint/2010/main" val="272228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1583436" y="3143250"/>
            <a:ext cx="4270248" cy="2596776"/>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7" name="Date Placeholder 6"/>
          <p:cNvSpPr>
            <a:spLocks noGrp="1"/>
          </p:cNvSpPr>
          <p:nvPr>
            <p:ph type="dt" sz="half" idx="10"/>
          </p:nvPr>
        </p:nvSpPr>
        <p:spPr/>
        <p:txBody>
          <a:bodyPr/>
          <a:lstStyle/>
          <a:p>
            <a:fld id="{2769F23C-F27E-4CDB-876B-E5C32B2CDA61}" type="datetimeFigureOut">
              <a:rPr lang="pl-PL" smtClean="0"/>
              <a:t>03.06.2019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5422959-5EAE-4457-AFF2-AF640AF768AD}" type="slidenum">
              <a:rPr lang="pl-PL" smtClean="0"/>
              <a:t>‹#›</a:t>
            </a:fld>
            <a:endParaRPr lang="pl-PL"/>
          </a:p>
        </p:txBody>
      </p:sp>
      <p:sp>
        <p:nvSpPr>
          <p:cNvPr id="10" name="Title 9"/>
          <p:cNvSpPr>
            <a:spLocks noGrp="1"/>
          </p:cNvSpPr>
          <p:nvPr>
            <p:ph type="title"/>
          </p:nvPr>
        </p:nvSpPr>
        <p:spPr/>
        <p:txBody>
          <a:bodyPr/>
          <a:lstStyle/>
          <a:p>
            <a:r>
              <a:rPr lang="pl-PL" smtClean="0"/>
              <a:t>Kliknij, aby edytować styl</a:t>
            </a:r>
            <a:endParaRPr lang="en-US" dirty="0"/>
          </a:p>
        </p:txBody>
      </p:sp>
    </p:spTree>
    <p:extLst>
      <p:ext uri="{BB962C8B-B14F-4D97-AF65-F5344CB8AC3E}">
        <p14:creationId xmlns:p14="http://schemas.microsoft.com/office/powerpoint/2010/main" val="98649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2769F23C-F27E-4CDB-876B-E5C32B2CDA61}" type="datetimeFigureOut">
              <a:rPr lang="pl-PL" smtClean="0"/>
              <a:t>03.06.2019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5422959-5EAE-4457-AFF2-AF640AF768AD}" type="slidenum">
              <a:rPr lang="pl-PL" smtClean="0"/>
              <a:t>‹#›</a:t>
            </a:fld>
            <a:endParaRPr lang="pl-PL"/>
          </a:p>
        </p:txBody>
      </p:sp>
    </p:spTree>
    <p:extLst>
      <p:ext uri="{BB962C8B-B14F-4D97-AF65-F5344CB8AC3E}">
        <p14:creationId xmlns:p14="http://schemas.microsoft.com/office/powerpoint/2010/main" val="398578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9F23C-F27E-4CDB-876B-E5C32B2CDA61}" type="datetimeFigureOut">
              <a:rPr lang="pl-PL" smtClean="0"/>
              <a:t>03.06.2019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5422959-5EAE-4457-AFF2-AF640AF768AD}" type="slidenum">
              <a:rPr lang="pl-PL" smtClean="0"/>
              <a:t>‹#›</a:t>
            </a:fld>
            <a:endParaRPr lang="pl-PL"/>
          </a:p>
        </p:txBody>
      </p:sp>
    </p:spTree>
    <p:extLst>
      <p:ext uri="{BB962C8B-B14F-4D97-AF65-F5344CB8AC3E}">
        <p14:creationId xmlns:p14="http://schemas.microsoft.com/office/powerpoint/2010/main" val="194747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smtClean="0"/>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2769F23C-F27E-4CDB-876B-E5C32B2CDA61}" type="datetimeFigureOut">
              <a:rPr lang="pl-PL" smtClean="0"/>
              <a:t>03.06.2019</a:t>
            </a:fld>
            <a:endParaRPr lang="pl-PL"/>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pl-PL"/>
          </a:p>
        </p:txBody>
      </p:sp>
      <p:sp>
        <p:nvSpPr>
          <p:cNvPr id="7" name="Slide Number Placeholder 6"/>
          <p:cNvSpPr>
            <a:spLocks noGrp="1"/>
          </p:cNvSpPr>
          <p:nvPr>
            <p:ph type="sldNum" sz="quarter" idx="12"/>
          </p:nvPr>
        </p:nvSpPr>
        <p:spPr/>
        <p:txBody>
          <a:bodyPr/>
          <a:lstStyle/>
          <a:p>
            <a:fld id="{F5422959-5EAE-4457-AFF2-AF640AF768AD}" type="slidenum">
              <a:rPr lang="pl-PL" smtClean="0"/>
              <a:t>‹#›</a:t>
            </a:fld>
            <a:endParaRPr lang="pl-PL"/>
          </a:p>
        </p:txBody>
      </p:sp>
    </p:spTree>
    <p:extLst>
      <p:ext uri="{BB962C8B-B14F-4D97-AF65-F5344CB8AC3E}">
        <p14:creationId xmlns:p14="http://schemas.microsoft.com/office/powerpoint/2010/main" val="400952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2769F23C-F27E-4CDB-876B-E5C32B2CDA61}" type="datetimeFigureOut">
              <a:rPr lang="pl-PL" smtClean="0"/>
              <a:t>03.06.2019</a:t>
            </a:fld>
            <a:endParaRPr lang="pl-PL"/>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pl-PL"/>
          </a:p>
        </p:txBody>
      </p:sp>
      <p:sp>
        <p:nvSpPr>
          <p:cNvPr id="7" name="Slide Number Placeholder 6"/>
          <p:cNvSpPr>
            <a:spLocks noGrp="1"/>
          </p:cNvSpPr>
          <p:nvPr>
            <p:ph type="sldNum" sz="quarter" idx="12"/>
          </p:nvPr>
        </p:nvSpPr>
        <p:spPr/>
        <p:txBody>
          <a:bodyPr/>
          <a:lstStyle/>
          <a:p>
            <a:fld id="{F5422959-5EAE-4457-AFF2-AF640AF768AD}" type="slidenum">
              <a:rPr lang="pl-PL" smtClean="0"/>
              <a:t>‹#›</a:t>
            </a:fld>
            <a:endParaRPr lang="pl-PL"/>
          </a:p>
        </p:txBody>
      </p:sp>
    </p:spTree>
    <p:extLst>
      <p:ext uri="{BB962C8B-B14F-4D97-AF65-F5344CB8AC3E}">
        <p14:creationId xmlns:p14="http://schemas.microsoft.com/office/powerpoint/2010/main" val="400914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769F23C-F27E-4CDB-876B-E5C32B2CDA61}" type="datetimeFigureOut">
              <a:rPr lang="pl-PL" smtClean="0"/>
              <a:t>03.06.2019</a:t>
            </a:fld>
            <a:endParaRPr lang="pl-PL"/>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pl-PL"/>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5422959-5EAE-4457-AFF2-AF640AF768AD}" type="slidenum">
              <a:rPr lang="pl-PL" smtClean="0"/>
              <a:t>‹#›</a:t>
            </a:fld>
            <a:endParaRPr lang="pl-PL"/>
          </a:p>
        </p:txBody>
      </p:sp>
    </p:spTree>
    <p:extLst>
      <p:ext uri="{BB962C8B-B14F-4D97-AF65-F5344CB8AC3E}">
        <p14:creationId xmlns:p14="http://schemas.microsoft.com/office/powerpoint/2010/main" val="370926814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42106" y="1718533"/>
            <a:ext cx="11507788" cy="2971801"/>
          </a:xfrm>
        </p:spPr>
        <p:txBody>
          <a:bodyPr>
            <a:normAutofit/>
          </a:bodyPr>
          <a:lstStyle/>
          <a:p>
            <a:r>
              <a:rPr lang="pl-PL" sz="8000" dirty="0" smtClean="0"/>
              <a:t>JANUSZ </a:t>
            </a:r>
            <a:r>
              <a:rPr lang="pl-PL" sz="8000" dirty="0" err="1" smtClean="0"/>
              <a:t>kORCZAK</a:t>
            </a:r>
            <a:endParaRPr lang="pl-PL" sz="8000" dirty="0"/>
          </a:p>
        </p:txBody>
      </p:sp>
    </p:spTree>
    <p:extLst>
      <p:ext uri="{BB962C8B-B14F-4D97-AF65-F5344CB8AC3E}">
        <p14:creationId xmlns:p14="http://schemas.microsoft.com/office/powerpoint/2010/main" val="418520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92624" y="225911"/>
            <a:ext cx="8991600" cy="1645920"/>
          </a:xfrm>
        </p:spPr>
        <p:txBody>
          <a:bodyPr/>
          <a:lstStyle/>
          <a:p>
            <a:r>
              <a:rPr lang="pl-PL" dirty="0"/>
              <a:t>Stworzył nowatorski system </a:t>
            </a:r>
            <a:br>
              <a:rPr lang="pl-PL" dirty="0"/>
            </a:br>
            <a:r>
              <a:rPr lang="pl-PL" dirty="0"/>
              <a:t>pedagogiczny</a:t>
            </a:r>
          </a:p>
        </p:txBody>
      </p:sp>
      <p:sp>
        <p:nvSpPr>
          <p:cNvPr id="3" name="Podtytuł 2"/>
          <p:cNvSpPr>
            <a:spLocks noGrp="1"/>
          </p:cNvSpPr>
          <p:nvPr>
            <p:ph type="subTitle" idx="1"/>
          </p:nvPr>
        </p:nvSpPr>
        <p:spPr>
          <a:xfrm>
            <a:off x="398033" y="1871831"/>
            <a:ext cx="11467652" cy="4797910"/>
          </a:xfrm>
        </p:spPr>
        <p:txBody>
          <a:bodyPr>
            <a:normAutofit/>
          </a:bodyPr>
          <a:lstStyle/>
          <a:p>
            <a:pPr algn="l"/>
            <a:endParaRPr lang="pl-PL" dirty="0" smtClean="0"/>
          </a:p>
          <a:p>
            <a:pPr algn="l"/>
            <a:r>
              <a:rPr lang="pl-PL" sz="2800" dirty="0" smtClean="0"/>
              <a:t>-,,Dziecko </a:t>
            </a:r>
            <a:r>
              <a:rPr lang="pl-PL" sz="2800" dirty="0"/>
              <a:t>ma prawo do korzystania ze swoich praw, niezależnie od </a:t>
            </a:r>
            <a:r>
              <a:rPr lang="pl-PL" sz="2800" dirty="0" smtClean="0"/>
              <a:t>rasy</a:t>
            </a:r>
            <a:r>
              <a:rPr lang="pl-PL" sz="2800" dirty="0"/>
              <a:t>, koloru, płci, języka, narodowości, wyznania lub pochodzenia </a:t>
            </a:r>
            <a:r>
              <a:rPr lang="pl-PL" sz="2800" dirty="0" smtClean="0"/>
              <a:t>społecznego.”</a:t>
            </a:r>
            <a:endParaRPr lang="pl-PL" sz="2800" dirty="0"/>
          </a:p>
          <a:p>
            <a:pPr algn="l"/>
            <a:endParaRPr lang="pl-PL" sz="2800" dirty="0" smtClean="0"/>
          </a:p>
          <a:p>
            <a:pPr algn="l"/>
            <a:r>
              <a:rPr lang="pl-PL" sz="2800" dirty="0" smtClean="0"/>
              <a:t>-„</a:t>
            </a:r>
            <a:r>
              <a:rPr lang="pl-PL" sz="2800" dirty="0"/>
              <a:t>Dziecko chce być dobre, Jeśli nie umie </a:t>
            </a:r>
            <a:r>
              <a:rPr lang="pl-PL" sz="2800" dirty="0" smtClean="0"/>
              <a:t>naucz</a:t>
            </a:r>
            <a:r>
              <a:rPr lang="pl-PL" sz="2800" dirty="0"/>
              <a:t>, jeśli nie wie </a:t>
            </a:r>
            <a:r>
              <a:rPr lang="pl-PL" sz="2800" dirty="0" smtClean="0"/>
              <a:t>wytłumacz</a:t>
            </a:r>
            <a:r>
              <a:rPr lang="pl-PL" sz="2800" dirty="0"/>
              <a:t>, Jeśli nie może </a:t>
            </a:r>
            <a:r>
              <a:rPr lang="pl-PL" sz="2800" dirty="0" smtClean="0"/>
              <a:t>pomóż.”</a:t>
            </a:r>
            <a:endParaRPr lang="pl-PL" sz="2800" dirty="0"/>
          </a:p>
          <a:p>
            <a:pPr algn="l"/>
            <a:endParaRPr lang="pl-PL" sz="2800" dirty="0" smtClean="0"/>
          </a:p>
          <a:p>
            <a:pPr algn="l"/>
            <a:r>
              <a:rPr lang="pl-PL" sz="2800" dirty="0" smtClean="0"/>
              <a:t>-„</a:t>
            </a:r>
            <a:r>
              <a:rPr lang="pl-PL" sz="2800" dirty="0"/>
              <a:t>Trzeba się porozumieć, trzeba się pogodzić. I  trzeba przebaczyć. </a:t>
            </a:r>
          </a:p>
          <a:p>
            <a:pPr algn="l"/>
            <a:r>
              <a:rPr lang="pl-PL" sz="2800" dirty="0"/>
              <a:t>Często wystarczy </a:t>
            </a:r>
            <a:r>
              <a:rPr lang="pl-PL" sz="2800" dirty="0" smtClean="0"/>
              <a:t>przeczekać.”</a:t>
            </a:r>
            <a:endParaRPr lang="pl-PL" sz="2800" dirty="0"/>
          </a:p>
          <a:p>
            <a:pPr algn="l"/>
            <a:endParaRPr lang="pl-PL" dirty="0"/>
          </a:p>
        </p:txBody>
      </p:sp>
    </p:spTree>
    <p:extLst>
      <p:ext uri="{BB962C8B-B14F-4D97-AF65-F5344CB8AC3E}">
        <p14:creationId xmlns:p14="http://schemas.microsoft.com/office/powerpoint/2010/main" val="4825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1785768" y="274858"/>
            <a:ext cx="8928847" cy="6384126"/>
          </a:xfrm>
          <a:prstGeom prst="rect">
            <a:avLst/>
          </a:prstGeom>
        </p:spPr>
      </p:pic>
    </p:spTree>
    <p:extLst>
      <p:ext uri="{BB962C8B-B14F-4D97-AF65-F5344CB8AC3E}">
        <p14:creationId xmlns:p14="http://schemas.microsoft.com/office/powerpoint/2010/main" val="201439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rot="21246875">
            <a:off x="1009840" y="133910"/>
            <a:ext cx="2804977" cy="3756125"/>
          </a:xfrm>
          <a:prstGeom prst="rect">
            <a:avLst/>
          </a:prstGeom>
        </p:spPr>
      </p:pic>
      <p:pic>
        <p:nvPicPr>
          <p:cNvPr id="7" name="Obraz 6"/>
          <p:cNvPicPr>
            <a:picLocks noChangeAspect="1"/>
          </p:cNvPicPr>
          <p:nvPr/>
        </p:nvPicPr>
        <p:blipFill>
          <a:blip r:embed="rId3"/>
          <a:stretch>
            <a:fillRect/>
          </a:stretch>
        </p:blipFill>
        <p:spPr>
          <a:xfrm rot="509382">
            <a:off x="5028101" y="253835"/>
            <a:ext cx="6171165" cy="3214149"/>
          </a:xfrm>
          <a:prstGeom prst="rect">
            <a:avLst/>
          </a:prstGeom>
        </p:spPr>
      </p:pic>
      <p:pic>
        <p:nvPicPr>
          <p:cNvPr id="5" name="Obraz 4"/>
          <p:cNvPicPr>
            <a:picLocks noChangeAspect="1"/>
          </p:cNvPicPr>
          <p:nvPr/>
        </p:nvPicPr>
        <p:blipFill>
          <a:blip r:embed="rId4"/>
          <a:stretch>
            <a:fillRect/>
          </a:stretch>
        </p:blipFill>
        <p:spPr>
          <a:xfrm rot="601913">
            <a:off x="8955737" y="3038082"/>
            <a:ext cx="2572915" cy="3623522"/>
          </a:xfrm>
          <a:prstGeom prst="rect">
            <a:avLst/>
          </a:prstGeom>
        </p:spPr>
      </p:pic>
      <p:pic>
        <p:nvPicPr>
          <p:cNvPr id="6" name="Obraz 5"/>
          <p:cNvPicPr>
            <a:picLocks noChangeAspect="1"/>
          </p:cNvPicPr>
          <p:nvPr/>
        </p:nvPicPr>
        <p:blipFill>
          <a:blip r:embed="rId5"/>
          <a:stretch>
            <a:fillRect/>
          </a:stretch>
        </p:blipFill>
        <p:spPr>
          <a:xfrm rot="20801858">
            <a:off x="5619769" y="3381838"/>
            <a:ext cx="2345167" cy="3517750"/>
          </a:xfrm>
          <a:prstGeom prst="rect">
            <a:avLst/>
          </a:prstGeom>
        </p:spPr>
      </p:pic>
      <p:pic>
        <p:nvPicPr>
          <p:cNvPr id="8" name="Obraz 7"/>
          <p:cNvPicPr>
            <a:picLocks noChangeAspect="1"/>
          </p:cNvPicPr>
          <p:nvPr/>
        </p:nvPicPr>
        <p:blipFill>
          <a:blip r:embed="rId6"/>
          <a:stretch>
            <a:fillRect/>
          </a:stretch>
        </p:blipFill>
        <p:spPr>
          <a:xfrm rot="812906">
            <a:off x="251565" y="3779497"/>
            <a:ext cx="4838588" cy="2722434"/>
          </a:xfrm>
          <a:prstGeom prst="rect">
            <a:avLst/>
          </a:prstGeom>
        </p:spPr>
      </p:pic>
    </p:spTree>
    <p:extLst>
      <p:ext uri="{BB962C8B-B14F-4D97-AF65-F5344CB8AC3E}">
        <p14:creationId xmlns:p14="http://schemas.microsoft.com/office/powerpoint/2010/main" val="84284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610958" y="124215"/>
            <a:ext cx="8991600" cy="1645920"/>
          </a:xfrm>
        </p:spPr>
        <p:txBody>
          <a:bodyPr>
            <a:normAutofit/>
          </a:bodyPr>
          <a:lstStyle/>
          <a:p>
            <a:r>
              <a:rPr lang="pl-PL" dirty="0"/>
              <a:t>Biografia Janusza Korczaka</a:t>
            </a:r>
          </a:p>
        </p:txBody>
      </p:sp>
      <p:sp>
        <p:nvSpPr>
          <p:cNvPr id="3" name="Podtytuł 2"/>
          <p:cNvSpPr>
            <a:spLocks noGrp="1"/>
          </p:cNvSpPr>
          <p:nvPr>
            <p:ph type="subTitle" idx="1"/>
          </p:nvPr>
        </p:nvSpPr>
        <p:spPr>
          <a:xfrm>
            <a:off x="242451" y="1770135"/>
            <a:ext cx="7094264" cy="5087865"/>
          </a:xfrm>
        </p:spPr>
        <p:txBody>
          <a:bodyPr>
            <a:normAutofit/>
          </a:bodyPr>
          <a:lstStyle/>
          <a:p>
            <a:pPr algn="just"/>
            <a:r>
              <a:rPr lang="pl-PL" sz="3200" dirty="0" smtClean="0">
                <a:latin typeface="Bookman Old Style" panose="02050604050505020204" pitchFamily="18" charset="0"/>
              </a:rPr>
              <a:t>Urodził </a:t>
            </a:r>
            <a:r>
              <a:rPr lang="pl-PL" sz="3200" dirty="0">
                <a:latin typeface="Bookman Old Style" panose="02050604050505020204" pitchFamily="18" charset="0"/>
              </a:rPr>
              <a:t>się 22 VI </a:t>
            </a:r>
            <a:r>
              <a:rPr lang="pl-PL" sz="3200" dirty="0" smtClean="0">
                <a:latin typeface="Bookman Old Style" panose="02050604050505020204" pitchFamily="18" charset="0"/>
              </a:rPr>
              <a:t>1878r</a:t>
            </a:r>
            <a:r>
              <a:rPr lang="pl-PL" sz="3200" dirty="0">
                <a:latin typeface="Bookman Old Style" panose="02050604050505020204" pitchFamily="18" charset="0"/>
              </a:rPr>
              <a:t>. </a:t>
            </a:r>
            <a:r>
              <a:rPr lang="pl-PL" sz="3200" dirty="0" smtClean="0">
                <a:latin typeface="Bookman Old Style" panose="02050604050505020204" pitchFamily="18" charset="0"/>
              </a:rPr>
              <a:t>Jego </a:t>
            </a:r>
            <a:r>
              <a:rPr lang="pl-PL" sz="3200" dirty="0">
                <a:latin typeface="Bookman Old Style" panose="02050604050505020204" pitchFamily="18" charset="0"/>
              </a:rPr>
              <a:t>ojciec był adwokatem, a dziadek </a:t>
            </a:r>
            <a:r>
              <a:rPr lang="pl-PL" sz="3200" dirty="0" smtClean="0">
                <a:latin typeface="Bookman Old Style" panose="02050604050505020204" pitchFamily="18" charset="0"/>
              </a:rPr>
              <a:t>lekarzem. </a:t>
            </a:r>
            <a:r>
              <a:rPr lang="pl-PL" sz="3200" smtClean="0">
                <a:latin typeface="Bookman Old Style" panose="02050604050505020204" pitchFamily="18" charset="0"/>
              </a:rPr>
              <a:t>W </a:t>
            </a:r>
            <a:r>
              <a:rPr lang="pl-PL" sz="3200" dirty="0">
                <a:latin typeface="Bookman Old Style" panose="02050604050505020204" pitchFamily="18" charset="0"/>
              </a:rPr>
              <a:t>1898 r. uzyskał maturę, a w 1905 r. dyplom </a:t>
            </a:r>
            <a:r>
              <a:rPr lang="pl-PL" sz="3200" dirty="0" smtClean="0">
                <a:latin typeface="Bookman Old Style" panose="02050604050505020204" pitchFamily="18" charset="0"/>
              </a:rPr>
              <a:t>lekarza. </a:t>
            </a:r>
            <a:r>
              <a:rPr lang="pl-PL" sz="3200" dirty="0">
                <a:latin typeface="Bookman Old Style" panose="02050604050505020204" pitchFamily="18" charset="0"/>
              </a:rPr>
              <a:t>P</a:t>
            </a:r>
            <a:r>
              <a:rPr lang="pl-PL" sz="3200" dirty="0" smtClean="0">
                <a:latin typeface="Bookman Old Style" panose="02050604050505020204" pitchFamily="18" charset="0"/>
              </a:rPr>
              <a:t>racował </a:t>
            </a:r>
            <a:r>
              <a:rPr lang="pl-PL" sz="3200" dirty="0">
                <a:latin typeface="Bookman Old Style" panose="02050604050505020204" pitchFamily="18" charset="0"/>
              </a:rPr>
              <a:t>w szpitalu dziecięcym w </a:t>
            </a:r>
            <a:r>
              <a:rPr lang="pl-PL" sz="3200" dirty="0" smtClean="0">
                <a:latin typeface="Bookman Old Style" panose="02050604050505020204" pitchFamily="18" charset="0"/>
              </a:rPr>
              <a:t>Warszawie. </a:t>
            </a:r>
            <a:r>
              <a:rPr lang="pl-PL" sz="3200" dirty="0">
                <a:latin typeface="Bookman Old Style" panose="02050604050505020204" pitchFamily="18" charset="0"/>
              </a:rPr>
              <a:t>O</a:t>
            </a:r>
            <a:r>
              <a:rPr lang="pl-PL" sz="3200" dirty="0" smtClean="0">
                <a:latin typeface="Bookman Old Style" panose="02050604050505020204" pitchFamily="18" charset="0"/>
              </a:rPr>
              <a:t>d </a:t>
            </a:r>
            <a:r>
              <a:rPr lang="pl-PL" sz="3200" dirty="0">
                <a:latin typeface="Bookman Old Style" panose="02050604050505020204" pitchFamily="18" charset="0"/>
              </a:rPr>
              <a:t>1912 do 1942 r. pracował jako dyrektor, wychowawca i opiekun w Domu Sierot dla dzieci żydowskich w </a:t>
            </a:r>
            <a:r>
              <a:rPr lang="pl-PL" sz="3200" dirty="0" smtClean="0">
                <a:latin typeface="Bookman Old Style" panose="02050604050505020204" pitchFamily="18" charset="0"/>
              </a:rPr>
              <a:t>Warszawie. </a:t>
            </a:r>
            <a:endParaRPr lang="pl-PL" sz="3200" dirty="0">
              <a:latin typeface="Bookman Old Style" panose="02050604050505020204" pitchFamily="18" charset="0"/>
            </a:endParaRPr>
          </a:p>
        </p:txBody>
      </p:sp>
      <p:pic>
        <p:nvPicPr>
          <p:cNvPr id="5" name="Obraz 4"/>
          <p:cNvPicPr>
            <a:picLocks noChangeAspect="1"/>
          </p:cNvPicPr>
          <p:nvPr/>
        </p:nvPicPr>
        <p:blipFill>
          <a:blip r:embed="rId2"/>
          <a:stretch>
            <a:fillRect/>
          </a:stretch>
        </p:blipFill>
        <p:spPr>
          <a:xfrm>
            <a:off x="8238554" y="1850315"/>
            <a:ext cx="3285071" cy="4749501"/>
          </a:xfrm>
          <a:prstGeom prst="rect">
            <a:avLst/>
          </a:prstGeom>
        </p:spPr>
      </p:pic>
    </p:spTree>
    <p:extLst>
      <p:ext uri="{BB962C8B-B14F-4D97-AF65-F5344CB8AC3E}">
        <p14:creationId xmlns:p14="http://schemas.microsoft.com/office/powerpoint/2010/main" val="79269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819589" y="225910"/>
            <a:ext cx="8552822" cy="1086523"/>
          </a:xfrm>
        </p:spPr>
        <p:txBody>
          <a:bodyPr>
            <a:normAutofit/>
          </a:bodyPr>
          <a:lstStyle/>
          <a:p>
            <a:r>
              <a:rPr lang="pl-PL" dirty="0"/>
              <a:t> Janusz Korczak był</a:t>
            </a:r>
            <a:r>
              <a:rPr lang="pl-PL" dirty="0" smtClean="0"/>
              <a:t>:</a:t>
            </a:r>
            <a:endParaRPr lang="pl-PL" dirty="0"/>
          </a:p>
        </p:txBody>
      </p:sp>
      <p:sp>
        <p:nvSpPr>
          <p:cNvPr id="3" name="Podtytuł 2"/>
          <p:cNvSpPr>
            <a:spLocks noGrp="1"/>
          </p:cNvSpPr>
          <p:nvPr>
            <p:ph type="subTitle" idx="1"/>
          </p:nvPr>
        </p:nvSpPr>
        <p:spPr>
          <a:xfrm>
            <a:off x="656217" y="1549101"/>
            <a:ext cx="10036884" cy="5056093"/>
          </a:xfrm>
        </p:spPr>
        <p:txBody>
          <a:bodyPr>
            <a:normAutofit lnSpcReduction="10000"/>
          </a:bodyPr>
          <a:lstStyle/>
          <a:p>
            <a:pPr algn="l"/>
            <a:r>
              <a:rPr lang="pl-PL" sz="3600" dirty="0" smtClean="0">
                <a:latin typeface="Bookman Old Style" panose="02050604050505020204" pitchFamily="18" charset="0"/>
              </a:rPr>
              <a:t>-lekarzem </a:t>
            </a:r>
          </a:p>
          <a:p>
            <a:pPr algn="l"/>
            <a:r>
              <a:rPr lang="pl-PL" sz="3600" dirty="0" smtClean="0">
                <a:latin typeface="Bookman Old Style" panose="02050604050505020204" pitchFamily="18" charset="0"/>
              </a:rPr>
              <a:t>-pedagogiem </a:t>
            </a:r>
          </a:p>
          <a:p>
            <a:pPr algn="l"/>
            <a:r>
              <a:rPr lang="pl-PL" sz="3600" dirty="0">
                <a:latin typeface="Bookman Old Style" panose="02050604050505020204" pitchFamily="18" charset="0"/>
              </a:rPr>
              <a:t>-</a:t>
            </a:r>
            <a:r>
              <a:rPr lang="pl-PL" sz="3600" dirty="0" smtClean="0">
                <a:latin typeface="Bookman Old Style" panose="02050604050505020204" pitchFamily="18" charset="0"/>
              </a:rPr>
              <a:t>pisarzem </a:t>
            </a:r>
          </a:p>
          <a:p>
            <a:pPr algn="l"/>
            <a:r>
              <a:rPr lang="pl-PL" sz="3600" dirty="0" smtClean="0">
                <a:latin typeface="Bookman Old Style" panose="02050604050505020204" pitchFamily="18" charset="0"/>
              </a:rPr>
              <a:t>-psychologiem</a:t>
            </a:r>
            <a:r>
              <a:rPr lang="pl-PL" sz="3600" dirty="0">
                <a:latin typeface="Bookman Old Style" panose="02050604050505020204" pitchFamily="18" charset="0"/>
              </a:rPr>
              <a:t/>
            </a:r>
            <a:br>
              <a:rPr lang="pl-PL" sz="3600" dirty="0">
                <a:latin typeface="Bookman Old Style" panose="02050604050505020204" pitchFamily="18" charset="0"/>
              </a:rPr>
            </a:br>
            <a:r>
              <a:rPr lang="pl-PL" sz="3600" dirty="0" smtClean="0">
                <a:latin typeface="Bookman Old Style" panose="02050604050505020204" pitchFamily="18" charset="0"/>
              </a:rPr>
              <a:t>-wychowawcą </a:t>
            </a:r>
          </a:p>
          <a:p>
            <a:pPr algn="l"/>
            <a:r>
              <a:rPr lang="pl-PL" sz="3600" dirty="0">
                <a:latin typeface="Bookman Old Style" panose="02050604050505020204" pitchFamily="18" charset="0"/>
              </a:rPr>
              <a:t>-</a:t>
            </a:r>
            <a:r>
              <a:rPr lang="pl-PL" sz="3600" dirty="0" smtClean="0">
                <a:latin typeface="Bookman Old Style" panose="02050604050505020204" pitchFamily="18" charset="0"/>
              </a:rPr>
              <a:t>rzecznikiem </a:t>
            </a:r>
            <a:r>
              <a:rPr lang="pl-PL" sz="3600" dirty="0">
                <a:latin typeface="Bookman Old Style" panose="02050604050505020204" pitchFamily="18" charset="0"/>
              </a:rPr>
              <a:t>praw </a:t>
            </a:r>
            <a:endParaRPr lang="pl-PL" sz="3600" dirty="0" smtClean="0">
              <a:latin typeface="Bookman Old Style" panose="02050604050505020204" pitchFamily="18" charset="0"/>
            </a:endParaRPr>
          </a:p>
          <a:p>
            <a:pPr algn="l"/>
            <a:r>
              <a:rPr lang="pl-PL" sz="3600" dirty="0" smtClean="0">
                <a:latin typeface="Bookman Old Style" panose="02050604050505020204" pitchFamily="18" charset="0"/>
              </a:rPr>
              <a:t>-przyjacielem </a:t>
            </a:r>
            <a:r>
              <a:rPr lang="pl-PL" sz="3600" dirty="0">
                <a:latin typeface="Bookman Old Style" panose="02050604050505020204" pitchFamily="18" charset="0"/>
              </a:rPr>
              <a:t>dzieci </a:t>
            </a:r>
            <a:endParaRPr lang="pl-PL" sz="3600" dirty="0" smtClean="0">
              <a:latin typeface="Bookman Old Style" panose="02050604050505020204" pitchFamily="18" charset="0"/>
            </a:endParaRPr>
          </a:p>
          <a:p>
            <a:pPr algn="l"/>
            <a:r>
              <a:rPr lang="pl-PL" sz="3600" dirty="0" smtClean="0">
                <a:latin typeface="Bookman Old Style" panose="02050604050505020204" pitchFamily="18" charset="0"/>
              </a:rPr>
              <a:t>-organizatorem </a:t>
            </a:r>
            <a:r>
              <a:rPr lang="pl-PL" sz="3600" dirty="0">
                <a:latin typeface="Bookman Old Style" panose="02050604050505020204" pitchFamily="18" charset="0"/>
              </a:rPr>
              <a:t>opieki nad dziećmi </a:t>
            </a:r>
          </a:p>
        </p:txBody>
      </p:sp>
      <p:pic>
        <p:nvPicPr>
          <p:cNvPr id="4" name="Obraz 3"/>
          <p:cNvPicPr>
            <a:picLocks noChangeAspect="1"/>
          </p:cNvPicPr>
          <p:nvPr/>
        </p:nvPicPr>
        <p:blipFill>
          <a:blip r:embed="rId2"/>
          <a:stretch>
            <a:fillRect/>
          </a:stretch>
        </p:blipFill>
        <p:spPr>
          <a:xfrm>
            <a:off x="8679461" y="1549101"/>
            <a:ext cx="3207738" cy="4652791"/>
          </a:xfrm>
          <a:prstGeom prst="rect">
            <a:avLst/>
          </a:prstGeom>
        </p:spPr>
      </p:pic>
    </p:spTree>
    <p:extLst>
      <p:ext uri="{BB962C8B-B14F-4D97-AF65-F5344CB8AC3E}">
        <p14:creationId xmlns:p14="http://schemas.microsoft.com/office/powerpoint/2010/main" val="116852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600200" y="235215"/>
            <a:ext cx="8991600" cy="1645920"/>
          </a:xfrm>
        </p:spPr>
        <p:txBody>
          <a:bodyPr>
            <a:normAutofit fontScale="90000"/>
          </a:bodyPr>
          <a:lstStyle/>
          <a:p>
            <a:r>
              <a:rPr lang="pl-PL" dirty="0"/>
              <a:t>w okresie I wojny światowej pracował jako lekarz w szpitalu polowym</a:t>
            </a:r>
          </a:p>
        </p:txBody>
      </p:sp>
      <p:sp>
        <p:nvSpPr>
          <p:cNvPr id="3" name="Podtytuł 2"/>
          <p:cNvSpPr>
            <a:spLocks noGrp="1"/>
          </p:cNvSpPr>
          <p:nvPr>
            <p:ph type="subTitle" idx="1"/>
          </p:nvPr>
        </p:nvSpPr>
        <p:spPr>
          <a:xfrm>
            <a:off x="684904" y="2060089"/>
            <a:ext cx="10822192" cy="4582758"/>
          </a:xfrm>
        </p:spPr>
        <p:txBody>
          <a:bodyPr>
            <a:noAutofit/>
          </a:bodyPr>
          <a:lstStyle/>
          <a:p>
            <a:pPr algn="just"/>
            <a:r>
              <a:rPr lang="pl-PL" sz="2800" dirty="0" smtClean="0">
                <a:latin typeface="Bookman Old Style" panose="02050604050505020204" pitchFamily="18" charset="0"/>
              </a:rPr>
              <a:t>Janusz Korczak wygłaszał </a:t>
            </a:r>
            <a:r>
              <a:rPr lang="pl-PL" sz="2800" dirty="0">
                <a:latin typeface="Bookman Old Style" panose="02050604050505020204" pitchFamily="18" charset="0"/>
              </a:rPr>
              <a:t>dla dzieci liczne pogadanki radiowe pt. „Gadaninki Starego Doktora”, w których opowiadał dzieciom różne historie, np. o wakacjach, samotności, kłótniach, a także o robieniu jajecznicy </a:t>
            </a:r>
            <a:r>
              <a:rPr lang="pl-PL" sz="2800" dirty="0" smtClean="0">
                <a:latin typeface="Bookman Old Style" panose="02050604050505020204" pitchFamily="18" charset="0"/>
              </a:rPr>
              <a:t>w </a:t>
            </a:r>
            <a:r>
              <a:rPr lang="pl-PL" sz="2800" dirty="0">
                <a:latin typeface="Bookman Old Style" panose="02050604050505020204" pitchFamily="18" charset="0"/>
              </a:rPr>
              <a:t>czasie ewakuacji Domu Sierot do </a:t>
            </a:r>
            <a:r>
              <a:rPr lang="pl-PL" sz="2800" dirty="0" smtClean="0">
                <a:latin typeface="Bookman Old Style" panose="02050604050505020204" pitchFamily="18" charset="0"/>
              </a:rPr>
              <a:t>getta. </a:t>
            </a:r>
            <a:r>
              <a:rPr lang="pl-PL" sz="2800" dirty="0">
                <a:latin typeface="Bookman Old Style" panose="02050604050505020204" pitchFamily="18" charset="0"/>
              </a:rPr>
              <a:t>Z</a:t>
            </a:r>
            <a:r>
              <a:rPr lang="pl-PL" sz="2800" dirty="0" smtClean="0">
                <a:latin typeface="Bookman Old Style" panose="02050604050505020204" pitchFamily="18" charset="0"/>
              </a:rPr>
              <a:t>ostał </a:t>
            </a:r>
            <a:r>
              <a:rPr lang="pl-PL" sz="2800" dirty="0">
                <a:latin typeface="Bookman Old Style" panose="02050604050505020204" pitchFamily="18" charset="0"/>
              </a:rPr>
              <a:t>aresztowany i uwięziony na </a:t>
            </a:r>
            <a:r>
              <a:rPr lang="pl-PL" sz="2800" dirty="0" smtClean="0">
                <a:latin typeface="Bookman Old Style" panose="02050604050505020204" pitchFamily="18" charset="0"/>
              </a:rPr>
              <a:t>Pawiaku. </a:t>
            </a:r>
            <a:r>
              <a:rPr lang="pl-PL" sz="2800" dirty="0">
                <a:latin typeface="Bookman Old Style" panose="02050604050505020204" pitchFamily="18" charset="0"/>
              </a:rPr>
              <a:t>P</a:t>
            </a:r>
            <a:r>
              <a:rPr lang="pl-PL" sz="2800" dirty="0" smtClean="0">
                <a:latin typeface="Bookman Old Style" panose="02050604050505020204" pitchFamily="18" charset="0"/>
              </a:rPr>
              <a:t>o </a:t>
            </a:r>
            <a:r>
              <a:rPr lang="pl-PL" sz="2800" dirty="0">
                <a:latin typeface="Bookman Old Style" panose="02050604050505020204" pitchFamily="18" charset="0"/>
              </a:rPr>
              <a:t>uwolnieniu kierował w getcie Domem Sierot w VII 1942 r. wraz z podopiecznymi Domu Sierot został wywieziony do obozu zagłady w Treblince, gdzie zginął zamordowany razem z </a:t>
            </a:r>
            <a:r>
              <a:rPr lang="pl-PL" sz="2800" dirty="0" smtClean="0">
                <a:latin typeface="Bookman Old Style" panose="02050604050505020204" pitchFamily="18" charset="0"/>
              </a:rPr>
              <a:t>dziećmi.</a:t>
            </a:r>
            <a:endParaRPr lang="pl-PL" sz="2800" dirty="0">
              <a:latin typeface="Bookman Old Style" panose="02050604050505020204" pitchFamily="18" charset="0"/>
            </a:endParaRPr>
          </a:p>
        </p:txBody>
      </p:sp>
    </p:spTree>
    <p:extLst>
      <p:ext uri="{BB962C8B-B14F-4D97-AF65-F5344CB8AC3E}">
        <p14:creationId xmlns:p14="http://schemas.microsoft.com/office/powerpoint/2010/main" val="182488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697019" y="118334"/>
            <a:ext cx="8522746" cy="1418556"/>
          </a:xfrm>
        </p:spPr>
        <p:txBody>
          <a:bodyPr/>
          <a:lstStyle/>
          <a:p>
            <a:r>
              <a:rPr lang="pl-PL" dirty="0"/>
              <a:t>Pomysłowe rozwiązania w pracy z dziećmi:</a:t>
            </a:r>
          </a:p>
        </p:txBody>
      </p:sp>
      <p:sp>
        <p:nvSpPr>
          <p:cNvPr id="3" name="Podtytuł 2"/>
          <p:cNvSpPr>
            <a:spLocks noGrp="1"/>
          </p:cNvSpPr>
          <p:nvPr>
            <p:ph type="subTitle" idx="1"/>
          </p:nvPr>
        </p:nvSpPr>
        <p:spPr>
          <a:xfrm>
            <a:off x="86061" y="1633709"/>
            <a:ext cx="6368527" cy="5089820"/>
          </a:xfrm>
        </p:spPr>
        <p:txBody>
          <a:bodyPr>
            <a:normAutofit fontScale="92500" lnSpcReduction="10000"/>
          </a:bodyPr>
          <a:lstStyle/>
          <a:p>
            <a:pPr algn="just"/>
            <a:r>
              <a:rPr lang="pl-PL" sz="2400" dirty="0" smtClean="0">
                <a:latin typeface="Bookman Old Style" panose="02050604050505020204" pitchFamily="18" charset="0"/>
              </a:rPr>
              <a:t>-Skrzynka </a:t>
            </a:r>
            <a:r>
              <a:rPr lang="pl-PL" sz="2400" dirty="0">
                <a:latin typeface="Bookman Old Style" panose="02050604050505020204" pitchFamily="18" charset="0"/>
              </a:rPr>
              <a:t>na listy, do której dzieci wrzucały swoje listy z prośbami, skargami i </a:t>
            </a:r>
            <a:r>
              <a:rPr lang="pl-PL" sz="2400" dirty="0" smtClean="0">
                <a:latin typeface="Bookman Old Style" panose="02050604050505020204" pitchFamily="18" charset="0"/>
              </a:rPr>
              <a:t>usprawiedliwieniami.</a:t>
            </a:r>
          </a:p>
          <a:p>
            <a:pPr algn="just"/>
            <a:r>
              <a:rPr lang="pl-PL" sz="2400" dirty="0" smtClean="0">
                <a:latin typeface="Bookman Old Style" panose="02050604050505020204" pitchFamily="18" charset="0"/>
              </a:rPr>
              <a:t>-Szafa </a:t>
            </a:r>
            <a:r>
              <a:rPr lang="pl-PL" sz="2400" dirty="0">
                <a:latin typeface="Bookman Old Style" panose="02050604050505020204" pitchFamily="18" charset="0"/>
              </a:rPr>
              <a:t>znalezionych rzeczy, do której trafiały również takie rzeczy jak „fartuch nie zawieszony na miejscu” czy książka pozostawiona na </a:t>
            </a:r>
            <a:r>
              <a:rPr lang="pl-PL" sz="2400" dirty="0" smtClean="0">
                <a:latin typeface="Bookman Old Style" panose="02050604050505020204" pitchFamily="18" charset="0"/>
              </a:rPr>
              <a:t>stole. </a:t>
            </a:r>
          </a:p>
          <a:p>
            <a:pPr algn="just"/>
            <a:r>
              <a:rPr lang="pl-PL" sz="2400" dirty="0" smtClean="0">
                <a:latin typeface="Bookman Old Style" panose="02050604050505020204" pitchFamily="18" charset="0"/>
              </a:rPr>
              <a:t>-Sklepik </a:t>
            </a:r>
            <a:r>
              <a:rPr lang="pl-PL" sz="2400" dirty="0">
                <a:latin typeface="Bookman Old Style" panose="02050604050505020204" pitchFamily="18" charset="0"/>
              </a:rPr>
              <a:t>wydający o określonej porze pewne przedmioty bezpłatnie, a inne po niskiej </a:t>
            </a:r>
            <a:r>
              <a:rPr lang="pl-PL" sz="2400" dirty="0" smtClean="0">
                <a:latin typeface="Bookman Old Style" panose="02050604050505020204" pitchFamily="18" charset="0"/>
              </a:rPr>
              <a:t>cenie. </a:t>
            </a:r>
          </a:p>
          <a:p>
            <a:pPr algn="just"/>
            <a:r>
              <a:rPr lang="pl-PL" sz="2400" dirty="0" smtClean="0">
                <a:latin typeface="Bookman Old Style" panose="02050604050505020204" pitchFamily="18" charset="0"/>
              </a:rPr>
              <a:t>-Zabawki</a:t>
            </a:r>
            <a:r>
              <a:rPr lang="pl-PL" sz="2400" dirty="0">
                <a:latin typeface="Bookman Old Style" panose="02050604050505020204" pitchFamily="18" charset="0"/>
              </a:rPr>
              <a:t>, a właściwie gry wraz z regulaminem korzystania z nich, który orzekał np. że „w domino wolno grać na cukierki, pocztówki i pieniądze tylko w soboty i piątki od 1630</a:t>
            </a:r>
            <a:r>
              <a:rPr lang="pl-PL" sz="2400" dirty="0" smtClean="0">
                <a:latin typeface="Bookman Old Style" panose="02050604050505020204" pitchFamily="18" charset="0"/>
              </a:rPr>
              <a:t>”.</a:t>
            </a:r>
            <a:endParaRPr lang="pl-PL" sz="2400" dirty="0">
              <a:latin typeface="Bookman Old Style" panose="02050604050505020204" pitchFamily="18" charset="0"/>
            </a:endParaRPr>
          </a:p>
        </p:txBody>
      </p:sp>
      <p:pic>
        <p:nvPicPr>
          <p:cNvPr id="4" name="Obraz 3"/>
          <p:cNvPicPr>
            <a:picLocks noChangeAspect="1"/>
          </p:cNvPicPr>
          <p:nvPr/>
        </p:nvPicPr>
        <p:blipFill>
          <a:blip r:embed="rId2"/>
          <a:stretch>
            <a:fillRect/>
          </a:stretch>
        </p:blipFill>
        <p:spPr>
          <a:xfrm>
            <a:off x="6599815" y="2216075"/>
            <a:ext cx="5232128" cy="4028739"/>
          </a:xfrm>
          <a:prstGeom prst="rect">
            <a:avLst/>
          </a:prstGeom>
        </p:spPr>
      </p:pic>
    </p:spTree>
    <p:extLst>
      <p:ext uri="{BB962C8B-B14F-4D97-AF65-F5344CB8AC3E}">
        <p14:creationId xmlns:p14="http://schemas.microsoft.com/office/powerpoint/2010/main" val="398444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600200" y="310987"/>
            <a:ext cx="8991600" cy="1645920"/>
          </a:xfrm>
        </p:spPr>
        <p:txBody>
          <a:bodyPr>
            <a:normAutofit fontScale="90000"/>
          </a:bodyPr>
          <a:lstStyle/>
          <a:p>
            <a:r>
              <a:rPr lang="pl-PL" dirty="0"/>
              <a:t> Wstęp do kodeksu sądu koleżeńskiego (opracowany przez Janusza Korczaka)</a:t>
            </a:r>
          </a:p>
        </p:txBody>
      </p:sp>
      <p:sp>
        <p:nvSpPr>
          <p:cNvPr id="3" name="Podtytuł 2"/>
          <p:cNvSpPr>
            <a:spLocks noGrp="1"/>
          </p:cNvSpPr>
          <p:nvPr>
            <p:ph type="subTitle" idx="1"/>
          </p:nvPr>
        </p:nvSpPr>
        <p:spPr>
          <a:xfrm>
            <a:off x="5083884" y="2188741"/>
            <a:ext cx="5964219" cy="4618877"/>
          </a:xfrm>
        </p:spPr>
        <p:txBody>
          <a:bodyPr>
            <a:normAutofit/>
          </a:bodyPr>
          <a:lstStyle/>
          <a:p>
            <a:pPr algn="just"/>
            <a:r>
              <a:rPr lang="pl-PL" sz="2400" dirty="0">
                <a:latin typeface="Bookman Old Style" panose="02050604050505020204" pitchFamily="18" charset="0"/>
              </a:rPr>
              <a:t>„Jeżeli ktoś zrobił coś złego, najlepiej mu przebaczyć. Jeżeli zrobił coś złego, bo nie wiedział, to już wie teraz. Jeżeli zrobił coś złego nieumyślnie, będzie w przyszłości ostrożniejszy. Jeżeli robi coś złego, bo mu się trudno przezwyciężyć, będzie się starał. Jeżeli zrobił coś złego, bo go namówili, już się nie będzie słuchał. Jeżeli ktoś zrobi coś złego, najlepiej mu przebaczyć, czekać, aż się poprawi.” </a:t>
            </a:r>
          </a:p>
        </p:txBody>
      </p:sp>
      <p:pic>
        <p:nvPicPr>
          <p:cNvPr id="4" name="Obraz 3"/>
          <p:cNvPicPr>
            <a:picLocks noChangeAspect="1"/>
          </p:cNvPicPr>
          <p:nvPr/>
        </p:nvPicPr>
        <p:blipFill>
          <a:blip r:embed="rId2"/>
          <a:stretch>
            <a:fillRect/>
          </a:stretch>
        </p:blipFill>
        <p:spPr>
          <a:xfrm>
            <a:off x="585030" y="2180893"/>
            <a:ext cx="3018781" cy="4485739"/>
          </a:xfrm>
          <a:prstGeom prst="rect">
            <a:avLst/>
          </a:prstGeom>
        </p:spPr>
      </p:pic>
    </p:spTree>
    <p:extLst>
      <p:ext uri="{BB962C8B-B14F-4D97-AF65-F5344CB8AC3E}">
        <p14:creationId xmlns:p14="http://schemas.microsoft.com/office/powerpoint/2010/main" val="14150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78685" y="213700"/>
            <a:ext cx="8991600" cy="1442978"/>
          </a:xfrm>
        </p:spPr>
        <p:txBody>
          <a:bodyPr/>
          <a:lstStyle/>
          <a:p>
            <a:r>
              <a:rPr lang="pl-PL" dirty="0"/>
              <a:t> Poglądy pedagogiczne Janusza Korczaka</a:t>
            </a:r>
          </a:p>
        </p:txBody>
      </p:sp>
      <p:sp>
        <p:nvSpPr>
          <p:cNvPr id="3" name="Podtytuł 2"/>
          <p:cNvSpPr>
            <a:spLocks noGrp="1"/>
          </p:cNvSpPr>
          <p:nvPr>
            <p:ph type="subTitle" idx="1"/>
          </p:nvPr>
        </p:nvSpPr>
        <p:spPr>
          <a:xfrm>
            <a:off x="333487" y="1656678"/>
            <a:ext cx="11747351" cy="5056094"/>
          </a:xfrm>
        </p:spPr>
        <p:txBody>
          <a:bodyPr>
            <a:normAutofit/>
          </a:bodyPr>
          <a:lstStyle/>
          <a:p>
            <a:pPr algn="l"/>
            <a:r>
              <a:rPr lang="pl-PL" dirty="0">
                <a:latin typeface="Bookman Old Style" panose="02050604050505020204" pitchFamily="18" charset="0"/>
              </a:rPr>
              <a:t>Dzieci mają prawo do : </a:t>
            </a:r>
            <a:endParaRPr lang="pl-PL" dirty="0" smtClean="0">
              <a:latin typeface="Bookman Old Style" panose="02050604050505020204" pitchFamily="18" charset="0"/>
            </a:endParaRPr>
          </a:p>
          <a:p>
            <a:pPr algn="l"/>
            <a:r>
              <a:rPr lang="pl-PL" dirty="0" smtClean="0">
                <a:latin typeface="Bookman Old Style" panose="02050604050505020204" pitchFamily="18" charset="0"/>
              </a:rPr>
              <a:t>-bycia </a:t>
            </a:r>
            <a:r>
              <a:rPr lang="pl-PL" dirty="0">
                <a:latin typeface="Bookman Old Style" panose="02050604050505020204" pitchFamily="18" charset="0"/>
              </a:rPr>
              <a:t>sobą </a:t>
            </a:r>
            <a:endParaRPr lang="pl-PL" dirty="0" smtClean="0">
              <a:latin typeface="Bookman Old Style" panose="02050604050505020204" pitchFamily="18" charset="0"/>
            </a:endParaRPr>
          </a:p>
          <a:p>
            <a:pPr algn="l"/>
            <a:r>
              <a:rPr lang="pl-PL" dirty="0">
                <a:latin typeface="Bookman Old Style" panose="02050604050505020204" pitchFamily="18" charset="0"/>
              </a:rPr>
              <a:t>-</a:t>
            </a:r>
            <a:r>
              <a:rPr lang="pl-PL" dirty="0" smtClean="0">
                <a:latin typeface="Bookman Old Style" panose="02050604050505020204" pitchFamily="18" charset="0"/>
              </a:rPr>
              <a:t>szacunku </a:t>
            </a:r>
          </a:p>
          <a:p>
            <a:pPr algn="l"/>
            <a:r>
              <a:rPr lang="pl-PL" dirty="0">
                <a:latin typeface="Bookman Old Style" panose="02050604050505020204" pitchFamily="18" charset="0"/>
              </a:rPr>
              <a:t>-</a:t>
            </a:r>
            <a:r>
              <a:rPr lang="pl-PL" dirty="0" smtClean="0">
                <a:latin typeface="Bookman Old Style" panose="02050604050505020204" pitchFamily="18" charset="0"/>
              </a:rPr>
              <a:t>zaufania </a:t>
            </a:r>
          </a:p>
          <a:p>
            <a:pPr algn="l"/>
            <a:r>
              <a:rPr lang="pl-PL" dirty="0">
                <a:latin typeface="Bookman Old Style" panose="02050604050505020204" pitchFamily="18" charset="0"/>
              </a:rPr>
              <a:t>-</a:t>
            </a:r>
            <a:r>
              <a:rPr lang="pl-PL" dirty="0" smtClean="0">
                <a:latin typeface="Bookman Old Style" panose="02050604050505020204" pitchFamily="18" charset="0"/>
              </a:rPr>
              <a:t>życzliwości </a:t>
            </a:r>
          </a:p>
          <a:p>
            <a:pPr algn="l"/>
            <a:r>
              <a:rPr lang="pl-PL" dirty="0">
                <a:latin typeface="Bookman Old Style" panose="02050604050505020204" pitchFamily="18" charset="0"/>
              </a:rPr>
              <a:t>-</a:t>
            </a:r>
            <a:r>
              <a:rPr lang="pl-PL" dirty="0" smtClean="0">
                <a:latin typeface="Bookman Old Style" panose="02050604050505020204" pitchFamily="18" charset="0"/>
              </a:rPr>
              <a:t>szczęśliwego </a:t>
            </a:r>
            <a:r>
              <a:rPr lang="pl-PL" dirty="0">
                <a:latin typeface="Bookman Old Style" panose="02050604050505020204" pitchFamily="18" charset="0"/>
              </a:rPr>
              <a:t>dzieciństwa </a:t>
            </a:r>
            <a:endParaRPr lang="pl-PL" dirty="0" smtClean="0">
              <a:latin typeface="Bookman Old Style" panose="02050604050505020204" pitchFamily="18" charset="0"/>
            </a:endParaRPr>
          </a:p>
          <a:p>
            <a:pPr algn="l"/>
            <a:r>
              <a:rPr lang="pl-PL" dirty="0">
                <a:latin typeface="Bookman Old Style" panose="02050604050505020204" pitchFamily="18" charset="0"/>
              </a:rPr>
              <a:t>-</a:t>
            </a:r>
            <a:r>
              <a:rPr lang="pl-PL" dirty="0" smtClean="0">
                <a:latin typeface="Bookman Old Style" panose="02050604050505020204" pitchFamily="18" charset="0"/>
              </a:rPr>
              <a:t>zabawy </a:t>
            </a:r>
          </a:p>
          <a:p>
            <a:pPr algn="l"/>
            <a:r>
              <a:rPr lang="pl-PL" dirty="0">
                <a:latin typeface="Bookman Old Style" panose="02050604050505020204" pitchFamily="18" charset="0"/>
              </a:rPr>
              <a:t>-</a:t>
            </a:r>
            <a:r>
              <a:rPr lang="pl-PL" dirty="0" smtClean="0">
                <a:latin typeface="Bookman Old Style" panose="02050604050505020204" pitchFamily="18" charset="0"/>
              </a:rPr>
              <a:t>miłości </a:t>
            </a:r>
          </a:p>
          <a:p>
            <a:pPr algn="l"/>
            <a:r>
              <a:rPr lang="pl-PL" dirty="0">
                <a:latin typeface="Bookman Old Style" panose="02050604050505020204" pitchFamily="18" charset="0"/>
              </a:rPr>
              <a:t>-</a:t>
            </a:r>
            <a:r>
              <a:rPr lang="pl-PL" dirty="0" smtClean="0">
                <a:latin typeface="Bookman Old Style" panose="02050604050505020204" pitchFamily="18" charset="0"/>
              </a:rPr>
              <a:t>pracy </a:t>
            </a:r>
          </a:p>
          <a:p>
            <a:pPr algn="l"/>
            <a:r>
              <a:rPr lang="pl-PL" dirty="0">
                <a:latin typeface="Bookman Old Style" panose="02050604050505020204" pitchFamily="18" charset="0"/>
              </a:rPr>
              <a:t>-</a:t>
            </a:r>
            <a:r>
              <a:rPr lang="pl-PL" dirty="0" smtClean="0">
                <a:latin typeface="Bookman Old Style" panose="02050604050505020204" pitchFamily="18" charset="0"/>
              </a:rPr>
              <a:t>odpoczynku</a:t>
            </a:r>
          </a:p>
          <a:p>
            <a:pPr algn="l"/>
            <a:r>
              <a:rPr lang="pl-PL" dirty="0">
                <a:latin typeface="Bookman Old Style" panose="02050604050505020204" pitchFamily="18" charset="0"/>
              </a:rPr>
              <a:t>-</a:t>
            </a:r>
            <a:r>
              <a:rPr lang="pl-PL" dirty="0" smtClean="0">
                <a:latin typeface="Bookman Old Style" panose="02050604050505020204" pitchFamily="18" charset="0"/>
              </a:rPr>
              <a:t> </a:t>
            </a:r>
            <a:r>
              <a:rPr lang="pl-PL" dirty="0">
                <a:latin typeface="Bookman Old Style" panose="02050604050505020204" pitchFamily="18" charset="0"/>
              </a:rPr>
              <a:t>własności </a:t>
            </a:r>
            <a:r>
              <a:rPr lang="pl-PL" dirty="0" smtClean="0">
                <a:latin typeface="Bookman Old Style" panose="02050604050505020204" pitchFamily="18" charset="0"/>
              </a:rPr>
              <a:t>wszechstronnego</a:t>
            </a:r>
            <a:endParaRPr lang="pl-PL" dirty="0">
              <a:latin typeface="Bookman Old Style" panose="02050604050505020204" pitchFamily="18" charset="0"/>
            </a:endParaRPr>
          </a:p>
        </p:txBody>
      </p:sp>
      <p:pic>
        <p:nvPicPr>
          <p:cNvPr id="4" name="Obraz 3"/>
          <p:cNvPicPr>
            <a:picLocks noChangeAspect="1"/>
          </p:cNvPicPr>
          <p:nvPr/>
        </p:nvPicPr>
        <p:blipFill>
          <a:blip r:embed="rId2"/>
          <a:stretch>
            <a:fillRect/>
          </a:stretch>
        </p:blipFill>
        <p:spPr>
          <a:xfrm>
            <a:off x="7229138" y="1929074"/>
            <a:ext cx="2838361" cy="4511302"/>
          </a:xfrm>
          <a:prstGeom prst="rect">
            <a:avLst/>
          </a:prstGeom>
        </p:spPr>
      </p:pic>
    </p:spTree>
    <p:extLst>
      <p:ext uri="{BB962C8B-B14F-4D97-AF65-F5344CB8AC3E}">
        <p14:creationId xmlns:p14="http://schemas.microsoft.com/office/powerpoint/2010/main" val="301748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610958" y="375063"/>
            <a:ext cx="8991600" cy="1120249"/>
          </a:xfrm>
        </p:spPr>
        <p:txBody>
          <a:bodyPr/>
          <a:lstStyle/>
          <a:p>
            <a:r>
              <a:rPr lang="pl-PL" dirty="0"/>
              <a:t>Działalność publicystyczna</a:t>
            </a:r>
          </a:p>
        </p:txBody>
      </p:sp>
      <p:sp>
        <p:nvSpPr>
          <p:cNvPr id="3" name="Podtytuł 2"/>
          <p:cNvSpPr>
            <a:spLocks noGrp="1"/>
          </p:cNvSpPr>
          <p:nvPr>
            <p:ph type="subTitle" idx="1"/>
          </p:nvPr>
        </p:nvSpPr>
        <p:spPr>
          <a:xfrm>
            <a:off x="441064" y="1645919"/>
            <a:ext cx="5938222" cy="5070047"/>
          </a:xfrm>
        </p:spPr>
        <p:txBody>
          <a:bodyPr>
            <a:noAutofit/>
          </a:bodyPr>
          <a:lstStyle/>
          <a:p>
            <a:pPr algn="just"/>
            <a:r>
              <a:rPr lang="pl-PL" sz="2400" dirty="0">
                <a:latin typeface="Bookman Old Style" panose="02050604050505020204" pitchFamily="18" charset="0"/>
              </a:rPr>
              <a:t>Janusz Korczak pisał wiele artykułów dla dorosłych o wychowaniu dzieci, które umieszczał w różnych czasopismach, np. „Szkoła Specjalna</a:t>
            </a:r>
            <a:r>
              <a:rPr lang="pl-PL" sz="2400" dirty="0" smtClean="0">
                <a:latin typeface="Bookman Old Style" panose="02050604050505020204" pitchFamily="18" charset="0"/>
              </a:rPr>
              <a:t>”, </a:t>
            </a:r>
            <a:r>
              <a:rPr lang="pl-PL" sz="2400" dirty="0">
                <a:latin typeface="Bookman Old Style" panose="02050604050505020204" pitchFamily="18" charset="0"/>
              </a:rPr>
              <a:t>„Mały Przegląd</a:t>
            </a:r>
            <a:r>
              <a:rPr lang="pl-PL" sz="2400" dirty="0" smtClean="0">
                <a:latin typeface="Bookman Old Style" panose="02050604050505020204" pitchFamily="18" charset="0"/>
              </a:rPr>
              <a:t>”, </a:t>
            </a:r>
            <a:r>
              <a:rPr lang="pl-PL" sz="2400" dirty="0">
                <a:latin typeface="Bookman Old Style" panose="02050604050505020204" pitchFamily="18" charset="0"/>
              </a:rPr>
              <a:t>„Opieka nad Dzieckiem</a:t>
            </a:r>
            <a:r>
              <a:rPr lang="pl-PL" sz="2400" dirty="0" smtClean="0">
                <a:latin typeface="Bookman Old Style" panose="02050604050505020204" pitchFamily="18" charset="0"/>
              </a:rPr>
              <a:t>”, </a:t>
            </a:r>
            <a:r>
              <a:rPr lang="pl-PL" sz="2400" dirty="0">
                <a:latin typeface="Bookman Old Style" panose="02050604050505020204" pitchFamily="18" charset="0"/>
              </a:rPr>
              <a:t>„Wiadomości Literackie</a:t>
            </a:r>
            <a:r>
              <a:rPr lang="pl-PL" sz="2400" dirty="0" smtClean="0">
                <a:latin typeface="Bookman Old Style" panose="02050604050505020204" pitchFamily="18" charset="0"/>
              </a:rPr>
              <a:t>”, </a:t>
            </a:r>
            <a:r>
              <a:rPr lang="pl-PL" sz="2400" dirty="0">
                <a:latin typeface="Bookman Old Style" panose="02050604050505020204" pitchFamily="18" charset="0"/>
              </a:rPr>
              <a:t>„Higiena i Wychowanie</a:t>
            </a:r>
            <a:r>
              <a:rPr lang="pl-PL" sz="2400" dirty="0" smtClean="0">
                <a:latin typeface="Bookman Old Style" panose="02050604050505020204" pitchFamily="18" charset="0"/>
              </a:rPr>
              <a:t>”, </a:t>
            </a:r>
            <a:r>
              <a:rPr lang="pl-PL" sz="2400" dirty="0">
                <a:latin typeface="Bookman Old Style" panose="02050604050505020204" pitchFamily="18" charset="0"/>
              </a:rPr>
              <a:t>„Wychowanie Przedszkolne</a:t>
            </a:r>
            <a:r>
              <a:rPr lang="pl-PL" sz="2400" dirty="0" smtClean="0">
                <a:latin typeface="Bookman Old Style" panose="02050604050505020204" pitchFamily="18" charset="0"/>
              </a:rPr>
              <a:t>”, </a:t>
            </a:r>
            <a:r>
              <a:rPr lang="pl-PL" sz="2400" dirty="0">
                <a:latin typeface="Bookman Old Style" panose="02050604050505020204" pitchFamily="18" charset="0"/>
              </a:rPr>
              <a:t>„Dziecko i Matka</a:t>
            </a:r>
            <a:r>
              <a:rPr lang="pl-PL" sz="2400" dirty="0" smtClean="0">
                <a:latin typeface="Bookman Old Style" panose="02050604050505020204" pitchFamily="18" charset="0"/>
              </a:rPr>
              <a:t>”. </a:t>
            </a:r>
            <a:r>
              <a:rPr lang="pl-PL" sz="2400" dirty="0">
                <a:latin typeface="Bookman Old Style" panose="02050604050505020204" pitchFamily="18" charset="0"/>
              </a:rPr>
              <a:t>Powołał również pismo dziecięce „Mały Przegląd”, a także opiekował się „Tygodnikiem Domu Sierot” i „Tygodnikiem Naszego Domu</a:t>
            </a:r>
            <a:r>
              <a:rPr lang="pl-PL" sz="2400" dirty="0" smtClean="0">
                <a:latin typeface="Bookman Old Style" panose="02050604050505020204" pitchFamily="18" charset="0"/>
              </a:rPr>
              <a:t>”.</a:t>
            </a:r>
            <a:endParaRPr lang="pl-PL" sz="2400" dirty="0">
              <a:latin typeface="Bookman Old Style" panose="02050604050505020204" pitchFamily="18" charset="0"/>
            </a:endParaRPr>
          </a:p>
        </p:txBody>
      </p:sp>
      <p:pic>
        <p:nvPicPr>
          <p:cNvPr id="4" name="Obraz 3"/>
          <p:cNvPicPr>
            <a:picLocks noChangeAspect="1"/>
          </p:cNvPicPr>
          <p:nvPr/>
        </p:nvPicPr>
        <p:blipFill>
          <a:blip r:embed="rId2"/>
          <a:stretch>
            <a:fillRect/>
          </a:stretch>
        </p:blipFill>
        <p:spPr>
          <a:xfrm>
            <a:off x="6714788" y="2265492"/>
            <a:ext cx="5107866" cy="3830899"/>
          </a:xfrm>
          <a:prstGeom prst="rect">
            <a:avLst/>
          </a:prstGeom>
        </p:spPr>
      </p:pic>
    </p:spTree>
    <p:extLst>
      <p:ext uri="{BB962C8B-B14F-4D97-AF65-F5344CB8AC3E}">
        <p14:creationId xmlns:p14="http://schemas.microsoft.com/office/powerpoint/2010/main" val="274724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TM10001115[[fn=Paczka]]</Template>
  <TotalTime>45</TotalTime>
  <Words>544</Words>
  <Application>Microsoft Office PowerPoint</Application>
  <PresentationFormat>Panoramiczny</PresentationFormat>
  <Paragraphs>42</Paragraphs>
  <Slides>11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11</vt:i4>
      </vt:variant>
    </vt:vector>
  </HeadingPairs>
  <TitlesOfParts>
    <vt:vector size="15" baseType="lpstr">
      <vt:lpstr>Arial</vt:lpstr>
      <vt:lpstr>Bookman Old Style</vt:lpstr>
      <vt:lpstr>Gill Sans MT</vt:lpstr>
      <vt:lpstr>Parcel</vt:lpstr>
      <vt:lpstr>JANUSZ kORCZAK</vt:lpstr>
      <vt:lpstr>Prezentacja programu PowerPoint</vt:lpstr>
      <vt:lpstr>Biografia Janusza Korczaka</vt:lpstr>
      <vt:lpstr> Janusz Korczak był:</vt:lpstr>
      <vt:lpstr>w okresie I wojny światowej pracował jako lekarz w szpitalu polowym</vt:lpstr>
      <vt:lpstr>Pomysłowe rozwiązania w pracy z dziećmi:</vt:lpstr>
      <vt:lpstr> Wstęp do kodeksu sądu koleżeńskiego (opracowany przez Janusza Korczaka)</vt:lpstr>
      <vt:lpstr> Poglądy pedagogiczne Janusza Korczaka</vt:lpstr>
      <vt:lpstr>Działalność publicystyczna</vt:lpstr>
      <vt:lpstr>Stworzył nowatorski system  pedagogiczny</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JANUSZ kORCZAK</dc:title>
  <dc:creator>Błaszkowska Dominika</dc:creator>
  <cp:lastModifiedBy>Kubska Julia</cp:lastModifiedBy>
  <cp:revision>19</cp:revision>
  <dcterms:created xsi:type="dcterms:W3CDTF">2019-05-23T11:49:06Z</dcterms:created>
  <dcterms:modified xsi:type="dcterms:W3CDTF">2019-06-03T08:36:03Z</dcterms:modified>
</cp:coreProperties>
</file>