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8" r:id="rId3"/>
    <p:sldId id="260" r:id="rId4"/>
    <p:sldId id="288" r:id="rId5"/>
    <p:sldId id="261" r:id="rId6"/>
    <p:sldId id="283" r:id="rId7"/>
    <p:sldId id="262" r:id="rId8"/>
    <p:sldId id="263" r:id="rId9"/>
    <p:sldId id="264" r:id="rId10"/>
    <p:sldId id="265" r:id="rId11"/>
    <p:sldId id="266" r:id="rId12"/>
    <p:sldId id="267" r:id="rId13"/>
    <p:sldId id="268" r:id="rId14"/>
    <p:sldId id="269" r:id="rId15"/>
    <p:sldId id="270" r:id="rId16"/>
    <p:sldId id="318" r:id="rId17"/>
    <p:sldId id="271" r:id="rId18"/>
    <p:sldId id="272" r:id="rId19"/>
    <p:sldId id="273" r:id="rId20"/>
    <p:sldId id="274" r:id="rId21"/>
    <p:sldId id="275" r:id="rId22"/>
    <p:sldId id="276" r:id="rId23"/>
    <p:sldId id="277" r:id="rId24"/>
    <p:sldId id="319" r:id="rId25"/>
    <p:sldId id="278" r:id="rId26"/>
    <p:sldId id="279" r:id="rId27"/>
    <p:sldId id="280" r:id="rId28"/>
    <p:sldId id="281" r:id="rId29"/>
    <p:sldId id="282" r:id="rId30"/>
    <p:sldId id="284" r:id="rId31"/>
    <p:sldId id="285" r:id="rId32"/>
    <p:sldId id="286" r:id="rId33"/>
    <p:sldId id="289" r:id="rId34"/>
    <p:sldId id="290" r:id="rId35"/>
    <p:sldId id="291" r:id="rId36"/>
    <p:sldId id="292" r:id="rId37"/>
    <p:sldId id="293" r:id="rId38"/>
    <p:sldId id="294" r:id="rId39"/>
    <p:sldId id="295" r:id="rId40"/>
    <p:sldId id="296" r:id="rId41"/>
    <p:sldId id="316" r:id="rId42"/>
    <p:sldId id="297" r:id="rId43"/>
    <p:sldId id="317"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oliniow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FD88515B-C894-40EC-ADB9-21F3AE448B13}" type="datetimeFigureOut">
              <a:rPr lang="pl-PL" smtClean="0"/>
              <a:pPr/>
              <a:t>2019-05-23</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9E7E0B5F-7F45-4FDE-BF2F-B006BB44D33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FD88515B-C894-40EC-ADB9-21F3AE448B13}" type="datetimeFigureOut">
              <a:rPr lang="pl-PL" smtClean="0"/>
              <a:pPr/>
              <a:t>2019-05-23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E7E0B5F-7F45-4FDE-BF2F-B006BB44D33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FD88515B-C894-40EC-ADB9-21F3AE448B13}" type="datetimeFigureOut">
              <a:rPr lang="pl-PL" smtClean="0"/>
              <a:pPr/>
              <a:t>2019-05-23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E7E0B5F-7F45-4FDE-BF2F-B006BB44D33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FD88515B-C894-40EC-ADB9-21F3AE448B13}" type="datetimeFigureOut">
              <a:rPr lang="pl-PL" smtClean="0"/>
              <a:pPr/>
              <a:t>2019-05-23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E7E0B5F-7F45-4FDE-BF2F-B006BB44D333}"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FD88515B-C894-40EC-ADB9-21F3AE448B13}" type="datetimeFigureOut">
              <a:rPr lang="pl-PL" smtClean="0"/>
              <a:pPr/>
              <a:t>2019-05-23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E7E0B5F-7F45-4FDE-BF2F-B006BB44D333}"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FD88515B-C894-40EC-ADB9-21F3AE448B13}" type="datetimeFigureOut">
              <a:rPr lang="pl-PL" smtClean="0"/>
              <a:pPr/>
              <a:t>2019-05-23</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9E7E0B5F-7F45-4FDE-BF2F-B006BB44D333}"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FD88515B-C894-40EC-ADB9-21F3AE448B13}" type="datetimeFigureOut">
              <a:rPr lang="pl-PL" smtClean="0"/>
              <a:pPr/>
              <a:t>2019-05-23</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9E7E0B5F-7F45-4FDE-BF2F-B006BB44D333}"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FD88515B-C894-40EC-ADB9-21F3AE448B13}" type="datetimeFigureOut">
              <a:rPr lang="pl-PL" smtClean="0"/>
              <a:pPr/>
              <a:t>2019-05-23</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9E7E0B5F-7F45-4FDE-BF2F-B006BB44D333}"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FD88515B-C894-40EC-ADB9-21F3AE448B13}" type="datetimeFigureOut">
              <a:rPr lang="pl-PL" smtClean="0"/>
              <a:pPr/>
              <a:t>2019-05-23</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9E7E0B5F-7F45-4FDE-BF2F-B006BB44D33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FD88515B-C894-40EC-ADB9-21F3AE448B13}" type="datetimeFigureOut">
              <a:rPr lang="pl-PL" smtClean="0"/>
              <a:pPr/>
              <a:t>2019-05-23</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9E7E0B5F-7F45-4FDE-BF2F-B006BB44D333}"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FD88515B-C894-40EC-ADB9-21F3AE448B13}" type="datetimeFigureOut">
              <a:rPr lang="pl-PL" smtClean="0"/>
              <a:pPr/>
              <a:t>2019-05-23</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9E7E0B5F-7F45-4FDE-BF2F-B006BB44D333}"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oliniow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oliniow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D88515B-C894-40EC-ADB9-21F3AE448B13}" type="datetimeFigureOut">
              <a:rPr lang="pl-PL" smtClean="0"/>
              <a:pPr/>
              <a:t>2019-05-23</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E7E0B5F-7F45-4FDE-BF2F-B006BB44D33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40544" y="188640"/>
            <a:ext cx="8279928" cy="4320480"/>
          </a:xfrm>
        </p:spPr>
        <p:txBody>
          <a:bodyPr>
            <a:noAutofit/>
          </a:bodyPr>
          <a:lstStyle/>
          <a:p>
            <a:pPr algn="ctr"/>
            <a:r>
              <a:rPr lang="pl-PL" sz="4000" b="0" dirty="0" smtClean="0"/>
              <a:t/>
            </a:r>
            <a:br>
              <a:rPr lang="pl-PL" sz="4000" b="0" dirty="0" smtClean="0"/>
            </a:br>
            <a:r>
              <a:rPr lang="pl-PL" sz="4000" b="0" dirty="0"/>
              <a:t/>
            </a:r>
            <a:br>
              <a:rPr lang="pl-PL" sz="4000" b="0" dirty="0"/>
            </a:br>
            <a:r>
              <a:rPr lang="pl-PL" sz="4000" dirty="0" smtClean="0">
                <a:solidFill>
                  <a:schemeClr val="accent2"/>
                </a:solidFill>
              </a:rPr>
              <a:t>Obowiązki w zakresie bezpieczeństwa uczniów wynikające   z przepisów prawa oświatowego</a:t>
            </a:r>
            <a:br>
              <a:rPr lang="pl-PL" sz="4000" dirty="0" smtClean="0">
                <a:solidFill>
                  <a:schemeClr val="accent2"/>
                </a:solidFill>
              </a:rPr>
            </a:br>
            <a:r>
              <a:rPr lang="pl-PL" sz="4000" dirty="0" smtClean="0">
                <a:solidFill>
                  <a:schemeClr val="accent2"/>
                </a:solidFill>
              </a:rPr>
              <a:t/>
            </a:r>
            <a:br>
              <a:rPr lang="pl-PL" sz="4000" dirty="0" smtClean="0">
                <a:solidFill>
                  <a:schemeClr val="accent2"/>
                </a:solidFill>
              </a:rPr>
            </a:br>
            <a:r>
              <a:rPr lang="pl-PL" sz="4000" dirty="0" smtClean="0">
                <a:solidFill>
                  <a:schemeClr val="accent2"/>
                </a:solidFill>
              </a:rPr>
              <a:t>Procedury postępowania           w sytuacjach kryzysowych</a:t>
            </a:r>
            <a:endParaRPr lang="pl-PL" sz="4000" dirty="0">
              <a:solidFill>
                <a:schemeClr val="accent2"/>
              </a:solidFill>
            </a:endParaRPr>
          </a:p>
        </p:txBody>
      </p:sp>
    </p:spTree>
    <p:extLst>
      <p:ext uri="{BB962C8B-B14F-4D97-AF65-F5344CB8AC3E}">
        <p14:creationId xmlns:p14="http://schemas.microsoft.com/office/powerpoint/2010/main" xmlns="" val="2382509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29600" cy="5762112"/>
          </a:xfrm>
        </p:spPr>
        <p:txBody>
          <a:bodyPr/>
          <a:lstStyle/>
          <a:p>
            <a:pPr marL="64008" indent="0" algn="ctr">
              <a:buNone/>
            </a:pPr>
            <a:r>
              <a:rPr lang="pl-PL" b="1" dirty="0" smtClean="0">
                <a:solidFill>
                  <a:schemeClr val="accent1"/>
                </a:solidFill>
              </a:rPr>
              <a:t>SEKRETARIAT SZKOŁY</a:t>
            </a:r>
          </a:p>
          <a:p>
            <a:pPr marL="64008" indent="0" algn="ctr">
              <a:buNone/>
            </a:pPr>
            <a:endParaRPr lang="pl-PL" b="1" dirty="0" smtClean="0"/>
          </a:p>
          <a:p>
            <a:pPr lvl="0"/>
            <a:r>
              <a:rPr lang="pl-PL" dirty="0"/>
              <a:t>obsługa informacyjna w sytuacji kryzysowej, wzywanie pomocy specjalistycznej, wykonywanie telefonów do zainteresowanych osób,</a:t>
            </a:r>
          </a:p>
          <a:p>
            <a:pPr lvl="0"/>
            <a:r>
              <a:rPr lang="pl-PL" dirty="0"/>
              <a:t>kierowanie służb interweniujących do miejsca incydentu, udzielanie informacji o topografii budynku, specyficznych cechach sytuacji.</a:t>
            </a:r>
          </a:p>
          <a:p>
            <a:endParaRPr lang="pl-PL" b="1" dirty="0"/>
          </a:p>
        </p:txBody>
      </p:sp>
    </p:spTree>
    <p:extLst>
      <p:ext uri="{BB962C8B-B14F-4D97-AF65-F5344CB8AC3E}">
        <p14:creationId xmlns:p14="http://schemas.microsoft.com/office/powerpoint/2010/main" xmlns="" val="3111400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29600" cy="5762112"/>
          </a:xfrm>
        </p:spPr>
        <p:txBody>
          <a:bodyPr/>
          <a:lstStyle/>
          <a:p>
            <a:pPr marL="64008" indent="0" algn="ctr">
              <a:buNone/>
            </a:pPr>
            <a:endParaRPr lang="pl-PL" b="1" dirty="0"/>
          </a:p>
          <a:p>
            <a:pPr marL="64008" indent="0" algn="ctr">
              <a:buNone/>
            </a:pPr>
            <a:r>
              <a:rPr lang="pl-PL" b="1" dirty="0" smtClean="0">
                <a:solidFill>
                  <a:schemeClr val="accent1"/>
                </a:solidFill>
              </a:rPr>
              <a:t>DYREKCJA SZKOŁY</a:t>
            </a:r>
          </a:p>
          <a:p>
            <a:pPr algn="ctr"/>
            <a:endParaRPr lang="pl-PL" b="1" dirty="0" smtClean="0"/>
          </a:p>
          <a:p>
            <a:pPr lvl="0"/>
            <a:r>
              <a:rPr lang="pl-PL" sz="3600" b="1" dirty="0"/>
              <a:t>podejmowanie kluczowych decyzji dotyczących sytuacji kryzysowych</a:t>
            </a:r>
            <a:r>
              <a:rPr lang="pl-PL" sz="3600" dirty="0"/>
              <a:t>.</a:t>
            </a:r>
          </a:p>
          <a:p>
            <a:endParaRPr lang="pl-PL" sz="3600" b="1" dirty="0" smtClean="0"/>
          </a:p>
          <a:p>
            <a:endParaRPr lang="pl-PL" b="1" dirty="0"/>
          </a:p>
        </p:txBody>
      </p:sp>
    </p:spTree>
    <p:extLst>
      <p:ext uri="{BB962C8B-B14F-4D97-AF65-F5344CB8AC3E}">
        <p14:creationId xmlns:p14="http://schemas.microsoft.com/office/powerpoint/2010/main" xmlns="" val="36202944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55000" lnSpcReduction="20000"/>
          </a:bodyPr>
          <a:lstStyle/>
          <a:p>
            <a:r>
              <a:rPr lang="pl-PL" sz="4500" dirty="0"/>
              <a:t>nauczyciel lub pracownik szkoły powiadamia wychowawcę klasy </a:t>
            </a:r>
            <a:r>
              <a:rPr lang="pl-PL" sz="4500" dirty="0" smtClean="0"/>
              <a:t>o stanie ucznia wskazującym na spożycie alkoholu lub środków psychotropowych</a:t>
            </a:r>
            <a:r>
              <a:rPr lang="pl-PL" sz="4500" dirty="0"/>
              <a:t> </a:t>
            </a:r>
            <a:r>
              <a:rPr lang="pl-PL" sz="4500" dirty="0" smtClean="0"/>
              <a:t>,</a:t>
            </a:r>
            <a:endParaRPr lang="pl-PL" sz="4500" dirty="0"/>
          </a:p>
          <a:p>
            <a:r>
              <a:rPr lang="pl-PL" sz="4500" dirty="0" smtClean="0"/>
              <a:t> </a:t>
            </a:r>
            <a:r>
              <a:rPr lang="pl-PL" sz="4500" dirty="0"/>
              <a:t>odizolowuje ucznia od reszty klasy (ze względów bezpieczeństwa, stwarza warunki, w których nie będzie zagrożone życie ani zdrowie ucznia),</a:t>
            </a:r>
          </a:p>
          <a:p>
            <a:r>
              <a:rPr lang="pl-PL" sz="4500" dirty="0" smtClean="0"/>
              <a:t> </a:t>
            </a:r>
            <a:r>
              <a:rPr lang="pl-PL" sz="4500" dirty="0"/>
              <a:t>wzywa lekarza w celu stwierdzenia stanu trzeźwości (ewentualnie udziela pomocy medycznej),</a:t>
            </a:r>
          </a:p>
          <a:p>
            <a:r>
              <a:rPr lang="pl-PL" sz="4500" dirty="0" smtClean="0"/>
              <a:t> </a:t>
            </a:r>
            <a:r>
              <a:rPr lang="pl-PL" sz="4500" dirty="0"/>
              <a:t>wychowawca powiadamia o tym fakcie pedagoga, dyrektora szkoły i rodziców ucznia, których zobowiązuje do niezwłocznego odebrania go ze szkoły,</a:t>
            </a:r>
          </a:p>
          <a:p>
            <a:endParaRPr lang="pl-PL" dirty="0"/>
          </a:p>
        </p:txBody>
      </p:sp>
      <p:sp>
        <p:nvSpPr>
          <p:cNvPr id="2" name="Tytuł 1"/>
          <p:cNvSpPr>
            <a:spLocks noGrp="1"/>
          </p:cNvSpPr>
          <p:nvPr>
            <p:ph type="title"/>
          </p:nvPr>
        </p:nvSpPr>
        <p:spPr/>
        <p:txBody>
          <a:bodyPr>
            <a:noAutofit/>
          </a:bodyPr>
          <a:lstStyle/>
          <a:p>
            <a:pPr algn="ctr"/>
            <a:r>
              <a:rPr lang="pl-PL" sz="2400" dirty="0">
                <a:solidFill>
                  <a:schemeClr val="accent2"/>
                </a:solidFill>
                <a:effectLst/>
              </a:rPr>
              <a:t>Procedury postępowania w przypadku podejrzeń, że na terenie szkoły uczeń znajduje się pod wpływem alkoholu </a:t>
            </a:r>
            <a:r>
              <a:rPr lang="pl-PL" sz="2400" dirty="0" smtClean="0">
                <a:solidFill>
                  <a:schemeClr val="accent2"/>
                </a:solidFill>
                <a:effectLst/>
              </a:rPr>
              <a:t>, narkotyków, dopalaczy</a:t>
            </a:r>
            <a:endParaRPr lang="pl-PL" sz="2400" dirty="0">
              <a:solidFill>
                <a:schemeClr val="accent2"/>
              </a:solidFill>
            </a:endParaRPr>
          </a:p>
        </p:txBody>
      </p:sp>
    </p:spTree>
    <p:extLst>
      <p:ext uri="{BB962C8B-B14F-4D97-AF65-F5344CB8AC3E}">
        <p14:creationId xmlns:p14="http://schemas.microsoft.com/office/powerpoint/2010/main" xmlns="" val="1670942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332656"/>
            <a:ext cx="8435280" cy="6525344"/>
          </a:xfrm>
        </p:spPr>
        <p:txBody>
          <a:bodyPr>
            <a:noAutofit/>
          </a:bodyPr>
          <a:lstStyle/>
          <a:p>
            <a:endParaRPr lang="pl-PL" sz="2300" b="1" dirty="0" smtClean="0"/>
          </a:p>
          <a:p>
            <a:r>
              <a:rPr lang="pl-PL" sz="2800" dirty="0" smtClean="0"/>
              <a:t>w </a:t>
            </a:r>
            <a:r>
              <a:rPr lang="pl-PL" sz="2800" dirty="0"/>
              <a:t>przypadku, gdy rodzice odmówią odebrania dziecka, lekarz w porozumieniu z dyrektorem szkoły decyduje o pozostawieniu ucznia w szkole lub przewiezieniu go do placówki służby zdrowia,</a:t>
            </a:r>
          </a:p>
          <a:p>
            <a:r>
              <a:rPr lang="pl-PL" sz="2800" dirty="0" smtClean="0"/>
              <a:t>dyrektor </a:t>
            </a:r>
            <a:r>
              <a:rPr lang="pl-PL" sz="2800" dirty="0"/>
              <a:t>szkoły zawiadamia Policję, jeśli rodzice ucznia będącego pod wpływem alkoholu odmawiają przyjścia do szkoły, a jest on agresywny lub swoim zachowaniem daje powód do zgorszenia innych osób,</a:t>
            </a:r>
          </a:p>
          <a:p>
            <a:r>
              <a:rPr lang="pl-PL" sz="2800" dirty="0" smtClean="0"/>
              <a:t> </a:t>
            </a:r>
            <a:r>
              <a:rPr lang="pl-PL" sz="2800" dirty="0"/>
              <a:t>pedagog szkolny wyjaśnia zaistniałą sytuację, dokonuje wpisu o zdarzeniu w dzienniku pedagoga,</a:t>
            </a:r>
          </a:p>
          <a:p>
            <a:endParaRPr lang="pl-PL" sz="2800" dirty="0"/>
          </a:p>
        </p:txBody>
      </p:sp>
    </p:spTree>
    <p:extLst>
      <p:ext uri="{BB962C8B-B14F-4D97-AF65-F5344CB8AC3E}">
        <p14:creationId xmlns:p14="http://schemas.microsoft.com/office/powerpoint/2010/main" xmlns="" val="1350966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834120"/>
          </a:xfrm>
        </p:spPr>
        <p:txBody>
          <a:bodyPr>
            <a:normAutofit fontScale="77500" lnSpcReduction="20000"/>
          </a:bodyPr>
          <a:lstStyle/>
          <a:p>
            <a:pPr lvl="0"/>
            <a:endParaRPr lang="pl-PL" dirty="0" smtClean="0"/>
          </a:p>
          <a:p>
            <a:r>
              <a:rPr lang="pl-PL" sz="3400" dirty="0"/>
              <a:t>wychowawca w porozumieniu z pedagogiem dokonuje wpisu punktów ujemnych  w dzienniczku uwag klasowych, zgodnie z zasadami Punktowego Systemu Oceniania zachowania uczniów,</a:t>
            </a:r>
          </a:p>
          <a:p>
            <a:r>
              <a:rPr lang="pl-PL" sz="3400" dirty="0"/>
              <a:t> dyrektor udziela nagany w obecności rodziców ucznia po przeprowadzonej z nim rozmowie,</a:t>
            </a:r>
          </a:p>
          <a:p>
            <a:endParaRPr lang="pl-PL" sz="3400" dirty="0"/>
          </a:p>
          <a:p>
            <a:pPr lvl="0"/>
            <a:r>
              <a:rPr lang="pl-PL" sz="3400" dirty="0" smtClean="0"/>
              <a:t>jeśli </a:t>
            </a:r>
            <a:r>
              <a:rPr lang="pl-PL" sz="3400" dirty="0"/>
              <a:t>powtarzają się przypadki, w których uczeń znajduje się pod wpływem alkoholu lub narkotyków na terenie szkoły, pedagog szkolny powiadamia Policję (specjalistę do spraw nieletnich lub </a:t>
            </a:r>
            <a:r>
              <a:rPr lang="pl-PL" sz="3400" dirty="0" smtClean="0"/>
              <a:t>Sąd </a:t>
            </a:r>
            <a:r>
              <a:rPr lang="pl-PL" sz="3400" dirty="0"/>
              <a:t>R</a:t>
            </a:r>
            <a:r>
              <a:rPr lang="pl-PL" sz="3400" dirty="0" smtClean="0"/>
              <a:t>odzinny</a:t>
            </a:r>
            <a:r>
              <a:rPr lang="pl-PL" sz="3400" dirty="0"/>
              <a:t>).</a:t>
            </a:r>
          </a:p>
          <a:p>
            <a:endParaRPr lang="pl-PL" dirty="0"/>
          </a:p>
        </p:txBody>
      </p:sp>
    </p:spTree>
    <p:extLst>
      <p:ext uri="{BB962C8B-B14F-4D97-AF65-F5344CB8AC3E}">
        <p14:creationId xmlns:p14="http://schemas.microsoft.com/office/powerpoint/2010/main" xmlns="" val="1306950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28800"/>
            <a:ext cx="8229600" cy="4826008"/>
          </a:xfrm>
        </p:spPr>
        <p:txBody>
          <a:bodyPr>
            <a:normAutofit fontScale="32500" lnSpcReduction="20000"/>
          </a:bodyPr>
          <a:lstStyle/>
          <a:p>
            <a:r>
              <a:rPr lang="pl-PL" sz="5800" dirty="0" smtClean="0"/>
              <a:t> </a:t>
            </a:r>
            <a:r>
              <a:rPr lang="pl-PL" sz="9600" dirty="0" smtClean="0"/>
              <a:t>nauczyciel, który uzyskał informację o stosowaniu przemocy przez ucznia lub był  świadkiem zdarzenia przekazuje informację wychowawcy klasy, do której uczęszcza uczeń,</a:t>
            </a:r>
          </a:p>
          <a:p>
            <a:r>
              <a:rPr lang="pl-PL" sz="9600" dirty="0" smtClean="0"/>
              <a:t> wychowawca informuje o fakcie pedagoga szkolnego i dyrektora szkoły,</a:t>
            </a:r>
          </a:p>
          <a:p>
            <a:r>
              <a:rPr lang="pl-PL" sz="9600" dirty="0" smtClean="0"/>
              <a:t>wychowawca i pedagog wyjaśniają zaistniałą sytuację,</a:t>
            </a:r>
          </a:p>
          <a:p>
            <a:r>
              <a:rPr lang="pl-PL" sz="9600" dirty="0" smtClean="0"/>
              <a:t>wychowawca wzywa do szkoły rodziców ucznia i przekazuje im informację dotyczącą negatywnego zachowania,</a:t>
            </a:r>
          </a:p>
          <a:p>
            <a:endParaRPr lang="pl-PL" sz="9600" b="1" dirty="0"/>
          </a:p>
        </p:txBody>
      </p:sp>
      <p:sp>
        <p:nvSpPr>
          <p:cNvPr id="2" name="Tytuł 1"/>
          <p:cNvSpPr>
            <a:spLocks noGrp="1"/>
          </p:cNvSpPr>
          <p:nvPr>
            <p:ph type="title"/>
          </p:nvPr>
        </p:nvSpPr>
        <p:spPr>
          <a:xfrm>
            <a:off x="457200" y="267494"/>
            <a:ext cx="8229600" cy="1217290"/>
          </a:xfrm>
        </p:spPr>
        <p:txBody>
          <a:bodyPr>
            <a:noAutofit/>
          </a:bodyPr>
          <a:lstStyle/>
          <a:p>
            <a:pPr algn="ctr"/>
            <a:r>
              <a:rPr lang="pl-PL" sz="3200" b="1" dirty="0">
                <a:solidFill>
                  <a:schemeClr val="accent2"/>
                </a:solidFill>
                <a:effectLst/>
              </a:rPr>
              <a:t>Procedury postępowania w przypadku stosowania przemocy, bójek, </a:t>
            </a:r>
            <a:r>
              <a:rPr lang="pl-PL" sz="3200" b="1" dirty="0" smtClean="0">
                <a:solidFill>
                  <a:schemeClr val="accent2"/>
                </a:solidFill>
                <a:effectLst/>
              </a:rPr>
              <a:t>wymuszeń</a:t>
            </a:r>
            <a:endParaRPr lang="pl-PL" sz="3200" dirty="0">
              <a:solidFill>
                <a:schemeClr val="accent2"/>
              </a:solidFill>
              <a:effectLst/>
            </a:endParaRPr>
          </a:p>
        </p:txBody>
      </p:sp>
    </p:spTree>
    <p:extLst>
      <p:ext uri="{BB962C8B-B14F-4D97-AF65-F5344CB8AC3E}">
        <p14:creationId xmlns:p14="http://schemas.microsoft.com/office/powerpoint/2010/main" xmlns="" val="2043285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76672"/>
            <a:ext cx="8229600" cy="5530619"/>
          </a:xfrm>
        </p:spPr>
        <p:txBody>
          <a:bodyPr/>
          <a:lstStyle/>
          <a:p>
            <a:r>
              <a:rPr lang="pl-PL" sz="2800" dirty="0"/>
              <a:t>w obecności rodziców wychowawca udziela uczniowi nagany i wpisuje ujemne punkty zgodnie z zasadami Punktowego Systemu Oceniania Zachowania, zobowiązując go do zaniechania negatywnego postępowania</a:t>
            </a:r>
            <a:r>
              <a:rPr lang="pl-PL" sz="2800" b="1" dirty="0"/>
              <a:t>,</a:t>
            </a:r>
          </a:p>
          <a:p>
            <a:r>
              <a:rPr lang="pl-PL" dirty="0"/>
              <a:t>rodzice zostają zobowiązani do szczególnego nadzoru nad dzieckiem oraz stałych kontaktów </a:t>
            </a:r>
            <a:r>
              <a:rPr lang="pl-PL" dirty="0" smtClean="0"/>
              <a:t> </a:t>
            </a:r>
            <a:r>
              <a:rPr lang="pl-PL" dirty="0"/>
              <a:t>z wychowawcą klasy,</a:t>
            </a:r>
          </a:p>
          <a:p>
            <a:r>
              <a:rPr lang="pl-PL" dirty="0"/>
              <a:t> wychowawca sporządza notatkę ze spotkania           z rodzicem, zapis umieszcza w dzienniku lekcyjnym. Rodzic i wychowawca składają podpisy pod notatką,</a:t>
            </a:r>
          </a:p>
          <a:p>
            <a:endParaRPr lang="pl-PL" dirty="0"/>
          </a:p>
        </p:txBody>
      </p:sp>
    </p:spTree>
    <p:extLst>
      <p:ext uri="{BB962C8B-B14F-4D97-AF65-F5344CB8AC3E}">
        <p14:creationId xmlns:p14="http://schemas.microsoft.com/office/powerpoint/2010/main" xmlns="" val="13308719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332656"/>
            <a:ext cx="8229600" cy="6122152"/>
          </a:xfrm>
        </p:spPr>
        <p:txBody>
          <a:bodyPr>
            <a:normAutofit/>
          </a:bodyPr>
          <a:lstStyle/>
          <a:p>
            <a:r>
              <a:rPr lang="pl-PL" dirty="0" smtClean="0"/>
              <a:t>w </a:t>
            </a:r>
            <a:r>
              <a:rPr lang="pl-PL" dirty="0"/>
              <a:t>przypadku dalszego negatywnego zachowania ucznia dyrektor wzywa rodziców do szkoły:</a:t>
            </a:r>
          </a:p>
          <a:p>
            <a:r>
              <a:rPr lang="pl-PL" dirty="0"/>
              <a:t>a) w ich obecności udziela uczniowi nagany,</a:t>
            </a:r>
          </a:p>
          <a:p>
            <a:r>
              <a:rPr lang="pl-PL" dirty="0"/>
              <a:t>b) zobowiązuje ucznia do zaniechania negatywnego postępowania, a rodziców do bezwzględnego nadzoru nad dzieckiem i cotygodniowego kontaktu z wychowawcą,</a:t>
            </a:r>
          </a:p>
          <a:p>
            <a:r>
              <a:rPr lang="pl-PL" dirty="0" smtClean="0"/>
              <a:t> </a:t>
            </a:r>
            <a:r>
              <a:rPr lang="pl-PL" dirty="0"/>
              <a:t>jeśli rodzice odmawiają współpracy z kadrą pedagogiczną, a uczeń nadal przejawia negatywne zachowania, pedagog szkolny sporządza pisemną informację do Policji (specjalisty ds. nieletnich).</a:t>
            </a:r>
          </a:p>
        </p:txBody>
      </p:sp>
    </p:spTree>
    <p:extLst>
      <p:ext uri="{BB962C8B-B14F-4D97-AF65-F5344CB8AC3E}">
        <p14:creationId xmlns:p14="http://schemas.microsoft.com/office/powerpoint/2010/main" xmlns="" val="28441091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r>
              <a:rPr lang="pl-PL" dirty="0" smtClean="0"/>
              <a:t> </a:t>
            </a:r>
            <a:r>
              <a:rPr lang="pl-PL" dirty="0"/>
              <a:t>nauczyciel lub inny pracownik szkoły, który znalazł się pierwszy na miejscu zdarzenia powiadamia dyrektora szkoły,</a:t>
            </a:r>
          </a:p>
          <a:p>
            <a:r>
              <a:rPr lang="pl-PL" dirty="0" smtClean="0"/>
              <a:t> </a:t>
            </a:r>
            <a:r>
              <a:rPr lang="pl-PL" dirty="0"/>
              <a:t>dyrektor przekazuje informację  wychowawcy i pedagogowi w celu ustalenia okoliczności czynu i ewentualnych świadków zdarzenia,</a:t>
            </a:r>
          </a:p>
          <a:p>
            <a:r>
              <a:rPr lang="pl-PL" dirty="0" smtClean="0"/>
              <a:t>wychowawca </a:t>
            </a:r>
            <a:r>
              <a:rPr lang="pl-PL" dirty="0"/>
              <a:t>i pedagog przeprowadzają rozmowę z uczniem (uczniami) i ewentualnymi świadkami zdarzenia, przeglądają zapisy monitoringu, sporządzają notatkę z zaistniałej sytuacji,</a:t>
            </a:r>
          </a:p>
          <a:p>
            <a:endParaRPr lang="pl-PL" dirty="0"/>
          </a:p>
        </p:txBody>
      </p:sp>
      <p:sp>
        <p:nvSpPr>
          <p:cNvPr id="2" name="Tytuł 1"/>
          <p:cNvSpPr>
            <a:spLocks noGrp="1"/>
          </p:cNvSpPr>
          <p:nvPr>
            <p:ph type="title"/>
          </p:nvPr>
        </p:nvSpPr>
        <p:spPr>
          <a:xfrm>
            <a:off x="683568" y="116632"/>
            <a:ext cx="8229600" cy="1512168"/>
          </a:xfrm>
        </p:spPr>
        <p:txBody>
          <a:bodyPr>
            <a:noAutofit/>
          </a:bodyPr>
          <a:lstStyle/>
          <a:p>
            <a:pPr algn="ctr"/>
            <a:r>
              <a:rPr lang="pl-PL" sz="2800" b="1" dirty="0">
                <a:solidFill>
                  <a:schemeClr val="accent2"/>
                </a:solidFill>
                <a:effectLst/>
              </a:rPr>
              <a:t>Procedury postępowania wobec sprawcy rozboju, pobicia z uszkodzeniem ciała, kradzieży</a:t>
            </a:r>
            <a:r>
              <a:rPr lang="pl-PL" sz="2800" b="1" dirty="0">
                <a:solidFill>
                  <a:srgbClr val="002060"/>
                </a:solidFill>
                <a:effectLst/>
              </a:rPr>
              <a:t>:</a:t>
            </a:r>
            <a:br>
              <a:rPr lang="pl-PL" sz="2800" b="1" dirty="0">
                <a:solidFill>
                  <a:srgbClr val="002060"/>
                </a:solidFill>
                <a:effectLst/>
              </a:rPr>
            </a:br>
            <a:endParaRPr lang="pl-PL" sz="2800" b="1" dirty="0">
              <a:solidFill>
                <a:srgbClr val="002060"/>
              </a:solidFill>
            </a:endParaRPr>
          </a:p>
        </p:txBody>
      </p:sp>
    </p:spTree>
    <p:extLst>
      <p:ext uri="{BB962C8B-B14F-4D97-AF65-F5344CB8AC3E}">
        <p14:creationId xmlns:p14="http://schemas.microsoft.com/office/powerpoint/2010/main" xmlns="" val="2442124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normAutofit/>
          </a:bodyPr>
          <a:lstStyle/>
          <a:p>
            <a:r>
              <a:rPr lang="pl-PL" dirty="0" smtClean="0"/>
              <a:t> </a:t>
            </a:r>
            <a:r>
              <a:rPr lang="pl-PL" dirty="0"/>
              <a:t>wychowawca powiadamia rodziców </a:t>
            </a:r>
            <a:r>
              <a:rPr lang="pl-PL" dirty="0" smtClean="0"/>
              <a:t>               i </a:t>
            </a:r>
            <a:r>
              <a:rPr lang="pl-PL" dirty="0"/>
              <a:t>sporządza notatkę  w dzienniku lekcyjnym,</a:t>
            </a:r>
          </a:p>
          <a:p>
            <a:r>
              <a:rPr lang="pl-PL" dirty="0" smtClean="0"/>
              <a:t> </a:t>
            </a:r>
            <a:r>
              <a:rPr lang="pl-PL" dirty="0"/>
              <a:t>w przypadku poważnego uszkodzenia ciała lub kradzieży dyrektor powiadamia Policję,</a:t>
            </a:r>
          </a:p>
          <a:p>
            <a:r>
              <a:rPr lang="pl-PL" dirty="0" smtClean="0"/>
              <a:t> </a:t>
            </a:r>
            <a:r>
              <a:rPr lang="pl-PL" dirty="0"/>
              <a:t>pracownicy szkoły i nauczyciele zabezpieczają dowody przestępstwa lub przedmioty pochodzące z przestępstwa w celu przekazania Policji,</a:t>
            </a:r>
          </a:p>
          <a:p>
            <a:r>
              <a:rPr lang="pl-PL" dirty="0" smtClean="0"/>
              <a:t> </a:t>
            </a:r>
            <a:r>
              <a:rPr lang="pl-PL" dirty="0"/>
              <a:t>wychowawca dokumentuje zdarzenie </a:t>
            </a:r>
            <a:r>
              <a:rPr lang="pl-PL" dirty="0" smtClean="0"/>
              <a:t>          w </a:t>
            </a:r>
            <a:r>
              <a:rPr lang="pl-PL" dirty="0"/>
              <a:t>dzienniczku uwag klasowych dokonując wpisu punktów ujemnych, zgodnie z zasadami Punktowego Systemu Oceniania Zachowania uczniów.</a:t>
            </a:r>
          </a:p>
          <a:p>
            <a:endParaRPr lang="pl-PL" dirty="0"/>
          </a:p>
        </p:txBody>
      </p:sp>
    </p:spTree>
    <p:extLst>
      <p:ext uri="{BB962C8B-B14F-4D97-AF65-F5344CB8AC3E}">
        <p14:creationId xmlns:p14="http://schemas.microsoft.com/office/powerpoint/2010/main" xmlns="" val="2276992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64008" indent="0">
              <a:buNone/>
            </a:pPr>
            <a:r>
              <a:rPr lang="pl-PL" dirty="0"/>
              <a:t>Zasady bezpieczeństwa i obowiązki postępowania w sytuacji zagrożenia regulują przede wszystkim</a:t>
            </a:r>
            <a:r>
              <a:rPr lang="pl-PL" dirty="0" smtClean="0"/>
              <a:t>:</a:t>
            </a:r>
          </a:p>
          <a:p>
            <a:pPr marL="64008" indent="0">
              <a:buNone/>
            </a:pPr>
            <a:r>
              <a:rPr lang="pl-PL" dirty="0" smtClean="0"/>
              <a:t> </a:t>
            </a:r>
          </a:p>
          <a:p>
            <a:r>
              <a:rPr lang="pl-PL" dirty="0" smtClean="0"/>
              <a:t>Ustawa z dnia 14 grudnia 2016r.Prawo </a:t>
            </a:r>
          </a:p>
          <a:p>
            <a:pPr marL="64008" indent="0">
              <a:buNone/>
            </a:pPr>
            <a:r>
              <a:rPr lang="pl-PL" dirty="0" smtClean="0"/>
              <a:t>    oświatowe</a:t>
            </a:r>
          </a:p>
          <a:p>
            <a:r>
              <a:rPr lang="pl-PL" dirty="0" smtClean="0"/>
              <a:t>Ustawa z dnia 10 czerwca 2016r. O działaniach antyterrorystycznych</a:t>
            </a:r>
          </a:p>
          <a:p>
            <a:r>
              <a:rPr lang="pl-PL" dirty="0" smtClean="0"/>
              <a:t>Ustawa Karta Nauczyciela z 26 stycznia 1882r.</a:t>
            </a:r>
          </a:p>
          <a:p>
            <a:pPr marL="64008" indent="0">
              <a:buNone/>
            </a:pPr>
            <a:endParaRPr lang="pl-PL" dirty="0"/>
          </a:p>
        </p:txBody>
      </p:sp>
      <p:sp>
        <p:nvSpPr>
          <p:cNvPr id="2" name="Tytuł 1"/>
          <p:cNvSpPr>
            <a:spLocks noGrp="1"/>
          </p:cNvSpPr>
          <p:nvPr>
            <p:ph type="title"/>
          </p:nvPr>
        </p:nvSpPr>
        <p:spPr/>
        <p:txBody>
          <a:bodyPr>
            <a:normAutofit/>
          </a:bodyPr>
          <a:lstStyle/>
          <a:p>
            <a:pPr algn="ctr"/>
            <a:r>
              <a:rPr lang="pl-PL" sz="4800" b="1" dirty="0" smtClean="0">
                <a:solidFill>
                  <a:schemeClr val="accent2"/>
                </a:solidFill>
              </a:rPr>
              <a:t>Podstawa prawna</a:t>
            </a:r>
            <a:endParaRPr lang="pl-PL" sz="4800" b="1" dirty="0">
              <a:solidFill>
                <a:schemeClr val="accent2"/>
              </a:solidFill>
            </a:endParaRPr>
          </a:p>
        </p:txBody>
      </p:sp>
    </p:spTree>
    <p:extLst>
      <p:ext uri="{BB962C8B-B14F-4D97-AF65-F5344CB8AC3E}">
        <p14:creationId xmlns:p14="http://schemas.microsoft.com/office/powerpoint/2010/main" xmlns="" val="18637566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28800"/>
            <a:ext cx="8229600" cy="4826008"/>
          </a:xfrm>
        </p:spPr>
        <p:txBody>
          <a:bodyPr>
            <a:normAutofit lnSpcReduction="10000"/>
          </a:bodyPr>
          <a:lstStyle/>
          <a:p>
            <a:r>
              <a:rPr lang="pl-PL" dirty="0"/>
              <a:t>nauczyciel lub pracownik  będący na miejscu zdarzenia powinien:</a:t>
            </a:r>
          </a:p>
          <a:p>
            <a:r>
              <a:rPr lang="pl-PL" dirty="0"/>
              <a:t>a) udzielić pierwszej pomocy przedmedycznej, zaś w przypadku poważnych obrażeń ciała ucznia wezwać karetkę pogotowia,</a:t>
            </a:r>
          </a:p>
          <a:p>
            <a:r>
              <a:rPr lang="pl-PL" dirty="0"/>
              <a:t>b) niezwłocznie powiadomić dyrektora szkoły,</a:t>
            </a:r>
          </a:p>
          <a:p>
            <a:r>
              <a:rPr lang="pl-PL" dirty="0"/>
              <a:t>c) powiadomić rodziców ucznia,</a:t>
            </a:r>
          </a:p>
          <a:p>
            <a:r>
              <a:rPr lang="pl-PL" dirty="0"/>
              <a:t>d) powiadomić Policję w przypadku, gdy sprawa jest poważna i niezbędne jest zabezpieczenie śladów przestępstwa, ustalenie okoliczności i świadków zdarzenia</a:t>
            </a:r>
          </a:p>
        </p:txBody>
      </p:sp>
      <p:sp>
        <p:nvSpPr>
          <p:cNvPr id="2" name="Tytuł 1"/>
          <p:cNvSpPr>
            <a:spLocks noGrp="1"/>
          </p:cNvSpPr>
          <p:nvPr>
            <p:ph type="title"/>
          </p:nvPr>
        </p:nvSpPr>
        <p:spPr>
          <a:xfrm>
            <a:off x="457200" y="260648"/>
            <a:ext cx="8229600" cy="1296144"/>
          </a:xfrm>
        </p:spPr>
        <p:txBody>
          <a:bodyPr>
            <a:noAutofit/>
          </a:bodyPr>
          <a:lstStyle/>
          <a:p>
            <a:pPr algn="ctr"/>
            <a:r>
              <a:rPr lang="pl-PL" sz="3200" b="1" dirty="0">
                <a:solidFill>
                  <a:schemeClr val="accent2"/>
                </a:solidFill>
                <a:effectLst/>
              </a:rPr>
              <a:t>Procedury postępowania wobec ofiary rozboju, pobicia z uszkodzeniem ciała:</a:t>
            </a:r>
            <a:br>
              <a:rPr lang="pl-PL" sz="3200" b="1" dirty="0">
                <a:solidFill>
                  <a:schemeClr val="accent2"/>
                </a:solidFill>
                <a:effectLst/>
              </a:rPr>
            </a:br>
            <a:endParaRPr lang="pl-PL" sz="3200" b="1" dirty="0">
              <a:solidFill>
                <a:schemeClr val="accent2"/>
              </a:solidFill>
            </a:endParaRPr>
          </a:p>
        </p:txBody>
      </p:sp>
    </p:spTree>
    <p:extLst>
      <p:ext uri="{BB962C8B-B14F-4D97-AF65-F5344CB8AC3E}">
        <p14:creationId xmlns:p14="http://schemas.microsoft.com/office/powerpoint/2010/main" xmlns="" val="37108926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81328"/>
            <a:ext cx="8229600" cy="4755984"/>
          </a:xfrm>
        </p:spPr>
        <p:txBody>
          <a:bodyPr>
            <a:normAutofit fontScale="92500" lnSpcReduction="10000"/>
          </a:bodyPr>
          <a:lstStyle/>
          <a:p>
            <a:pPr lvl="0"/>
            <a:r>
              <a:rPr lang="pl-PL" dirty="0"/>
              <a:t>wychowawca ustala faktyczną przyczynę nieobecności,</a:t>
            </a:r>
          </a:p>
          <a:p>
            <a:pPr lvl="0"/>
            <a:r>
              <a:rPr lang="pl-PL" dirty="0"/>
              <a:t>wychowawca powiadamia o zaistniałym problemie pedagoga szkolnego i dyrektora,</a:t>
            </a:r>
          </a:p>
          <a:p>
            <a:pPr lvl="0"/>
            <a:r>
              <a:rPr lang="pl-PL" dirty="0"/>
              <a:t>przy pomocy pedagoga wyjaśnia zaistniałą sytuację  (powód nieobecności, czy była to nieobecność planowana, sprawdza zeznania  ewentualnych świadków itp.)  i sporządza notatkę z przeprowadzonych rozmów,</a:t>
            </a:r>
          </a:p>
          <a:p>
            <a:pPr lvl="0"/>
            <a:r>
              <a:rPr lang="pl-PL" dirty="0"/>
              <a:t>ustala jak najszybszy termin spotkania z rodzicami ucznia,</a:t>
            </a:r>
          </a:p>
          <a:p>
            <a:endParaRPr lang="pl-PL" dirty="0"/>
          </a:p>
        </p:txBody>
      </p:sp>
      <p:sp>
        <p:nvSpPr>
          <p:cNvPr id="2" name="Tytuł 1"/>
          <p:cNvSpPr>
            <a:spLocks noGrp="1"/>
          </p:cNvSpPr>
          <p:nvPr>
            <p:ph type="title"/>
          </p:nvPr>
        </p:nvSpPr>
        <p:spPr>
          <a:xfrm>
            <a:off x="457200" y="260648"/>
            <a:ext cx="8229600" cy="1296144"/>
          </a:xfrm>
        </p:spPr>
        <p:txBody>
          <a:bodyPr>
            <a:normAutofit fontScale="90000"/>
          </a:bodyPr>
          <a:lstStyle/>
          <a:p>
            <a:pPr algn="ctr"/>
            <a:r>
              <a:rPr lang="pl-PL" sz="3600" b="1" dirty="0" smtClean="0">
                <a:effectLst/>
              </a:rPr>
              <a:t/>
            </a:r>
            <a:br>
              <a:rPr lang="pl-PL" sz="3600" b="1" dirty="0" smtClean="0">
                <a:effectLst/>
              </a:rPr>
            </a:br>
            <a:r>
              <a:rPr lang="pl-PL" sz="3600" b="1" dirty="0" smtClean="0">
                <a:solidFill>
                  <a:schemeClr val="accent2"/>
                </a:solidFill>
                <a:effectLst/>
              </a:rPr>
              <a:t>Procedury </a:t>
            </a:r>
            <a:r>
              <a:rPr lang="pl-PL" sz="3600" b="1" dirty="0">
                <a:solidFill>
                  <a:schemeClr val="accent2"/>
                </a:solidFill>
                <a:effectLst/>
              </a:rPr>
              <a:t>postępowania wobec ucznia uciekającego z lekcji, </a:t>
            </a:r>
            <a:r>
              <a:rPr lang="pl-PL" sz="3600" b="1" dirty="0" smtClean="0">
                <a:solidFill>
                  <a:schemeClr val="accent2"/>
                </a:solidFill>
                <a:effectLst/>
              </a:rPr>
              <a:t>wagarującego</a:t>
            </a:r>
            <a:r>
              <a:rPr lang="pl-PL" dirty="0">
                <a:solidFill>
                  <a:schemeClr val="accent2"/>
                </a:solidFill>
                <a:effectLst/>
              </a:rPr>
              <a:t/>
            </a:r>
            <a:br>
              <a:rPr lang="pl-PL" dirty="0">
                <a:solidFill>
                  <a:schemeClr val="accent2"/>
                </a:solidFill>
                <a:effectLst/>
              </a:rPr>
            </a:br>
            <a:endParaRPr lang="pl-PL" dirty="0">
              <a:solidFill>
                <a:schemeClr val="accent2"/>
              </a:solidFill>
            </a:endParaRPr>
          </a:p>
        </p:txBody>
      </p:sp>
    </p:spTree>
    <p:extLst>
      <p:ext uri="{BB962C8B-B14F-4D97-AF65-F5344CB8AC3E}">
        <p14:creationId xmlns:p14="http://schemas.microsoft.com/office/powerpoint/2010/main" xmlns="" val="789425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834120"/>
          </a:xfrm>
        </p:spPr>
        <p:txBody>
          <a:bodyPr>
            <a:normAutofit fontScale="92500" lnSpcReduction="10000"/>
          </a:bodyPr>
          <a:lstStyle/>
          <a:p>
            <a:pPr lvl="0"/>
            <a:r>
              <a:rPr lang="pl-PL" dirty="0"/>
              <a:t>przeprowadza rozmowę z rodzicami, w czasie której wspólnie ustalają dalsze działania wobec dziecka oraz formy współpracy z nimi, np. rodzice uprzedzają wychowawcę kiedy dziecka nie będzie w szkole, wychowawca jak najszybciej informuje rodziców o nieobecności  dziecka na lekcji,</a:t>
            </a:r>
          </a:p>
          <a:p>
            <a:pPr lvl="0"/>
            <a:r>
              <a:rPr lang="pl-PL" dirty="0"/>
              <a:t>uczeń, w obecności wychowawcy i rodziców zobowiązuje się do systematycznego uczęszczania na lekcje,</a:t>
            </a:r>
          </a:p>
          <a:p>
            <a:r>
              <a:rPr lang="pl-PL" dirty="0"/>
              <a:t>usprawiedliwienia nieobecności dziecka w szkole dokonuje nauczyciel na prośbę rodziców, co oznacza, że może on w sytuacji szczególnej nie usprawiedliwić nieobecności ucznia, jeżeli istnieją dowody na to, że przebywał on na </a:t>
            </a:r>
            <a:r>
              <a:rPr lang="pl-PL" dirty="0" smtClean="0"/>
              <a:t>wagarach,</a:t>
            </a:r>
            <a:endParaRPr lang="pl-PL" dirty="0"/>
          </a:p>
        </p:txBody>
      </p:sp>
    </p:spTree>
    <p:extLst>
      <p:ext uri="{BB962C8B-B14F-4D97-AF65-F5344CB8AC3E}">
        <p14:creationId xmlns:p14="http://schemas.microsoft.com/office/powerpoint/2010/main" xmlns="" val="37481537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332656"/>
            <a:ext cx="8229600" cy="6122152"/>
          </a:xfrm>
        </p:spPr>
        <p:txBody>
          <a:bodyPr>
            <a:normAutofit fontScale="92500"/>
          </a:bodyPr>
          <a:lstStyle/>
          <a:p>
            <a:pPr lvl="0"/>
            <a:r>
              <a:rPr lang="pl-PL" dirty="0"/>
              <a:t>wychowawca dokonuje wpisu punktów ujemnych  w dzienniczku uwag klasowych, zgodnie z zasadami Punktowego Systemu Oceniania Zachowania uczniów,</a:t>
            </a:r>
          </a:p>
          <a:p>
            <a:pPr lvl="0"/>
            <a:r>
              <a:rPr lang="pl-PL" dirty="0"/>
              <a:t>wychowawca informuje ucznia i jego rodziców o następujących konsekwencjach szkolnych w przypadku złamania zobowiązania ucznia do systematycznego uczęszczania na zajęcia:</a:t>
            </a:r>
          </a:p>
          <a:p>
            <a:pPr lvl="0"/>
            <a:r>
              <a:rPr lang="pl-PL" dirty="0" smtClean="0"/>
              <a:t>a)uczeń </a:t>
            </a:r>
            <a:r>
              <a:rPr lang="pl-PL" dirty="0"/>
              <a:t>nie bierze udziału w dodatkowych zajęciach sportowych, imprezach szkolnych (np. dyskotekach,</a:t>
            </a:r>
          </a:p>
          <a:p>
            <a:pPr lvl="0"/>
            <a:r>
              <a:rPr lang="pl-PL" dirty="0" smtClean="0"/>
              <a:t>b)kolejne </a:t>
            </a:r>
            <a:r>
              <a:rPr lang="pl-PL" dirty="0"/>
              <a:t>wpisy punktów ujemnych  w dzienniczku uwag klasowych, zgodnie z zasadami Punktowego Systemu Oceniania Zachowania uczniów</a:t>
            </a:r>
            <a:r>
              <a:rPr lang="pl-PL" dirty="0" smtClean="0"/>
              <a:t>,</a:t>
            </a:r>
            <a:endParaRPr lang="pl-PL" dirty="0"/>
          </a:p>
        </p:txBody>
      </p:sp>
    </p:spTree>
    <p:extLst>
      <p:ext uri="{BB962C8B-B14F-4D97-AF65-F5344CB8AC3E}">
        <p14:creationId xmlns:p14="http://schemas.microsoft.com/office/powerpoint/2010/main" xmlns="" val="33860314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620688"/>
            <a:ext cx="8229600" cy="5386603"/>
          </a:xfrm>
        </p:spPr>
        <p:txBody>
          <a:bodyPr/>
          <a:lstStyle/>
          <a:p>
            <a:r>
              <a:rPr lang="pl-PL" dirty="0"/>
              <a:t>nadzór nad wypełnieniem zobowiązania sprawują: wychowawca i </a:t>
            </a:r>
            <a:r>
              <a:rPr lang="pl-PL" dirty="0" smtClean="0"/>
              <a:t>rodzice</a:t>
            </a:r>
            <a:r>
              <a:rPr lang="pl-PL" b="1" dirty="0"/>
              <a:t>,</a:t>
            </a:r>
          </a:p>
          <a:p>
            <a:r>
              <a:rPr lang="pl-PL" dirty="0" smtClean="0"/>
              <a:t>w </a:t>
            </a:r>
            <a:r>
              <a:rPr lang="pl-PL" dirty="0"/>
              <a:t>przypadku długotrwałych wagarów, dyrektor wdraża postępowanie egzekucyjne po pisemnym upomnieniu rodziców wysłanym za potwierdzeniem </a:t>
            </a:r>
            <a:r>
              <a:rPr lang="pl-PL" dirty="0" smtClean="0"/>
              <a:t>odbioru,</a:t>
            </a:r>
            <a:endParaRPr lang="pl-PL" dirty="0"/>
          </a:p>
          <a:p>
            <a:r>
              <a:rPr lang="pl-PL" dirty="0" smtClean="0"/>
              <a:t> </a:t>
            </a:r>
            <a:r>
              <a:rPr lang="pl-PL" dirty="0"/>
              <a:t>w przypadku braku współpracy ze strony rodziców lub braku efektów prowadzonych działań, dyrektor pisemnie powiadamia sąd rodzinny lub policję i organ prowadzący.</a:t>
            </a:r>
          </a:p>
          <a:p>
            <a:pPr marL="109728" indent="0">
              <a:buNone/>
            </a:pPr>
            <a:endParaRPr lang="pl-PL" dirty="0"/>
          </a:p>
        </p:txBody>
      </p:sp>
    </p:spTree>
    <p:extLst>
      <p:ext uri="{BB962C8B-B14F-4D97-AF65-F5344CB8AC3E}">
        <p14:creationId xmlns:p14="http://schemas.microsoft.com/office/powerpoint/2010/main" xmlns="" val="1809579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dirty="0"/>
              <a:t>nauczyciel lub inny pracownik szkoły, </a:t>
            </a:r>
            <a:r>
              <a:rPr lang="pl-PL" dirty="0" smtClean="0"/>
              <a:t>który </a:t>
            </a:r>
            <a:r>
              <a:rPr lang="pl-PL" dirty="0"/>
              <a:t>zauważył, że uczeń pali papierosy odnotowuje zdarzenie dokonując wpisu punktów ujemnych  w dzienniczku uwag klasowych, zgodnie z zasadami Punktowego Systemu Oceniania Zachowania uczniów,</a:t>
            </a:r>
          </a:p>
          <a:p>
            <a:r>
              <a:rPr lang="pl-PL" dirty="0" smtClean="0"/>
              <a:t>przekazuje </a:t>
            </a:r>
            <a:r>
              <a:rPr lang="pl-PL" dirty="0"/>
              <a:t>informację wychowawcy klasy,</a:t>
            </a:r>
          </a:p>
          <a:p>
            <a:r>
              <a:rPr lang="pl-PL" dirty="0" smtClean="0"/>
              <a:t> </a:t>
            </a:r>
            <a:r>
              <a:rPr lang="pl-PL" dirty="0"/>
              <a:t>wychowawca informuje o fakcie pedagoga szkolnego i dyrektora szkoły,</a:t>
            </a:r>
          </a:p>
          <a:p>
            <a:endParaRPr lang="pl-PL" dirty="0"/>
          </a:p>
        </p:txBody>
      </p:sp>
      <p:sp>
        <p:nvSpPr>
          <p:cNvPr id="2" name="Tytuł 1"/>
          <p:cNvSpPr>
            <a:spLocks noGrp="1"/>
          </p:cNvSpPr>
          <p:nvPr>
            <p:ph type="title"/>
          </p:nvPr>
        </p:nvSpPr>
        <p:spPr>
          <a:xfrm>
            <a:off x="457200" y="0"/>
            <a:ext cx="8229600" cy="1666526"/>
          </a:xfrm>
        </p:spPr>
        <p:txBody>
          <a:bodyPr>
            <a:noAutofit/>
          </a:bodyPr>
          <a:lstStyle/>
          <a:p>
            <a:pPr algn="ctr"/>
            <a:r>
              <a:rPr lang="pl-PL" sz="3600" b="1" dirty="0" smtClean="0">
                <a:effectLst/>
              </a:rPr>
              <a:t/>
            </a:r>
            <a:br>
              <a:rPr lang="pl-PL" sz="3600" b="1" dirty="0" smtClean="0">
                <a:effectLst/>
              </a:rPr>
            </a:br>
            <a:r>
              <a:rPr lang="pl-PL" sz="3600" b="1" dirty="0" smtClean="0">
                <a:effectLst/>
              </a:rPr>
              <a:t/>
            </a:r>
            <a:br>
              <a:rPr lang="pl-PL" sz="3600" b="1" dirty="0" smtClean="0">
                <a:effectLst/>
              </a:rPr>
            </a:br>
            <a:r>
              <a:rPr lang="pl-PL" sz="3200" b="0" dirty="0" smtClean="0">
                <a:solidFill>
                  <a:schemeClr val="accent2"/>
                </a:solidFill>
                <a:effectLst/>
              </a:rPr>
              <a:t>Procedury </a:t>
            </a:r>
            <a:r>
              <a:rPr lang="pl-PL" sz="3200" b="0" dirty="0">
                <a:solidFill>
                  <a:schemeClr val="accent2"/>
                </a:solidFill>
                <a:effectLst/>
              </a:rPr>
              <a:t>postępowania w przypadku, gdy uczeń pali </a:t>
            </a:r>
            <a:r>
              <a:rPr lang="pl-PL" sz="3200" b="0" dirty="0" smtClean="0">
                <a:solidFill>
                  <a:schemeClr val="accent2"/>
                </a:solidFill>
                <a:effectLst/>
              </a:rPr>
              <a:t>papierosy, e-papierosy</a:t>
            </a:r>
            <a:r>
              <a:rPr lang="pl-PL" sz="3200" b="0" dirty="0" smtClean="0">
                <a:solidFill>
                  <a:srgbClr val="002060"/>
                </a:solidFill>
                <a:effectLst/>
              </a:rPr>
              <a:t/>
            </a:r>
            <a:br>
              <a:rPr lang="pl-PL" sz="3200" b="0" dirty="0" smtClean="0">
                <a:solidFill>
                  <a:srgbClr val="002060"/>
                </a:solidFill>
                <a:effectLst/>
              </a:rPr>
            </a:br>
            <a:r>
              <a:rPr lang="pl-PL" sz="3600" b="1" dirty="0">
                <a:effectLst/>
              </a:rPr>
              <a:t/>
            </a:r>
            <a:br>
              <a:rPr lang="pl-PL" sz="3600" b="1" dirty="0">
                <a:effectLst/>
              </a:rPr>
            </a:br>
            <a:endParaRPr lang="pl-PL" sz="3600" b="1" dirty="0"/>
          </a:p>
        </p:txBody>
      </p:sp>
    </p:spTree>
    <p:extLst>
      <p:ext uri="{BB962C8B-B14F-4D97-AF65-F5344CB8AC3E}">
        <p14:creationId xmlns:p14="http://schemas.microsoft.com/office/powerpoint/2010/main" xmlns="" val="32085585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normAutofit fontScale="92500" lnSpcReduction="10000"/>
          </a:bodyPr>
          <a:lstStyle/>
          <a:p>
            <a:r>
              <a:rPr lang="pl-PL" dirty="0" smtClean="0"/>
              <a:t> </a:t>
            </a:r>
            <a:r>
              <a:rPr lang="pl-PL" dirty="0"/>
              <a:t>wychowawca przeprowadza rozmowę z uczniem, w której udziela rzeczowej informacji na temat bezpośrednich zagrożeń zdrowia związanych z nikotynizmem,</a:t>
            </a:r>
          </a:p>
          <a:p>
            <a:r>
              <a:rPr lang="pl-PL" dirty="0" smtClean="0"/>
              <a:t> </a:t>
            </a:r>
            <a:r>
              <a:rPr lang="pl-PL" dirty="0"/>
              <a:t>informuje ucznia o szkolnych konsekwencjach, jeśli ten nie przestanie palić:</a:t>
            </a:r>
          </a:p>
          <a:p>
            <a:r>
              <a:rPr lang="pl-PL" dirty="0"/>
              <a:t>a) kolejne wpisy punktów ujemnych </a:t>
            </a:r>
            <a:r>
              <a:rPr lang="pl-PL" dirty="0" smtClean="0"/>
              <a:t>w </a:t>
            </a:r>
            <a:r>
              <a:rPr lang="pl-PL" dirty="0"/>
              <a:t>dzienniczku uwag klasowych, zgodnie z  zasadami Punktowego Systemu Oceniania Zachowania uczniów,</a:t>
            </a:r>
          </a:p>
          <a:p>
            <a:r>
              <a:rPr lang="pl-PL" dirty="0"/>
              <a:t>b) upomnienie wobec klasy,</a:t>
            </a:r>
          </a:p>
          <a:p>
            <a:r>
              <a:rPr lang="pl-PL" dirty="0"/>
              <a:t>c) powiadomienie rodziców,</a:t>
            </a:r>
          </a:p>
          <a:p>
            <a:r>
              <a:rPr lang="pl-PL" dirty="0" smtClean="0"/>
              <a:t> </a:t>
            </a:r>
            <a:r>
              <a:rPr lang="pl-PL" dirty="0"/>
              <a:t>w przypadku, kiedy uczeń, mimo zastosowanych przez szkołę środków zaradczych nie zaprzestaje palenia, wychowawca wzywa do szkoły rodziców:</a:t>
            </a:r>
          </a:p>
        </p:txBody>
      </p:sp>
    </p:spTree>
    <p:extLst>
      <p:ext uri="{BB962C8B-B14F-4D97-AF65-F5344CB8AC3E}">
        <p14:creationId xmlns:p14="http://schemas.microsoft.com/office/powerpoint/2010/main" xmlns="" val="9794122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8229600" cy="5690104"/>
          </a:xfrm>
        </p:spPr>
        <p:txBody>
          <a:bodyPr/>
          <a:lstStyle/>
          <a:p>
            <a:r>
              <a:rPr lang="pl-PL" dirty="0"/>
              <a:t>a) informuje ich o zagrożeniach zdrowia dziecka związanych z paleniem tytoniu,</a:t>
            </a:r>
          </a:p>
          <a:p>
            <a:r>
              <a:rPr lang="pl-PL" dirty="0"/>
              <a:t>b) ustalają dalsze postępowanie, którego efektem będzie sformułowanie kontraktu,</a:t>
            </a:r>
          </a:p>
          <a:p>
            <a:r>
              <a:rPr lang="pl-PL" dirty="0" smtClean="0"/>
              <a:t> </a:t>
            </a:r>
            <a:r>
              <a:rPr lang="pl-PL" dirty="0"/>
              <a:t>uczeń  w obecności rodziców podpisuje kontrakt, w którym zobowiązuje się do przestrzegania reguł w nim zawartych,</a:t>
            </a:r>
          </a:p>
          <a:p>
            <a:r>
              <a:rPr lang="pl-PL" dirty="0" smtClean="0"/>
              <a:t> </a:t>
            </a:r>
            <a:r>
              <a:rPr lang="pl-PL" dirty="0"/>
              <a:t>nad wypełnieniem kontraktu nadzór sprawują rodzice i wychowawca.</a:t>
            </a:r>
          </a:p>
          <a:p>
            <a:endParaRPr lang="pl-PL" dirty="0"/>
          </a:p>
        </p:txBody>
      </p:sp>
    </p:spTree>
    <p:extLst>
      <p:ext uri="{BB962C8B-B14F-4D97-AF65-F5344CB8AC3E}">
        <p14:creationId xmlns:p14="http://schemas.microsoft.com/office/powerpoint/2010/main" xmlns="" val="41413473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060848"/>
            <a:ext cx="8147248" cy="4234475"/>
          </a:xfrm>
        </p:spPr>
        <p:txBody>
          <a:bodyPr>
            <a:normAutofit fontScale="92500"/>
          </a:bodyPr>
          <a:lstStyle/>
          <a:p>
            <a:pPr lvl="0"/>
            <a:r>
              <a:rPr lang="pl-PL" dirty="0"/>
              <a:t>nauczyciel lub pracownik szkoły powiadamia wychowawcę klasy o negatywnym zachowaniu ucznia;</a:t>
            </a:r>
          </a:p>
          <a:p>
            <a:pPr lvl="0"/>
            <a:r>
              <a:rPr lang="pl-PL" dirty="0"/>
              <a:t>nauczyciel lub pracownik szkoły dokonuje wpisu punktów ujemnych w dzienniczku uwag klasowych, zgodnie z zasadami Punktowego Systemu Oceniania Zachowania;</a:t>
            </a:r>
          </a:p>
          <a:p>
            <a:pPr lvl="0"/>
            <a:r>
              <a:rPr lang="pl-PL" dirty="0"/>
              <a:t>wychowawca przeprowadza rozmowę z uczniem umożliwiającą dziecku zrozumienie własnego zachowania i jego wpływu na otoczenie;</a:t>
            </a:r>
          </a:p>
        </p:txBody>
      </p:sp>
      <p:sp>
        <p:nvSpPr>
          <p:cNvPr id="2" name="Tytuł 1"/>
          <p:cNvSpPr>
            <a:spLocks noGrp="1"/>
          </p:cNvSpPr>
          <p:nvPr>
            <p:ph type="title"/>
          </p:nvPr>
        </p:nvSpPr>
        <p:spPr>
          <a:xfrm>
            <a:off x="179512" y="0"/>
            <a:ext cx="8712968" cy="1556792"/>
          </a:xfrm>
        </p:spPr>
        <p:txBody>
          <a:bodyPr>
            <a:noAutofit/>
          </a:bodyPr>
          <a:lstStyle/>
          <a:p>
            <a:pPr algn="ctr"/>
            <a:r>
              <a:rPr lang="pl-PL" sz="2400" dirty="0" smtClean="0">
                <a:effectLst/>
              </a:rPr>
              <a:t/>
            </a:r>
            <a:br>
              <a:rPr lang="pl-PL" sz="2400" dirty="0" smtClean="0">
                <a:effectLst/>
              </a:rPr>
            </a:br>
            <a:r>
              <a:rPr lang="pl-PL" sz="2400" dirty="0">
                <a:effectLst/>
              </a:rPr>
              <a:t/>
            </a:r>
            <a:br>
              <a:rPr lang="pl-PL" sz="2400" dirty="0">
                <a:effectLst/>
              </a:rPr>
            </a:br>
            <a:r>
              <a:rPr lang="pl-PL" sz="2400" dirty="0" smtClean="0">
                <a:solidFill>
                  <a:schemeClr val="accent2"/>
                </a:solidFill>
                <a:effectLst/>
              </a:rPr>
              <a:t>Procedury </a:t>
            </a:r>
            <a:r>
              <a:rPr lang="pl-PL" sz="2400" dirty="0">
                <a:solidFill>
                  <a:schemeClr val="accent2"/>
                </a:solidFill>
                <a:effectLst/>
              </a:rPr>
              <a:t>postępowania w przypadku niekulturalnego zachowania ucznia wobec pracowników szkoły, rażącego łamania norm społecznych (używania wulgarnych słów, obsceniczne  gesty)</a:t>
            </a:r>
          </a:p>
        </p:txBody>
      </p:sp>
    </p:spTree>
    <p:extLst>
      <p:ext uri="{BB962C8B-B14F-4D97-AF65-F5344CB8AC3E}">
        <p14:creationId xmlns:p14="http://schemas.microsoft.com/office/powerpoint/2010/main" xmlns="" val="33434067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906128"/>
          </a:xfrm>
        </p:spPr>
        <p:txBody>
          <a:bodyPr>
            <a:normAutofit fontScale="85000" lnSpcReduction="20000"/>
          </a:bodyPr>
          <a:lstStyle/>
          <a:p>
            <a:pPr lvl="0"/>
            <a:r>
              <a:rPr lang="pl-PL" dirty="0"/>
              <a:t>w przypadku braku poprawy w zachowaniu wychowawca:</a:t>
            </a:r>
          </a:p>
          <a:p>
            <a:pPr lvl="0"/>
            <a:r>
              <a:rPr lang="pl-PL" dirty="0" smtClean="0"/>
              <a:t>a)udziela </a:t>
            </a:r>
            <a:r>
              <a:rPr lang="pl-PL" dirty="0"/>
              <a:t>upomnienia w obecności  klasy,</a:t>
            </a:r>
          </a:p>
          <a:p>
            <a:r>
              <a:rPr lang="pl-PL" dirty="0"/>
              <a:t>b) zgłasza negatywne zachowanie ucznia do pedagoga szkolnego,</a:t>
            </a:r>
          </a:p>
          <a:p>
            <a:pPr lvl="0"/>
            <a:r>
              <a:rPr lang="pl-PL" dirty="0" smtClean="0"/>
              <a:t>c)wzywa </a:t>
            </a:r>
            <a:r>
              <a:rPr lang="pl-PL" dirty="0"/>
              <a:t>rodziców do szkoły i informuje </a:t>
            </a:r>
            <a:r>
              <a:rPr lang="pl-PL" dirty="0" smtClean="0"/>
              <a:t>ich               </a:t>
            </a:r>
            <a:r>
              <a:rPr lang="pl-PL" dirty="0"/>
              <a:t>o negatywnym zachowaniu dziecka,</a:t>
            </a:r>
          </a:p>
          <a:p>
            <a:pPr lvl="0"/>
            <a:r>
              <a:rPr lang="pl-PL" dirty="0" smtClean="0"/>
              <a:t>d)przeprowadza </a:t>
            </a:r>
            <a:r>
              <a:rPr lang="pl-PL" dirty="0"/>
              <a:t>z nimi rozmowę w celu ustalenia jakie czynniki wywołują  złe zachowanie oraz ustala dalsze postępowanie, którego efektem będzie wspólne sformułowanie propozycji kontraktu dla dziecka,</a:t>
            </a:r>
          </a:p>
          <a:p>
            <a:pPr lvl="0"/>
            <a:r>
              <a:rPr lang="pl-PL" dirty="0" smtClean="0"/>
              <a:t>e)uczeń </a:t>
            </a:r>
            <a:r>
              <a:rPr lang="pl-PL" dirty="0"/>
              <a:t>w obecności rodziców podpisuje kontrakt, w którym zobowiązuje się do przestrzegania określonych w kontrakcie reguł zachowania,</a:t>
            </a:r>
          </a:p>
          <a:p>
            <a:pPr lvl="0"/>
            <a:r>
              <a:rPr lang="pl-PL" dirty="0" smtClean="0"/>
              <a:t>f)wychowawca </a:t>
            </a:r>
            <a:r>
              <a:rPr lang="pl-PL" dirty="0"/>
              <a:t>informuje ucznia w obecności rodziców o konsekwencjach szkolnych w przypadku złamania kontraktu:</a:t>
            </a:r>
          </a:p>
        </p:txBody>
      </p:sp>
    </p:spTree>
    <p:extLst>
      <p:ext uri="{BB962C8B-B14F-4D97-AF65-F5344CB8AC3E}">
        <p14:creationId xmlns:p14="http://schemas.microsoft.com/office/powerpoint/2010/main" xmlns="" val="2268088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6050144"/>
          </a:xfrm>
        </p:spPr>
        <p:txBody>
          <a:bodyPr/>
          <a:lstStyle/>
          <a:p>
            <a:r>
              <a:rPr lang="pl-PL" dirty="0" smtClean="0"/>
              <a:t>Ustawa o postępowaniu w sprawach nieletnich z 26 października 1982r.</a:t>
            </a:r>
          </a:p>
          <a:p>
            <a:r>
              <a:rPr lang="pl-PL" dirty="0" smtClean="0"/>
              <a:t>Ustawa Kodeks Cywilny  z dnia 23 kwietnia  1964r.</a:t>
            </a:r>
          </a:p>
          <a:p>
            <a:r>
              <a:rPr lang="pl-PL" dirty="0" smtClean="0"/>
              <a:t>Ustawa Kodeks Karny z dnia 6 czerwca 1997r.</a:t>
            </a:r>
          </a:p>
          <a:p>
            <a:r>
              <a:rPr lang="pl-PL" dirty="0" smtClean="0"/>
              <a:t>Ustawa o wychowaniu w trzeźwości i przeciwdziałaniu  alkoholizmowi z dnia 26 października 1982r.</a:t>
            </a:r>
          </a:p>
          <a:p>
            <a:r>
              <a:rPr lang="pl-PL" dirty="0" smtClean="0"/>
              <a:t>Ustawa o przeciwdziałaniu narkomanii z dnia 6 kwietnia 1990r.</a:t>
            </a:r>
          </a:p>
          <a:p>
            <a:r>
              <a:rPr lang="pl-PL" dirty="0" smtClean="0"/>
              <a:t>Ustawa o Policji z dnia 6 kwietnia 1990r.</a:t>
            </a:r>
          </a:p>
          <a:p>
            <a:endParaRPr lang="pl-PL" dirty="0"/>
          </a:p>
        </p:txBody>
      </p:sp>
    </p:spTree>
    <p:extLst>
      <p:ext uri="{BB962C8B-B14F-4D97-AF65-F5344CB8AC3E}">
        <p14:creationId xmlns:p14="http://schemas.microsoft.com/office/powerpoint/2010/main" xmlns="" val="40017505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19256" cy="5184576"/>
          </a:xfrm>
        </p:spPr>
        <p:txBody>
          <a:bodyPr>
            <a:normAutofit/>
          </a:bodyPr>
          <a:lstStyle/>
          <a:p>
            <a:pPr marL="109728" lvl="0" indent="0">
              <a:buNone/>
            </a:pPr>
            <a:endParaRPr lang="pl-PL" dirty="0"/>
          </a:p>
          <a:p>
            <a:r>
              <a:rPr lang="pl-PL" dirty="0" smtClean="0"/>
              <a:t>kolejne </a:t>
            </a:r>
            <a:r>
              <a:rPr lang="pl-PL" dirty="0"/>
              <a:t>wpisy punktów ujemnych </a:t>
            </a:r>
            <a:r>
              <a:rPr lang="pl-PL" dirty="0" smtClean="0"/>
              <a:t>w           </a:t>
            </a:r>
            <a:r>
              <a:rPr lang="pl-PL" dirty="0"/>
              <a:t>dzienniczku uwag klasowych, zgodnie</a:t>
            </a:r>
          </a:p>
          <a:p>
            <a:pPr marL="64008" indent="0">
              <a:buNone/>
            </a:pPr>
            <a:r>
              <a:rPr lang="pl-PL" dirty="0"/>
              <a:t>   z zasadami Punktowego Systemu </a:t>
            </a:r>
            <a:r>
              <a:rPr lang="pl-PL" dirty="0" smtClean="0"/>
              <a:t>Oceniania</a:t>
            </a:r>
          </a:p>
          <a:p>
            <a:pPr marL="64008" indent="0">
              <a:buNone/>
            </a:pPr>
            <a:r>
              <a:rPr lang="pl-PL" dirty="0"/>
              <a:t> </a:t>
            </a:r>
            <a:r>
              <a:rPr lang="pl-PL" dirty="0" smtClean="0"/>
              <a:t>  Zachowania </a:t>
            </a:r>
            <a:r>
              <a:rPr lang="pl-PL" dirty="0"/>
              <a:t>uczniów,</a:t>
            </a:r>
          </a:p>
          <a:p>
            <a:r>
              <a:rPr lang="pl-PL" dirty="0" smtClean="0"/>
              <a:t> </a:t>
            </a:r>
            <a:r>
              <a:rPr lang="pl-PL" dirty="0"/>
              <a:t>powiadomienie dyrektora o negatywnym zachowaniu,</a:t>
            </a:r>
          </a:p>
          <a:p>
            <a:r>
              <a:rPr lang="pl-PL" dirty="0" smtClean="0"/>
              <a:t>zakaz </a:t>
            </a:r>
            <a:r>
              <a:rPr lang="pl-PL" dirty="0"/>
              <a:t>uczestnictwa w imprezach szkolnych (np. dyskoteka) i zawodach sportowych,</a:t>
            </a:r>
          </a:p>
          <a:p>
            <a:pPr lvl="0"/>
            <a:r>
              <a:rPr lang="pl-PL" dirty="0"/>
              <a:t>nadzór nad wypełnieniem kontraktu sprawują wychowawca i rodzice.</a:t>
            </a:r>
          </a:p>
          <a:p>
            <a:pPr marL="64008" indent="0">
              <a:buNone/>
            </a:pPr>
            <a:endParaRPr lang="pl-PL" dirty="0"/>
          </a:p>
          <a:p>
            <a:endParaRPr lang="pl-PL" dirty="0"/>
          </a:p>
        </p:txBody>
      </p:sp>
    </p:spTree>
    <p:extLst>
      <p:ext uri="{BB962C8B-B14F-4D97-AF65-F5344CB8AC3E}">
        <p14:creationId xmlns:p14="http://schemas.microsoft.com/office/powerpoint/2010/main" xmlns="" val="11075790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276872"/>
            <a:ext cx="8229600" cy="4177936"/>
          </a:xfrm>
        </p:spPr>
        <p:txBody>
          <a:bodyPr>
            <a:normAutofit fontScale="92500" lnSpcReduction="10000"/>
          </a:bodyPr>
          <a:lstStyle/>
          <a:p>
            <a:r>
              <a:rPr lang="pl-PL" dirty="0" smtClean="0"/>
              <a:t> </a:t>
            </a:r>
            <a:r>
              <a:rPr lang="pl-PL" dirty="0"/>
              <a:t>nauczyciel lub inny pracownik szkoły, który otrzymał informację lub zauważył niszczenie sprzętu przez ucznia dokonuje wpisu punktów ujemnych w dzienniczku uwag klasowych, zgodnie zasadami Punktowego Systemu Oceniania Zachowania uczniów oraz niezwłocznie informuje wychowawcę o zdarzeniu,</a:t>
            </a:r>
          </a:p>
          <a:p>
            <a:r>
              <a:rPr lang="pl-PL" dirty="0" smtClean="0"/>
              <a:t>wychowawca </a:t>
            </a:r>
            <a:r>
              <a:rPr lang="pl-PL" dirty="0"/>
              <a:t>przeprowadza rozmowę interwencyjną z uczniem,</a:t>
            </a:r>
          </a:p>
          <a:p>
            <a:r>
              <a:rPr lang="pl-PL" dirty="0" smtClean="0"/>
              <a:t> </a:t>
            </a:r>
            <a:r>
              <a:rPr lang="pl-PL" dirty="0"/>
              <a:t>zobowiązuje ucznia lub rodzica do naprawy zniszczonego sprzętu,</a:t>
            </a:r>
          </a:p>
          <a:p>
            <a:endParaRPr lang="pl-PL" dirty="0"/>
          </a:p>
        </p:txBody>
      </p:sp>
      <p:sp>
        <p:nvSpPr>
          <p:cNvPr id="2" name="Tytuł 1"/>
          <p:cNvSpPr>
            <a:spLocks noGrp="1"/>
          </p:cNvSpPr>
          <p:nvPr>
            <p:ph type="title"/>
          </p:nvPr>
        </p:nvSpPr>
        <p:spPr>
          <a:xfrm>
            <a:off x="457200" y="267494"/>
            <a:ext cx="8229600" cy="1721346"/>
          </a:xfrm>
        </p:spPr>
        <p:txBody>
          <a:bodyPr>
            <a:noAutofit/>
          </a:bodyPr>
          <a:lstStyle/>
          <a:p>
            <a:pPr algn="ctr"/>
            <a:r>
              <a:rPr lang="pl-PL" sz="3200" dirty="0" smtClean="0">
                <a:solidFill>
                  <a:schemeClr val="accent2"/>
                </a:solidFill>
                <a:effectLst/>
              </a:rPr>
              <a:t>Procedury </a:t>
            </a:r>
            <a:r>
              <a:rPr lang="pl-PL" sz="3200" dirty="0">
                <a:solidFill>
                  <a:schemeClr val="accent2"/>
                </a:solidFill>
                <a:effectLst/>
              </a:rPr>
              <a:t>postępowania w przypadku dewastacji sprzętu przez </a:t>
            </a:r>
            <a:r>
              <a:rPr lang="pl-PL" sz="3200" dirty="0" smtClean="0">
                <a:solidFill>
                  <a:schemeClr val="accent2"/>
                </a:solidFill>
                <a:effectLst/>
              </a:rPr>
              <a:t>ucznia</a:t>
            </a:r>
            <a:endParaRPr lang="pl-PL" sz="3200" dirty="0">
              <a:solidFill>
                <a:schemeClr val="accent2"/>
              </a:solidFill>
              <a:effectLst/>
            </a:endParaRPr>
          </a:p>
        </p:txBody>
      </p:sp>
    </p:spTree>
    <p:extLst>
      <p:ext uri="{BB962C8B-B14F-4D97-AF65-F5344CB8AC3E}">
        <p14:creationId xmlns:p14="http://schemas.microsoft.com/office/powerpoint/2010/main" xmlns="" val="16547746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836712"/>
            <a:ext cx="8229600" cy="5040560"/>
          </a:xfrm>
        </p:spPr>
        <p:txBody>
          <a:bodyPr>
            <a:normAutofit lnSpcReduction="10000"/>
          </a:bodyPr>
          <a:lstStyle/>
          <a:p>
            <a:r>
              <a:rPr lang="pl-PL" dirty="0" smtClean="0"/>
              <a:t> </a:t>
            </a:r>
            <a:r>
              <a:rPr lang="pl-PL" dirty="0"/>
              <a:t>w przypadku, gdy straty materialne są poważne wychowawca:</a:t>
            </a:r>
          </a:p>
          <a:p>
            <a:r>
              <a:rPr lang="pl-PL" dirty="0"/>
              <a:t>a) informuje o fakcie dewastacji dyrektora szkoły,</a:t>
            </a:r>
          </a:p>
          <a:p>
            <a:r>
              <a:rPr lang="pl-PL" dirty="0"/>
              <a:t>b) wzywa rodziców ucznia, z którymi uzgadnia sposób rozwiązania problemu:</a:t>
            </a:r>
          </a:p>
          <a:p>
            <a:r>
              <a:rPr lang="pl-PL" dirty="0" smtClean="0"/>
              <a:t>naprawa </a:t>
            </a:r>
            <a:r>
              <a:rPr lang="pl-PL" dirty="0"/>
              <a:t>sprzętu przez rodziców,</a:t>
            </a:r>
          </a:p>
          <a:p>
            <a:r>
              <a:rPr lang="pl-PL" dirty="0" smtClean="0"/>
              <a:t> </a:t>
            </a:r>
            <a:r>
              <a:rPr lang="pl-PL" dirty="0"/>
              <a:t>uiszczenie równowartości w przypadku całkowitego zniszczenia,</a:t>
            </a:r>
          </a:p>
          <a:p>
            <a:r>
              <a:rPr lang="pl-PL" dirty="0" smtClean="0"/>
              <a:t> </a:t>
            </a:r>
            <a:r>
              <a:rPr lang="pl-PL" dirty="0"/>
              <a:t>wykonanie określonych prac na rzecz szkoły przez ucznia lub rodzica jeśli nie są oni w stanie pokryć kosztów.</a:t>
            </a:r>
          </a:p>
          <a:p>
            <a:pPr marL="64008" indent="0">
              <a:buNone/>
            </a:pPr>
            <a:endParaRPr lang="pl-PL" dirty="0"/>
          </a:p>
        </p:txBody>
      </p:sp>
    </p:spTree>
    <p:extLst>
      <p:ext uri="{BB962C8B-B14F-4D97-AF65-F5344CB8AC3E}">
        <p14:creationId xmlns:p14="http://schemas.microsoft.com/office/powerpoint/2010/main" xmlns="" val="19679459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906128"/>
          </a:xfrm>
        </p:spPr>
        <p:txBody>
          <a:bodyPr>
            <a:normAutofit/>
          </a:bodyPr>
          <a:lstStyle/>
          <a:p>
            <a:pPr marL="64008" indent="0" algn="ctr">
              <a:buNone/>
            </a:pPr>
            <a:r>
              <a:rPr lang="pl-PL" b="1" dirty="0">
                <a:solidFill>
                  <a:schemeClr val="accent2"/>
                </a:solidFill>
              </a:rPr>
              <a:t>Procedury </a:t>
            </a:r>
            <a:r>
              <a:rPr lang="pl-PL" b="1" dirty="0" smtClean="0">
                <a:solidFill>
                  <a:schemeClr val="accent2"/>
                </a:solidFill>
              </a:rPr>
              <a:t>postępowania</a:t>
            </a:r>
          </a:p>
          <a:p>
            <a:pPr marL="64008" indent="0" algn="ctr">
              <a:buNone/>
            </a:pPr>
            <a:r>
              <a:rPr lang="pl-PL" b="1" dirty="0" smtClean="0">
                <a:solidFill>
                  <a:schemeClr val="accent2"/>
                </a:solidFill>
              </a:rPr>
              <a:t> </a:t>
            </a:r>
            <a:r>
              <a:rPr lang="pl-PL" b="1" dirty="0">
                <a:solidFill>
                  <a:schemeClr val="accent2"/>
                </a:solidFill>
              </a:rPr>
              <a:t>w sytuacji  zagrożenie środowiska rodzinnego</a:t>
            </a:r>
            <a:r>
              <a:rPr lang="pl-PL" b="1" dirty="0">
                <a:solidFill>
                  <a:srgbClr val="002060"/>
                </a:solidFill>
              </a:rPr>
              <a:t>:</a:t>
            </a:r>
          </a:p>
          <a:p>
            <a:r>
              <a:rPr lang="pl-PL" b="1" i="1" dirty="0" smtClean="0">
                <a:solidFill>
                  <a:srgbClr val="002060"/>
                </a:solidFill>
              </a:rPr>
              <a:t>rodzice </a:t>
            </a:r>
            <a:r>
              <a:rPr lang="pl-PL" b="1" i="1" dirty="0">
                <a:solidFill>
                  <a:srgbClr val="002060"/>
                </a:solidFill>
              </a:rPr>
              <a:t>odmawiają współpracy ze szkołą,</a:t>
            </a:r>
          </a:p>
          <a:p>
            <a:r>
              <a:rPr lang="pl-PL" b="1" i="1" dirty="0" smtClean="0">
                <a:solidFill>
                  <a:srgbClr val="002060"/>
                </a:solidFill>
              </a:rPr>
              <a:t>dziecko </a:t>
            </a:r>
            <a:r>
              <a:rPr lang="pl-PL" b="1" i="1" dirty="0">
                <a:solidFill>
                  <a:srgbClr val="002060"/>
                </a:solidFill>
              </a:rPr>
              <a:t>ofiarą lub uczestnikiem przemocy domowej, jest zaniedbywane (głodne, brudne, nieadekwatnie ubrane, bez przyborów szkolnych, pozbawione opieki,  nieleczone),</a:t>
            </a:r>
          </a:p>
          <a:p>
            <a:r>
              <a:rPr lang="pl-PL" b="1" i="1" dirty="0" smtClean="0">
                <a:solidFill>
                  <a:srgbClr val="002060"/>
                </a:solidFill>
              </a:rPr>
              <a:t>nieuregulowana </a:t>
            </a:r>
            <a:r>
              <a:rPr lang="pl-PL" b="1" i="1" dirty="0">
                <a:solidFill>
                  <a:srgbClr val="002060"/>
                </a:solidFill>
              </a:rPr>
              <a:t>sytuacja prawna dziecka,</a:t>
            </a:r>
          </a:p>
          <a:p>
            <a:r>
              <a:rPr lang="pl-PL" b="1" i="1" dirty="0" smtClean="0">
                <a:solidFill>
                  <a:srgbClr val="002060"/>
                </a:solidFill>
              </a:rPr>
              <a:t>rodzice </a:t>
            </a:r>
            <a:r>
              <a:rPr lang="pl-PL" b="1" i="1" dirty="0">
                <a:solidFill>
                  <a:srgbClr val="002060"/>
                </a:solidFill>
              </a:rPr>
              <a:t>dziecka uzależnieni od alkoholu, narkotyków lub innych środków psychoaktywnych,</a:t>
            </a:r>
          </a:p>
          <a:p>
            <a:r>
              <a:rPr lang="pl-PL" b="1" i="1" dirty="0" smtClean="0">
                <a:solidFill>
                  <a:srgbClr val="002060"/>
                </a:solidFill>
              </a:rPr>
              <a:t>rodzina </a:t>
            </a:r>
            <a:r>
              <a:rPr lang="pl-PL" b="1" i="1" dirty="0">
                <a:solidFill>
                  <a:srgbClr val="002060"/>
                </a:solidFill>
              </a:rPr>
              <a:t>niewydolna </a:t>
            </a:r>
            <a:r>
              <a:rPr lang="pl-PL" b="1" i="1" dirty="0" smtClean="0">
                <a:solidFill>
                  <a:srgbClr val="002060"/>
                </a:solidFill>
              </a:rPr>
              <a:t>wychowawczo</a:t>
            </a:r>
            <a:r>
              <a:rPr lang="pl-PL" i="1" dirty="0">
                <a:solidFill>
                  <a:srgbClr val="002060"/>
                </a:solidFill>
              </a:rPr>
              <a:t>.</a:t>
            </a:r>
          </a:p>
          <a:p>
            <a:pPr marL="64008" indent="0">
              <a:buNone/>
            </a:pPr>
            <a:endParaRPr lang="pl-PL" dirty="0">
              <a:solidFill>
                <a:schemeClr val="accent1"/>
              </a:solidFill>
            </a:endParaRPr>
          </a:p>
        </p:txBody>
      </p:sp>
    </p:spTree>
    <p:extLst>
      <p:ext uri="{BB962C8B-B14F-4D97-AF65-F5344CB8AC3E}">
        <p14:creationId xmlns:p14="http://schemas.microsoft.com/office/powerpoint/2010/main" xmlns="" val="13402030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normAutofit fontScale="92500" lnSpcReduction="10000"/>
          </a:bodyPr>
          <a:lstStyle/>
          <a:p>
            <a:r>
              <a:rPr lang="pl-PL" dirty="0" smtClean="0"/>
              <a:t> </a:t>
            </a:r>
            <a:r>
              <a:rPr lang="pl-PL" dirty="0"/>
              <a:t>w przypadku wyżej wymienionych sytuacji należy poinformować wychowawcę, pedagoga szkolnego, dyrektora szkoły,</a:t>
            </a:r>
          </a:p>
          <a:p>
            <a:r>
              <a:rPr lang="pl-PL" dirty="0" smtClean="0"/>
              <a:t> </a:t>
            </a:r>
            <a:r>
              <a:rPr lang="pl-PL" dirty="0"/>
              <a:t>podjąć próbę nawiązania współpracy </a:t>
            </a:r>
            <a:r>
              <a:rPr lang="pl-PL" dirty="0" smtClean="0"/>
              <a:t>                 z </a:t>
            </a:r>
            <a:r>
              <a:rPr lang="pl-PL" dirty="0"/>
              <a:t>rodzicami,</a:t>
            </a:r>
          </a:p>
          <a:p>
            <a:r>
              <a:rPr lang="pl-PL" dirty="0" smtClean="0"/>
              <a:t>dyrektor </a:t>
            </a:r>
            <a:r>
              <a:rPr lang="pl-PL" dirty="0"/>
              <a:t>powiadamia pisemnie </a:t>
            </a:r>
            <a:r>
              <a:rPr lang="pl-PL" dirty="0" smtClean="0"/>
              <a:t>Sąd </a:t>
            </a:r>
            <a:r>
              <a:rPr lang="pl-PL" dirty="0"/>
              <a:t>R</a:t>
            </a:r>
            <a:r>
              <a:rPr lang="pl-PL" dirty="0" smtClean="0"/>
              <a:t>odzinny       z </a:t>
            </a:r>
            <a:r>
              <a:rPr lang="pl-PL" dirty="0"/>
              <a:t>prośbą o wgląd w sytuację rodzinną oraz przekazuje powyższe informacje do właściwego Ośrodka Pomocy Społecznej,</a:t>
            </a:r>
          </a:p>
          <a:p>
            <a:r>
              <a:rPr lang="pl-PL" dirty="0" smtClean="0"/>
              <a:t>objąć </a:t>
            </a:r>
            <a:r>
              <a:rPr lang="pl-PL" dirty="0"/>
              <a:t>ucznia szczególną opieką przez wychowawcę oraz pedagoga szkolnego.</a:t>
            </a:r>
          </a:p>
          <a:p>
            <a:r>
              <a:rPr lang="pl-PL" dirty="0" smtClean="0"/>
              <a:t> </a:t>
            </a:r>
            <a:r>
              <a:rPr lang="pl-PL" dirty="0"/>
              <a:t>współpracować z instytucjami wspierającymi szkołę: P</a:t>
            </a:r>
            <a:r>
              <a:rPr lang="pl-PL" dirty="0" smtClean="0"/>
              <a:t>olicją</a:t>
            </a:r>
            <a:r>
              <a:rPr lang="pl-PL" dirty="0"/>
              <a:t>, kuratorami sądowymi, Ośrodkiem Pomocy Społecznej, poradniami, ośrodkami wsparcia i interwencji kryzysowej, itp.</a:t>
            </a:r>
          </a:p>
          <a:p>
            <a:r>
              <a:rPr lang="pl-PL" dirty="0" smtClean="0"/>
              <a:t> </a:t>
            </a:r>
            <a:r>
              <a:rPr lang="pl-PL" dirty="0"/>
              <a:t>współpracować z rodzicami.</a:t>
            </a:r>
          </a:p>
          <a:p>
            <a:endParaRPr lang="pl-PL" dirty="0"/>
          </a:p>
        </p:txBody>
      </p:sp>
    </p:spTree>
    <p:extLst>
      <p:ext uri="{BB962C8B-B14F-4D97-AF65-F5344CB8AC3E}">
        <p14:creationId xmlns:p14="http://schemas.microsoft.com/office/powerpoint/2010/main" xmlns="" val="40574221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normAutofit/>
          </a:bodyPr>
          <a:lstStyle/>
          <a:p>
            <a:pPr marL="64008" indent="0" algn="ctr">
              <a:buNone/>
            </a:pPr>
            <a:r>
              <a:rPr lang="pl-PL" sz="3600" b="1" dirty="0">
                <a:solidFill>
                  <a:schemeClr val="accent2"/>
                </a:solidFill>
              </a:rPr>
              <a:t>Procedury postępowania </a:t>
            </a:r>
            <a:endParaRPr lang="pl-PL" sz="3600" b="1" dirty="0" smtClean="0">
              <a:solidFill>
                <a:schemeClr val="accent2"/>
              </a:solidFill>
            </a:endParaRPr>
          </a:p>
          <a:p>
            <a:pPr marL="64008" indent="0" algn="ctr">
              <a:buNone/>
            </a:pPr>
            <a:r>
              <a:rPr lang="pl-PL" sz="3600" b="1" dirty="0" smtClean="0">
                <a:solidFill>
                  <a:schemeClr val="accent2"/>
                </a:solidFill>
              </a:rPr>
              <a:t>w </a:t>
            </a:r>
            <a:r>
              <a:rPr lang="pl-PL" sz="3600" b="1" dirty="0">
                <a:solidFill>
                  <a:schemeClr val="accent2"/>
                </a:solidFill>
              </a:rPr>
              <a:t>przypadku innych zagrożeń</a:t>
            </a:r>
            <a:r>
              <a:rPr lang="pl-PL" sz="3600" b="1" dirty="0" smtClean="0">
                <a:solidFill>
                  <a:schemeClr val="accent2"/>
                </a:solidFill>
              </a:rPr>
              <a:t>:</a:t>
            </a:r>
          </a:p>
          <a:p>
            <a:pPr marL="64008" indent="0" algn="ctr">
              <a:buNone/>
            </a:pPr>
            <a:endParaRPr lang="pl-PL" sz="3600" b="1" dirty="0" smtClean="0">
              <a:solidFill>
                <a:srgbClr val="002060"/>
              </a:solidFill>
            </a:endParaRPr>
          </a:p>
          <a:p>
            <a:r>
              <a:rPr lang="pl-PL" b="1" i="1" dirty="0" smtClean="0">
                <a:solidFill>
                  <a:srgbClr val="002060"/>
                </a:solidFill>
              </a:rPr>
              <a:t>niebezpieczne </a:t>
            </a:r>
            <a:r>
              <a:rPr lang="pl-PL" b="1" i="1" dirty="0">
                <a:solidFill>
                  <a:srgbClr val="002060"/>
                </a:solidFill>
              </a:rPr>
              <a:t>przedmioty (np. ostre, przypominające broń palną, kije bejsbolowe itp.) na terenie szkoły,</a:t>
            </a:r>
          </a:p>
          <a:p>
            <a:r>
              <a:rPr lang="pl-PL" b="1" i="1" dirty="0" smtClean="0">
                <a:solidFill>
                  <a:srgbClr val="002060"/>
                </a:solidFill>
              </a:rPr>
              <a:t>niebezpieczne </a:t>
            </a:r>
            <a:r>
              <a:rPr lang="pl-PL" b="1" i="1" dirty="0">
                <a:solidFill>
                  <a:srgbClr val="002060"/>
                </a:solidFill>
              </a:rPr>
              <a:t>substancje chemiczne mogące powodować podrażnienia skóry lub dróg oddechowych (rozpylacze gazu, rozpuszczalniki, substancje żrące itp.) na terenie szkoły.</a:t>
            </a:r>
          </a:p>
          <a:p>
            <a:endParaRPr lang="pl-PL" dirty="0"/>
          </a:p>
        </p:txBody>
      </p:sp>
    </p:spTree>
    <p:extLst>
      <p:ext uri="{BB962C8B-B14F-4D97-AF65-F5344CB8AC3E}">
        <p14:creationId xmlns:p14="http://schemas.microsoft.com/office/powerpoint/2010/main" xmlns="" val="30457109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906128"/>
          </a:xfrm>
        </p:spPr>
        <p:txBody>
          <a:bodyPr>
            <a:noAutofit/>
          </a:bodyPr>
          <a:lstStyle/>
          <a:p>
            <a:r>
              <a:rPr lang="pl-PL" sz="2400" dirty="0"/>
              <a:t>nauczyciel lub inny pracownik szkoły, który otrzymał informację bądź zauważył powyższe zagrożenia powinien poinformować wychowawcę, pedagoga szkolnego, dyrektora szkoły,</a:t>
            </a:r>
          </a:p>
          <a:p>
            <a:r>
              <a:rPr lang="pl-PL" sz="2400" dirty="0" smtClean="0"/>
              <a:t> </a:t>
            </a:r>
            <a:r>
              <a:rPr lang="pl-PL" sz="2400" dirty="0"/>
              <a:t>jeżeli substancja lub niebezpieczny przedmiot stanowi zagrożenie dla życia i zdrowia należy dążyć do ich odebrania, z zachowaniem bezpieczeństwa własnego i osób trzecich,</a:t>
            </a:r>
          </a:p>
          <a:p>
            <a:r>
              <a:rPr lang="pl-PL" sz="2400" dirty="0" smtClean="0"/>
              <a:t> </a:t>
            </a:r>
            <a:r>
              <a:rPr lang="pl-PL" sz="2400" dirty="0"/>
              <a:t>w przypadku braku wiedzy na temat właściwości chemicznych substancji dążyć do jej izolacji (ograniczyć kontakt do minimum), wezwać policję,</a:t>
            </a:r>
          </a:p>
          <a:p>
            <a:r>
              <a:rPr lang="pl-PL" sz="2400" dirty="0" smtClean="0"/>
              <a:t> </a:t>
            </a:r>
            <a:r>
              <a:rPr lang="pl-PL" sz="2400" dirty="0"/>
              <a:t>jeżeli odebranie wymaga przeszukania, odizolować dziecko, sprawować nad nim pieczę,</a:t>
            </a:r>
          </a:p>
          <a:p>
            <a:r>
              <a:rPr lang="pl-PL" sz="2400" dirty="0" smtClean="0"/>
              <a:t> </a:t>
            </a:r>
            <a:r>
              <a:rPr lang="pl-PL" sz="2400" dirty="0"/>
              <a:t>jeżeli dziecko odmawia wydania niebezpiecznego przedmiotu lub substancji, wezwać P</a:t>
            </a:r>
            <a:r>
              <a:rPr lang="pl-PL" sz="2400" dirty="0" smtClean="0"/>
              <a:t>olicję</a:t>
            </a:r>
            <a:r>
              <a:rPr lang="pl-PL" sz="2400" dirty="0"/>
              <a:t>,</a:t>
            </a:r>
          </a:p>
          <a:p>
            <a:endParaRPr lang="pl-PL" sz="2400" dirty="0"/>
          </a:p>
        </p:txBody>
      </p:sp>
    </p:spTree>
    <p:extLst>
      <p:ext uri="{BB962C8B-B14F-4D97-AF65-F5344CB8AC3E}">
        <p14:creationId xmlns:p14="http://schemas.microsoft.com/office/powerpoint/2010/main" xmlns="" val="38404781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normAutofit fontScale="77500" lnSpcReduction="20000"/>
          </a:bodyPr>
          <a:lstStyle/>
          <a:p>
            <a:r>
              <a:rPr lang="pl-PL" sz="3100" dirty="0" smtClean="0"/>
              <a:t> </a:t>
            </a:r>
            <a:r>
              <a:rPr lang="pl-PL" sz="3100" dirty="0"/>
              <a:t>jeżeli przedmiot lub substancja może spowodować powszechne zagrożenie, ewakuować szkołę wg przyjętych procedur,</a:t>
            </a:r>
          </a:p>
          <a:p>
            <a:r>
              <a:rPr lang="pl-PL" sz="3100" dirty="0" smtClean="0"/>
              <a:t> </a:t>
            </a:r>
            <a:r>
              <a:rPr lang="pl-PL" sz="3100" dirty="0"/>
              <a:t>jeżeli ujawniony przedmiot może być materiałem lub urządzeniem wybuchowym, bezzwłocznie wezwać policję, wyizolować miejsce ujawnienia przedmiotu oraz ewakuować szkołę (nie wolno zbliżać się, ani dotykać przedmiotu),</a:t>
            </a:r>
          </a:p>
          <a:p>
            <a:r>
              <a:rPr lang="pl-PL" sz="3100" dirty="0" smtClean="0"/>
              <a:t> </a:t>
            </a:r>
            <a:r>
              <a:rPr lang="pl-PL" sz="3100" dirty="0"/>
              <a:t>powiadomić rodziców sprawców i ofiar (do czasu przyjazdu rodziców lub policji, pieczę nad dzieckiem sprawuje wyznaczony przez dyrektora nauczyciel lub pracownik szkoły, po przybyciu policji dostosować się do poleceń funkcjonariuszy),</a:t>
            </a:r>
          </a:p>
          <a:p>
            <a:r>
              <a:rPr lang="pl-PL" sz="3100" dirty="0" smtClean="0"/>
              <a:t>W </a:t>
            </a:r>
            <a:r>
              <a:rPr lang="pl-PL" sz="3100" dirty="0"/>
              <a:t>uzasadnionych przypadkach poza </a:t>
            </a:r>
            <a:r>
              <a:rPr lang="pl-PL" sz="3100" dirty="0" smtClean="0"/>
              <a:t>Policją </a:t>
            </a:r>
            <a:r>
              <a:rPr lang="pl-PL" sz="3100" dirty="0"/>
              <a:t>wezwać </a:t>
            </a:r>
            <a:r>
              <a:rPr lang="pl-PL" sz="3100" dirty="0" smtClean="0"/>
              <a:t>Pogotowie </a:t>
            </a:r>
            <a:r>
              <a:rPr lang="pl-PL" sz="3100" dirty="0"/>
              <a:t>R</a:t>
            </a:r>
            <a:r>
              <a:rPr lang="pl-PL" sz="3100" dirty="0" smtClean="0"/>
              <a:t>atunkowe </a:t>
            </a:r>
            <a:r>
              <a:rPr lang="pl-PL" sz="3100" dirty="0"/>
              <a:t>lub inne służby specjalistyczne </a:t>
            </a:r>
            <a:r>
              <a:rPr lang="pl-PL" sz="3100" dirty="0" smtClean="0"/>
              <a:t>(Pogotowie </a:t>
            </a:r>
            <a:r>
              <a:rPr lang="pl-PL" sz="3100" dirty="0"/>
              <a:t>G</a:t>
            </a:r>
            <a:r>
              <a:rPr lang="pl-PL" sz="3100" dirty="0" smtClean="0"/>
              <a:t>azowe</a:t>
            </a:r>
            <a:r>
              <a:rPr lang="pl-PL" sz="3100" dirty="0"/>
              <a:t>, </a:t>
            </a:r>
            <a:r>
              <a:rPr lang="pl-PL" sz="3100" dirty="0" smtClean="0"/>
              <a:t>Energetyczne</a:t>
            </a:r>
            <a:r>
              <a:rPr lang="pl-PL" sz="3100" dirty="0"/>
              <a:t>, </a:t>
            </a:r>
            <a:r>
              <a:rPr lang="pl-PL" sz="3100" dirty="0" smtClean="0"/>
              <a:t>Wodociągowe</a:t>
            </a:r>
            <a:r>
              <a:rPr lang="pl-PL" sz="3100" dirty="0"/>
              <a:t>, S</a:t>
            </a:r>
            <a:r>
              <a:rPr lang="pl-PL" sz="3100" dirty="0" smtClean="0"/>
              <a:t>traż </a:t>
            </a:r>
            <a:r>
              <a:rPr lang="pl-PL" sz="3100" dirty="0"/>
              <a:t>P</a:t>
            </a:r>
            <a:r>
              <a:rPr lang="pl-PL" sz="3100" dirty="0" smtClean="0"/>
              <a:t>ożarną</a:t>
            </a:r>
            <a:r>
              <a:rPr lang="pl-PL" sz="3100" dirty="0"/>
              <a:t>).</a:t>
            </a:r>
          </a:p>
          <a:p>
            <a:endParaRPr lang="pl-PL" dirty="0"/>
          </a:p>
        </p:txBody>
      </p:sp>
    </p:spTree>
    <p:extLst>
      <p:ext uri="{BB962C8B-B14F-4D97-AF65-F5344CB8AC3E}">
        <p14:creationId xmlns:p14="http://schemas.microsoft.com/office/powerpoint/2010/main" xmlns="" val="643188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556792"/>
            <a:ext cx="8229600" cy="4898016"/>
          </a:xfrm>
        </p:spPr>
        <p:txBody>
          <a:bodyPr>
            <a:normAutofit/>
          </a:bodyPr>
          <a:lstStyle/>
          <a:p>
            <a:r>
              <a:rPr lang="pl-PL" dirty="0" smtClean="0"/>
              <a:t> </a:t>
            </a:r>
            <a:r>
              <a:rPr lang="pl-PL" dirty="0"/>
              <a:t>w przypadku ujawnienia </a:t>
            </a:r>
            <a:r>
              <a:rPr lang="pl-PL" dirty="0" err="1"/>
              <a:t>cyberprzemocy</a:t>
            </a:r>
            <a:r>
              <a:rPr lang="pl-PL" dirty="0"/>
              <a:t> wychowawca we współpracy z pedagogiem szkolnym ustala okoliczności zdarzenia (rodzaj materiału, sposoby rozpowszechniania, sprawcę, świadków zdarzenia) i zabezpiecza dowody,</a:t>
            </a:r>
          </a:p>
          <a:p>
            <a:r>
              <a:rPr lang="pl-PL" dirty="0" smtClean="0"/>
              <a:t> </a:t>
            </a:r>
            <a:r>
              <a:rPr lang="pl-PL" dirty="0"/>
              <a:t>powiadamia o </a:t>
            </a:r>
            <a:r>
              <a:rPr lang="pl-PL" dirty="0" err="1"/>
              <a:t>cyberprzemocy</a:t>
            </a:r>
            <a:r>
              <a:rPr lang="pl-PL" dirty="0"/>
              <a:t> rodziców uczniów w tą sytuację zaangażowanych,</a:t>
            </a:r>
          </a:p>
          <a:p>
            <a:r>
              <a:rPr lang="pl-PL" dirty="0" smtClean="0"/>
              <a:t> </a:t>
            </a:r>
            <a:r>
              <a:rPr lang="pl-PL" dirty="0"/>
              <a:t>wychowawca z pedagogiem analizują zdarzenie i podejmują stosowne działania:</a:t>
            </a:r>
          </a:p>
          <a:p>
            <a:endParaRPr lang="pl-PL" dirty="0"/>
          </a:p>
        </p:txBody>
      </p:sp>
      <p:sp>
        <p:nvSpPr>
          <p:cNvPr id="2" name="Tytuł 1"/>
          <p:cNvSpPr>
            <a:spLocks noGrp="1"/>
          </p:cNvSpPr>
          <p:nvPr>
            <p:ph type="title"/>
          </p:nvPr>
        </p:nvSpPr>
        <p:spPr>
          <a:xfrm>
            <a:off x="611560" y="116632"/>
            <a:ext cx="8229600" cy="1484784"/>
          </a:xfrm>
        </p:spPr>
        <p:txBody>
          <a:bodyPr>
            <a:normAutofit fontScale="90000"/>
          </a:bodyPr>
          <a:lstStyle/>
          <a:p>
            <a:r>
              <a:rPr lang="pl-PL" dirty="0" smtClean="0">
                <a:effectLst/>
              </a:rPr>
              <a:t> </a:t>
            </a:r>
            <a:br>
              <a:rPr lang="pl-PL" dirty="0" smtClean="0">
                <a:effectLst/>
              </a:rPr>
            </a:br>
            <a:r>
              <a:rPr lang="pl-PL" sz="4000" b="1" dirty="0" smtClean="0">
                <a:solidFill>
                  <a:schemeClr val="accent2"/>
                </a:solidFill>
                <a:effectLst/>
              </a:rPr>
              <a:t>Procedura </a:t>
            </a:r>
            <a:r>
              <a:rPr lang="pl-PL" sz="4000" b="1" dirty="0">
                <a:solidFill>
                  <a:schemeClr val="accent2"/>
                </a:solidFill>
                <a:effectLst/>
              </a:rPr>
              <a:t>postępowania wobec sprawcy/ofiary </a:t>
            </a:r>
            <a:r>
              <a:rPr lang="pl-PL" sz="4000" b="1" dirty="0" err="1">
                <a:solidFill>
                  <a:schemeClr val="accent2"/>
                </a:solidFill>
                <a:effectLst/>
              </a:rPr>
              <a:t>cyberprzemocy</a:t>
            </a:r>
            <a:r>
              <a:rPr lang="pl-PL" sz="4000" b="1" dirty="0">
                <a:solidFill>
                  <a:schemeClr val="accent2"/>
                </a:solidFill>
                <a:effectLst/>
              </a:rPr>
              <a:t>.</a:t>
            </a:r>
            <a:br>
              <a:rPr lang="pl-PL" sz="4000" b="1" dirty="0">
                <a:solidFill>
                  <a:schemeClr val="accent2"/>
                </a:solidFill>
                <a:effectLst/>
              </a:rPr>
            </a:br>
            <a:endParaRPr lang="pl-PL" sz="4000" b="1" dirty="0">
              <a:solidFill>
                <a:schemeClr val="accent2"/>
              </a:solidFill>
            </a:endParaRPr>
          </a:p>
        </p:txBody>
      </p:sp>
    </p:spTree>
    <p:extLst>
      <p:ext uri="{BB962C8B-B14F-4D97-AF65-F5344CB8AC3E}">
        <p14:creationId xmlns:p14="http://schemas.microsoft.com/office/powerpoint/2010/main" xmlns="" val="2311129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normAutofit lnSpcReduction="10000"/>
          </a:bodyPr>
          <a:lstStyle/>
          <a:p>
            <a:r>
              <a:rPr lang="pl-PL" dirty="0"/>
              <a:t>a) poinformowanie rodziców uczniów zaangażowanych w tą sytuację,</a:t>
            </a:r>
          </a:p>
          <a:p>
            <a:r>
              <a:rPr lang="pl-PL" dirty="0"/>
              <a:t>b) powiadomienie </a:t>
            </a:r>
            <a:r>
              <a:rPr lang="pl-PL" dirty="0" smtClean="0"/>
              <a:t>Policji </a:t>
            </a:r>
            <a:r>
              <a:rPr lang="pl-PL" dirty="0"/>
              <a:t>o </a:t>
            </a:r>
            <a:r>
              <a:rPr lang="pl-PL" dirty="0" err="1"/>
              <a:t>cyberprzemocy</a:t>
            </a:r>
            <a:r>
              <a:rPr lang="pl-PL" dirty="0"/>
              <a:t>,</a:t>
            </a:r>
          </a:p>
          <a:p>
            <a:r>
              <a:rPr lang="pl-PL" dirty="0"/>
              <a:t>c) udzielenie wsparcia </a:t>
            </a:r>
            <a:r>
              <a:rPr lang="pl-PL" dirty="0" err="1"/>
              <a:t>ofiarze</a:t>
            </a:r>
            <a:r>
              <a:rPr lang="pl-PL" dirty="0"/>
              <a:t> </a:t>
            </a:r>
            <a:r>
              <a:rPr lang="pl-PL" dirty="0" err="1"/>
              <a:t>cyberprzemocy</a:t>
            </a:r>
            <a:r>
              <a:rPr lang="pl-PL" dirty="0"/>
              <a:t> przy współpracy z jego rodzicami,</a:t>
            </a:r>
          </a:p>
          <a:p>
            <a:r>
              <a:rPr lang="pl-PL" dirty="0"/>
              <a:t>d) wyciągniecie konsekwencji wobec sprawcy </a:t>
            </a:r>
            <a:r>
              <a:rPr lang="pl-PL" dirty="0" err="1"/>
              <a:t>cyberprzemocy</a:t>
            </a:r>
            <a:r>
              <a:rPr lang="pl-PL" dirty="0"/>
              <a:t>.</a:t>
            </a:r>
          </a:p>
          <a:p>
            <a:r>
              <a:rPr lang="pl-PL" dirty="0" smtClean="0"/>
              <a:t>wychowawca </a:t>
            </a:r>
            <a:r>
              <a:rPr lang="pl-PL" dirty="0"/>
              <a:t>dokumentuje zdarzenie, sporządza notatkę służbową i monitoruje sytuację ucznia - ofiary przemocy,</a:t>
            </a:r>
          </a:p>
          <a:p>
            <a:r>
              <a:rPr lang="pl-PL" dirty="0" smtClean="0"/>
              <a:t>wychowawca </a:t>
            </a:r>
            <a:r>
              <a:rPr lang="pl-PL" dirty="0"/>
              <a:t>i pedagog wdrażają odpowiednie działania profilaktyczne </a:t>
            </a:r>
            <a:r>
              <a:rPr lang="pl-PL" dirty="0" smtClean="0"/>
              <a:t>           w </a:t>
            </a:r>
            <a:r>
              <a:rPr lang="pl-PL" dirty="0"/>
              <a:t>klasie,  w której wystąpiło zjawisko </a:t>
            </a:r>
            <a:r>
              <a:rPr lang="pl-PL" dirty="0" err="1"/>
              <a:t>cyberprzemocy</a:t>
            </a:r>
            <a:r>
              <a:rPr lang="pl-PL" dirty="0"/>
              <a:t>.</a:t>
            </a:r>
          </a:p>
          <a:p>
            <a:endParaRPr lang="pl-PL" dirty="0"/>
          </a:p>
        </p:txBody>
      </p:sp>
    </p:spTree>
    <p:extLst>
      <p:ext uri="{BB962C8B-B14F-4D97-AF65-F5344CB8AC3E}">
        <p14:creationId xmlns:p14="http://schemas.microsoft.com/office/powerpoint/2010/main" xmlns="" val="2950032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8229600" cy="5690104"/>
          </a:xfrm>
        </p:spPr>
        <p:txBody>
          <a:bodyPr/>
          <a:lstStyle/>
          <a:p>
            <a:r>
              <a:rPr lang="pl-PL" dirty="0" smtClean="0"/>
              <a:t>Rozporządzenie MEN z dnia 28 sierpnia 2017r. </a:t>
            </a:r>
            <a:r>
              <a:rPr lang="pl-PL" dirty="0"/>
              <a:t>w</a:t>
            </a:r>
            <a:r>
              <a:rPr lang="pl-PL" dirty="0" smtClean="0"/>
              <a:t> sprawie zasad udzielania i organizacji pomocy psychologiczno-pedagogicznej w publicznych przedszkolach , szkołach i placówkach</a:t>
            </a:r>
          </a:p>
          <a:p>
            <a:r>
              <a:rPr lang="pl-PL" dirty="0" smtClean="0"/>
              <a:t>Ustawa z dnia 7 września 1991r. o systemie oświaty</a:t>
            </a:r>
          </a:p>
          <a:p>
            <a:r>
              <a:rPr lang="pl-PL" dirty="0"/>
              <a:t>Rozporządzenie Rady Ministrów z dnia 13 września 2011r. w sprawie procedury </a:t>
            </a:r>
            <a:r>
              <a:rPr lang="pl-PL" dirty="0" smtClean="0"/>
              <a:t>            ,, </a:t>
            </a:r>
            <a:r>
              <a:rPr lang="pl-PL" dirty="0"/>
              <a:t>Niebieskie Karty” oraz wzory formularzy </a:t>
            </a:r>
            <a:r>
              <a:rPr lang="pl-PL" dirty="0" smtClean="0"/>
              <a:t>     ,, </a:t>
            </a:r>
            <a:r>
              <a:rPr lang="pl-PL" dirty="0"/>
              <a:t>Niebieska Karta”</a:t>
            </a:r>
          </a:p>
          <a:p>
            <a:r>
              <a:rPr lang="pl-PL" dirty="0"/>
              <a:t> </a:t>
            </a:r>
          </a:p>
          <a:p>
            <a:endParaRPr lang="pl-PL" dirty="0"/>
          </a:p>
        </p:txBody>
      </p:sp>
    </p:spTree>
    <p:extLst>
      <p:ext uri="{BB962C8B-B14F-4D97-AF65-F5344CB8AC3E}">
        <p14:creationId xmlns:p14="http://schemas.microsoft.com/office/powerpoint/2010/main" xmlns="" val="12217163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a:bodyPr>
          <a:lstStyle/>
          <a:p>
            <a:pPr marL="109728" indent="0">
              <a:buNone/>
            </a:pPr>
            <a:r>
              <a:rPr lang="pl-PL" dirty="0"/>
              <a:t> </a:t>
            </a:r>
            <a:r>
              <a:rPr lang="pl-PL" dirty="0" smtClean="0"/>
              <a:t> </a:t>
            </a:r>
          </a:p>
          <a:p>
            <a:r>
              <a:rPr lang="pl-PL" dirty="0" smtClean="0"/>
              <a:t>nauczyciel</a:t>
            </a:r>
            <a:r>
              <a:rPr lang="pl-PL" dirty="0"/>
              <a:t>, pracownik szkoły lub uczeń, który zauważył podejrzanie zachowujące się osoby lub przedmioty pozostawione bez opieki oraz przypuszcza, że może to być próba ataku terrorystycznego, natychmiast informuje dyrektora szkoły lub odpowiednio nauczyciela,</a:t>
            </a:r>
          </a:p>
          <a:p>
            <a:r>
              <a:rPr lang="pl-PL" dirty="0"/>
              <a:t> </a:t>
            </a:r>
            <a:r>
              <a:rPr lang="pl-PL" dirty="0" smtClean="0"/>
              <a:t>nauczyciel</a:t>
            </a:r>
            <a:r>
              <a:rPr lang="pl-PL" dirty="0"/>
              <a:t>, który uzyskał informację </a:t>
            </a:r>
            <a:r>
              <a:rPr lang="pl-PL" dirty="0" smtClean="0"/>
              <a:t>                 o </a:t>
            </a:r>
            <a:r>
              <a:rPr lang="pl-PL" dirty="0"/>
              <a:t>możliwości ataku terrorystycznego natychmiast informuje dyrektora szkoły lub wicedyrektora,</a:t>
            </a:r>
          </a:p>
          <a:p>
            <a:endParaRPr lang="pl-PL" dirty="0"/>
          </a:p>
        </p:txBody>
      </p:sp>
      <p:sp>
        <p:nvSpPr>
          <p:cNvPr id="2" name="Tytuł 1"/>
          <p:cNvSpPr>
            <a:spLocks noGrp="1"/>
          </p:cNvSpPr>
          <p:nvPr>
            <p:ph type="title"/>
          </p:nvPr>
        </p:nvSpPr>
        <p:spPr>
          <a:xfrm>
            <a:off x="457200" y="267494"/>
            <a:ext cx="8435280" cy="1399032"/>
          </a:xfrm>
        </p:spPr>
        <p:txBody>
          <a:bodyPr>
            <a:noAutofit/>
          </a:bodyPr>
          <a:lstStyle/>
          <a:p>
            <a:pPr algn="ctr"/>
            <a:r>
              <a:rPr lang="pl-PL" sz="3600" b="1" dirty="0" smtClean="0">
                <a:effectLst/>
              </a:rPr>
              <a:t/>
            </a:r>
            <a:br>
              <a:rPr lang="pl-PL" sz="3600" b="1" dirty="0" smtClean="0">
                <a:effectLst/>
              </a:rPr>
            </a:br>
            <a:r>
              <a:rPr lang="pl-PL" sz="3600" b="1" dirty="0" smtClean="0">
                <a:solidFill>
                  <a:schemeClr val="accent2"/>
                </a:solidFill>
                <a:effectLst/>
              </a:rPr>
              <a:t>Procedura </a:t>
            </a:r>
            <a:r>
              <a:rPr lang="pl-PL" sz="3600" b="1" dirty="0">
                <a:solidFill>
                  <a:schemeClr val="accent2"/>
                </a:solidFill>
                <a:effectLst/>
              </a:rPr>
              <a:t>postępowania w czasie zagrożenia terrorystycznego:</a:t>
            </a:r>
            <a:br>
              <a:rPr lang="pl-PL" sz="3600" b="1" dirty="0">
                <a:solidFill>
                  <a:schemeClr val="accent2"/>
                </a:solidFill>
                <a:effectLst/>
              </a:rPr>
            </a:br>
            <a:endParaRPr lang="pl-PL" sz="3600" b="1" dirty="0">
              <a:solidFill>
                <a:schemeClr val="accent2"/>
              </a:solidFill>
            </a:endParaRPr>
          </a:p>
        </p:txBody>
      </p:sp>
    </p:spTree>
    <p:extLst>
      <p:ext uri="{BB962C8B-B14F-4D97-AF65-F5344CB8AC3E}">
        <p14:creationId xmlns:p14="http://schemas.microsoft.com/office/powerpoint/2010/main" xmlns="" val="659966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80728"/>
            <a:ext cx="8229600" cy="5026563"/>
          </a:xfrm>
        </p:spPr>
        <p:txBody>
          <a:bodyPr/>
          <a:lstStyle/>
          <a:p>
            <a:r>
              <a:rPr lang="pl-PL" dirty="0"/>
              <a:t>dyrektor, który dowiedział się o podłożeniu ładunku wybuchowego lub przedmiotu niewiadomego pochodzenia, co do którego istnieje podejrzenie, że może on stanowić zagrożenie dla osób i mienia lub otrzymał  telefon z informacją o zagrożeniu terrorystycznym, natychmiast zgłasza ten fakt służbom odpowiedzialnym za bezpieczeństwo na tym terenie: najbliższej jednostce Policji lub władzom administracyjnym, </a:t>
            </a:r>
          </a:p>
          <a:p>
            <a:endParaRPr lang="pl-PL" dirty="0"/>
          </a:p>
        </p:txBody>
      </p:sp>
    </p:spTree>
    <p:extLst>
      <p:ext uri="{BB962C8B-B14F-4D97-AF65-F5344CB8AC3E}">
        <p14:creationId xmlns:p14="http://schemas.microsoft.com/office/powerpoint/2010/main" xmlns="" val="41956046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6050144"/>
          </a:xfrm>
        </p:spPr>
        <p:txBody>
          <a:bodyPr>
            <a:normAutofit/>
          </a:bodyPr>
          <a:lstStyle/>
          <a:p>
            <a:r>
              <a:rPr lang="pl-PL" dirty="0" smtClean="0"/>
              <a:t> </a:t>
            </a:r>
            <a:r>
              <a:rPr lang="pl-PL" dirty="0"/>
              <a:t>przy braku informacji o konkretnym miejscu podłożenia „bomby" użytkownicy pomieszczeń powinni sprawdzić swoje miejsce pracy i jego bezpośrednie otoczenie celem odnalezienia przedmiotów nieznanego pochodzenia,</a:t>
            </a:r>
          </a:p>
          <a:p>
            <a:r>
              <a:rPr lang="pl-PL" dirty="0" smtClean="0"/>
              <a:t> </a:t>
            </a:r>
            <a:r>
              <a:rPr lang="pl-PL" dirty="0"/>
              <a:t>podejrzanych przedmiotów nie wolno dotykać! O ich lokalizacji należy powiadomić dyrekcję szkoły,</a:t>
            </a:r>
          </a:p>
          <a:p>
            <a:r>
              <a:rPr lang="pl-PL" dirty="0"/>
              <a:t> </a:t>
            </a:r>
            <a:r>
              <a:rPr lang="pl-PL" dirty="0" smtClean="0"/>
              <a:t> </a:t>
            </a:r>
            <a:r>
              <a:rPr lang="pl-PL" dirty="0"/>
              <a:t>pomieszczenia ogólnodostępne (korytarze, klatki schodowe, toalety, piwnice, strychy) oraz najbliższe otoczenie zewnętrzne obiektu sprawdzają i przeszukują osoby wyznaczone, </a:t>
            </a:r>
          </a:p>
          <a:p>
            <a:pPr marL="109728" indent="0">
              <a:buNone/>
            </a:pPr>
            <a:endParaRPr lang="pl-PL" dirty="0"/>
          </a:p>
          <a:p>
            <a:endParaRPr lang="pl-PL" dirty="0"/>
          </a:p>
        </p:txBody>
      </p:sp>
    </p:spTree>
    <p:extLst>
      <p:ext uri="{BB962C8B-B14F-4D97-AF65-F5344CB8AC3E}">
        <p14:creationId xmlns:p14="http://schemas.microsoft.com/office/powerpoint/2010/main" xmlns="" val="32753622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548680"/>
            <a:ext cx="8229600" cy="5458611"/>
          </a:xfrm>
        </p:spPr>
        <p:txBody>
          <a:bodyPr>
            <a:normAutofit/>
          </a:bodyPr>
          <a:lstStyle/>
          <a:p>
            <a:r>
              <a:rPr lang="pl-PL" dirty="0"/>
              <a:t>do czasu przybycia Policji należy w miarę istniejących możliwości zabezpieczyć zagrożone miejsce, zachowując elementarne środki bezpieczeństwa, bez narażania siebie </a:t>
            </a:r>
            <a:r>
              <a:rPr lang="pl-PL" dirty="0" smtClean="0"/>
              <a:t> i </a:t>
            </a:r>
            <a:r>
              <a:rPr lang="pl-PL" dirty="0"/>
              <a:t>innych osób na niebezpieczeństwo,</a:t>
            </a:r>
          </a:p>
          <a:p>
            <a:r>
              <a:rPr lang="pl-PL" dirty="0"/>
              <a:t>po przybyciu Policji na miejsce, przejmuje ona dalsze kierowanie akcją,</a:t>
            </a:r>
          </a:p>
          <a:p>
            <a:r>
              <a:rPr lang="pl-PL" dirty="0"/>
              <a:t> należy bezwzględnie wykonywać polecenia policjantów,</a:t>
            </a:r>
          </a:p>
          <a:p>
            <a:pPr marL="109728" indent="0">
              <a:buNone/>
            </a:pPr>
            <a:endParaRPr lang="pl-PL" dirty="0"/>
          </a:p>
        </p:txBody>
      </p:sp>
    </p:spTree>
    <p:extLst>
      <p:ext uri="{BB962C8B-B14F-4D97-AF65-F5344CB8AC3E}">
        <p14:creationId xmlns:p14="http://schemas.microsoft.com/office/powerpoint/2010/main" xmlns="" val="39921585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normAutofit lnSpcReduction="10000"/>
          </a:bodyPr>
          <a:lstStyle/>
          <a:p>
            <a:pPr marL="109728" indent="0">
              <a:buNone/>
            </a:pPr>
            <a:endParaRPr lang="pl-PL" dirty="0"/>
          </a:p>
          <a:p>
            <a:r>
              <a:rPr lang="pl-PL" dirty="0" smtClean="0"/>
              <a:t> </a:t>
            </a:r>
            <a:r>
              <a:rPr lang="pl-PL" dirty="0"/>
              <a:t>jeśli zapadnie decyzja o ewakuacji, należy zachować spokój i opanowanie, pozwoli to na sprawne i bezpiecznie opuszczenie zagrożonego rejonu,</a:t>
            </a:r>
          </a:p>
          <a:p>
            <a:r>
              <a:rPr lang="pl-PL" dirty="0" smtClean="0"/>
              <a:t>w </a:t>
            </a:r>
            <a:r>
              <a:rPr lang="pl-PL" dirty="0"/>
              <a:t>czasie ewakuacji należy postępować zgodnie z instrukcją postępowania w czasie ewakuacji, chyba, że prowadzący akcją zadecydują inaczej,</a:t>
            </a:r>
          </a:p>
          <a:p>
            <a:r>
              <a:rPr lang="pl-PL" dirty="0" smtClean="0"/>
              <a:t> </a:t>
            </a:r>
            <a:r>
              <a:rPr lang="pl-PL" dirty="0"/>
              <a:t>identyfikacją i rozpoznawaniem zlokalizowanego ładunku wybuchowego oraz jego neutralizacją zajmują się uprawnione i wyspecjalizowane jednostki i komórki organizacyjne Policji,</a:t>
            </a:r>
          </a:p>
          <a:p>
            <a:endParaRPr lang="pl-PL" dirty="0"/>
          </a:p>
        </p:txBody>
      </p:sp>
    </p:spTree>
    <p:extLst>
      <p:ext uri="{BB962C8B-B14F-4D97-AF65-F5344CB8AC3E}">
        <p14:creationId xmlns:p14="http://schemas.microsoft.com/office/powerpoint/2010/main" xmlns="" val="4833482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81328"/>
            <a:ext cx="8229600" cy="4900000"/>
          </a:xfrm>
        </p:spPr>
        <p:txBody>
          <a:bodyPr>
            <a:normAutofit fontScale="92500" lnSpcReduction="10000"/>
          </a:bodyPr>
          <a:lstStyle/>
          <a:p>
            <a:r>
              <a:rPr lang="pl-PL" dirty="0"/>
              <a:t>W przypadku wtargnięcia napastników na teren szkoły należy: </a:t>
            </a:r>
          </a:p>
          <a:p>
            <a:r>
              <a:rPr lang="pl-PL" dirty="0" smtClean="0"/>
              <a:t>poddać </a:t>
            </a:r>
            <a:r>
              <a:rPr lang="pl-PL" dirty="0"/>
              <a:t>się woli napastników i wykonywać ściśle ich polecenia, </a:t>
            </a:r>
          </a:p>
          <a:p>
            <a:r>
              <a:rPr lang="pl-PL" dirty="0" smtClean="0"/>
              <a:t> </a:t>
            </a:r>
            <a:r>
              <a:rPr lang="pl-PL" dirty="0"/>
              <a:t>starać się zwrócić uwagę napastników na fakt, że mają do czynienia z ludźmi. Zwracać się do uczniów po imieniu, zwiększając szansę ich przetrwania, </a:t>
            </a:r>
          </a:p>
          <a:p>
            <a:r>
              <a:rPr lang="pl-PL" dirty="0" smtClean="0"/>
              <a:t> </a:t>
            </a:r>
            <a:r>
              <a:rPr lang="pl-PL" dirty="0"/>
              <a:t>pytać zawsze o pozwolenie, np., gdy chce się zwrócić do uczniów z jakimś poleceniem,</a:t>
            </a:r>
          </a:p>
          <a:p>
            <a:r>
              <a:rPr lang="pl-PL" dirty="0"/>
              <a:t> </a:t>
            </a:r>
            <a:r>
              <a:rPr lang="pl-PL" dirty="0" smtClean="0"/>
              <a:t> </a:t>
            </a:r>
            <a:r>
              <a:rPr lang="pl-PL" dirty="0"/>
              <a:t>zapamiętać szczegóły dotyczące napastników </a:t>
            </a:r>
            <a:r>
              <a:rPr lang="pl-PL" dirty="0" smtClean="0"/>
              <a:t>   i </a:t>
            </a:r>
            <a:r>
              <a:rPr lang="pl-PL" dirty="0"/>
              <a:t>otoczenia – informacje te mogą okazać się cenne dla służb ratowniczych,</a:t>
            </a:r>
          </a:p>
        </p:txBody>
      </p:sp>
      <p:sp>
        <p:nvSpPr>
          <p:cNvPr id="2" name="Tytuł 1"/>
          <p:cNvSpPr>
            <a:spLocks noGrp="1"/>
          </p:cNvSpPr>
          <p:nvPr>
            <p:ph type="title"/>
          </p:nvPr>
        </p:nvSpPr>
        <p:spPr>
          <a:xfrm>
            <a:off x="179512" y="267494"/>
            <a:ext cx="8712968" cy="1289298"/>
          </a:xfrm>
        </p:spPr>
        <p:txBody>
          <a:bodyPr>
            <a:noAutofit/>
          </a:bodyPr>
          <a:lstStyle/>
          <a:p>
            <a:pPr algn="ctr"/>
            <a:r>
              <a:rPr lang="pl-PL" sz="3200" b="1" dirty="0">
                <a:solidFill>
                  <a:schemeClr val="accent2"/>
                </a:solidFill>
                <a:effectLst/>
              </a:rPr>
              <a:t>Zasady postępowania w razie wtargnięcia napastników do obiektu szkolnego </a:t>
            </a:r>
            <a:endParaRPr lang="pl-PL" sz="3200" b="1" dirty="0">
              <a:solidFill>
                <a:schemeClr val="accent2"/>
              </a:solidFill>
            </a:endParaRPr>
          </a:p>
        </p:txBody>
      </p:sp>
    </p:spTree>
    <p:extLst>
      <p:ext uri="{BB962C8B-B14F-4D97-AF65-F5344CB8AC3E}">
        <p14:creationId xmlns:p14="http://schemas.microsoft.com/office/powerpoint/2010/main" xmlns="" val="1543037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normAutofit/>
          </a:bodyPr>
          <a:lstStyle/>
          <a:p>
            <a:r>
              <a:rPr lang="pl-PL" dirty="0" smtClean="0"/>
              <a:t> </a:t>
            </a:r>
            <a:r>
              <a:rPr lang="pl-PL" dirty="0"/>
              <a:t>starać się uspokoić dzieci – zapanować, </a:t>
            </a:r>
            <a:r>
              <a:rPr lang="pl-PL" dirty="0" smtClean="0"/>
              <a:t>             w </a:t>
            </a:r>
            <a:r>
              <a:rPr lang="pl-PL" dirty="0"/>
              <a:t>miarę możliwości, nad własnymi emocjami, </a:t>
            </a:r>
          </a:p>
          <a:p>
            <a:r>
              <a:rPr lang="pl-PL" dirty="0" smtClean="0"/>
              <a:t> </a:t>
            </a:r>
            <a:r>
              <a:rPr lang="pl-PL" dirty="0"/>
              <a:t>dopóki nie zostanie wydane polecenie wyjścia: </a:t>
            </a:r>
          </a:p>
          <a:p>
            <a:r>
              <a:rPr lang="pl-PL" dirty="0"/>
              <a:t> a) nie pozwolić dzieciom wychodzić </a:t>
            </a:r>
            <a:r>
              <a:rPr lang="pl-PL" dirty="0" smtClean="0"/>
              <a:t>             z </a:t>
            </a:r>
            <a:r>
              <a:rPr lang="pl-PL" dirty="0"/>
              <a:t>pomieszczenia oraz wyglądać przez drzwi </a:t>
            </a:r>
            <a:r>
              <a:rPr lang="pl-PL" dirty="0" smtClean="0"/>
              <a:t>         i </a:t>
            </a:r>
            <a:r>
              <a:rPr lang="pl-PL" dirty="0"/>
              <a:t>okna,  </a:t>
            </a:r>
          </a:p>
          <a:p>
            <a:r>
              <a:rPr lang="pl-PL" dirty="0"/>
              <a:t> b) nakazać dzieciom położyć się na podłodze, </a:t>
            </a:r>
          </a:p>
          <a:p>
            <a:r>
              <a:rPr lang="pl-PL" dirty="0" smtClean="0"/>
              <a:t>w </a:t>
            </a:r>
            <a:r>
              <a:rPr lang="pl-PL" dirty="0"/>
              <a:t>chwili podjęcia działań zmierzających do uwolnienia, wykonywać polecenia grupy antyterrorystycznej. </a:t>
            </a:r>
          </a:p>
        </p:txBody>
      </p:sp>
    </p:spTree>
    <p:extLst>
      <p:ext uri="{BB962C8B-B14F-4D97-AF65-F5344CB8AC3E}">
        <p14:creationId xmlns:p14="http://schemas.microsoft.com/office/powerpoint/2010/main" xmlns="" val="32288149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906128"/>
          </a:xfrm>
        </p:spPr>
        <p:txBody>
          <a:bodyPr/>
          <a:lstStyle/>
          <a:p>
            <a:pPr marL="64008" indent="0">
              <a:buNone/>
            </a:pPr>
            <a:endParaRPr lang="pl-PL" b="1" dirty="0" smtClean="0"/>
          </a:p>
          <a:p>
            <a:pPr marL="64008" indent="0">
              <a:buNone/>
            </a:pPr>
            <a:r>
              <a:rPr lang="pl-PL" b="1" dirty="0" smtClean="0"/>
              <a:t>Po </a:t>
            </a:r>
            <a:r>
              <a:rPr lang="pl-PL" b="1" dirty="0"/>
              <a:t>zakończeniu akcji nauczyciel: </a:t>
            </a:r>
            <a:endParaRPr lang="pl-PL" b="1" dirty="0" smtClean="0"/>
          </a:p>
          <a:p>
            <a:pPr marL="64008" indent="0">
              <a:buNone/>
            </a:pPr>
            <a:endParaRPr lang="pl-PL" dirty="0"/>
          </a:p>
          <a:p>
            <a:r>
              <a:rPr lang="pl-PL" dirty="0" smtClean="0"/>
              <a:t> </a:t>
            </a:r>
            <a:r>
              <a:rPr lang="pl-PL" dirty="0"/>
              <a:t>sprawdza obecność dzieci, by upewnić się, czy wszyscy opuścili budynek. O braku któregokolwiek dziecka informuje Policję, </a:t>
            </a:r>
          </a:p>
          <a:p>
            <a:r>
              <a:rPr lang="pl-PL" dirty="0" smtClean="0"/>
              <a:t> </a:t>
            </a:r>
            <a:r>
              <a:rPr lang="pl-PL" dirty="0"/>
              <a:t>nie pozwala żadnemu z dzieci samodzielnie wrócić do domu, </a:t>
            </a:r>
          </a:p>
          <a:p>
            <a:r>
              <a:rPr lang="pl-PL" dirty="0" smtClean="0"/>
              <a:t> </a:t>
            </a:r>
            <a:r>
              <a:rPr lang="pl-PL" dirty="0"/>
              <a:t>prowadzi ewidencję dzieci odbieranych przez rodziców/osoby upoważnione.  </a:t>
            </a:r>
          </a:p>
          <a:p>
            <a:endParaRPr lang="pl-PL" dirty="0"/>
          </a:p>
        </p:txBody>
      </p:sp>
    </p:spTree>
    <p:extLst>
      <p:ext uri="{BB962C8B-B14F-4D97-AF65-F5344CB8AC3E}">
        <p14:creationId xmlns:p14="http://schemas.microsoft.com/office/powerpoint/2010/main" xmlns="" val="26064299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12776"/>
            <a:ext cx="8229600" cy="5042032"/>
          </a:xfrm>
        </p:spPr>
        <p:txBody>
          <a:bodyPr>
            <a:normAutofit fontScale="92500"/>
          </a:bodyPr>
          <a:lstStyle/>
          <a:p>
            <a:pPr marL="64008" indent="0">
              <a:buNone/>
            </a:pPr>
            <a:r>
              <a:rPr lang="pl-PL" dirty="0"/>
              <a:t> W sytuacji bezpośredniego kontaktu </a:t>
            </a:r>
            <a:r>
              <a:rPr lang="pl-PL" dirty="0" smtClean="0"/>
              <a:t>                         z napastnikiem </a:t>
            </a:r>
            <a:r>
              <a:rPr lang="pl-PL" dirty="0"/>
              <a:t>należy: </a:t>
            </a:r>
          </a:p>
          <a:p>
            <a:r>
              <a:rPr lang="pl-PL" dirty="0" smtClean="0"/>
              <a:t> </a:t>
            </a:r>
            <a:r>
              <a:rPr lang="pl-PL" dirty="0"/>
              <a:t>nakazać dzieciom położyć się na podłodze;</a:t>
            </a:r>
          </a:p>
          <a:p>
            <a:r>
              <a:rPr lang="pl-PL" dirty="0"/>
              <a:t> </a:t>
            </a:r>
            <a:r>
              <a:rPr lang="pl-PL" dirty="0" smtClean="0"/>
              <a:t>starać </a:t>
            </a:r>
            <a:r>
              <a:rPr lang="pl-PL" dirty="0"/>
              <a:t>się uspokoić dzieci; </a:t>
            </a:r>
          </a:p>
          <a:p>
            <a:r>
              <a:rPr lang="pl-PL" dirty="0"/>
              <a:t> </a:t>
            </a:r>
            <a:r>
              <a:rPr lang="pl-PL" dirty="0" smtClean="0"/>
              <a:t>dopilnować</a:t>
            </a:r>
            <a:r>
              <a:rPr lang="pl-PL" dirty="0"/>
              <a:t>, aby nie odwracały się tyłem do napastników w przypadku polecenia przemieszczania się; </a:t>
            </a:r>
          </a:p>
          <a:p>
            <a:r>
              <a:rPr lang="pl-PL" dirty="0" smtClean="0"/>
              <a:t> </a:t>
            </a:r>
            <a:r>
              <a:rPr lang="pl-PL" dirty="0"/>
              <a:t>jeżeli terroryści wydają polecenia, dopilnować, aby dzieci wykonywały je spokojnie – gwałtowny ruch może zwiększyć agresję napastników, </a:t>
            </a:r>
          </a:p>
          <a:p>
            <a:r>
              <a:rPr lang="pl-PL" dirty="0" smtClean="0"/>
              <a:t> </a:t>
            </a:r>
            <a:r>
              <a:rPr lang="pl-PL" dirty="0"/>
              <a:t>o ile to możliwe zadzwonić pod jeden </a:t>
            </a:r>
            <a:r>
              <a:rPr lang="pl-PL" dirty="0" smtClean="0"/>
              <a:t>               z </a:t>
            </a:r>
            <a:r>
              <a:rPr lang="pl-PL" dirty="0"/>
              <a:t>numerów alarmowych. </a:t>
            </a:r>
          </a:p>
        </p:txBody>
      </p:sp>
      <p:sp>
        <p:nvSpPr>
          <p:cNvPr id="2" name="Tytuł 1"/>
          <p:cNvSpPr>
            <a:spLocks noGrp="1"/>
          </p:cNvSpPr>
          <p:nvPr>
            <p:ph type="title"/>
          </p:nvPr>
        </p:nvSpPr>
        <p:spPr/>
        <p:txBody>
          <a:bodyPr>
            <a:noAutofit/>
          </a:bodyPr>
          <a:lstStyle/>
          <a:p>
            <a:pPr algn="ctr"/>
            <a:r>
              <a:rPr lang="pl-PL" sz="3200" b="1" dirty="0">
                <a:solidFill>
                  <a:schemeClr val="accent2"/>
                </a:solidFill>
                <a:effectLst/>
              </a:rPr>
              <a:t>Zasady postępowania w przypadku użycia broni palnej na terenie szkoły</a:t>
            </a:r>
            <a:br>
              <a:rPr lang="pl-PL" sz="3200" b="1" dirty="0">
                <a:solidFill>
                  <a:schemeClr val="accent2"/>
                </a:solidFill>
                <a:effectLst/>
              </a:rPr>
            </a:br>
            <a:endParaRPr lang="pl-PL" sz="3200" b="1" dirty="0">
              <a:solidFill>
                <a:schemeClr val="accent2"/>
              </a:solidFill>
            </a:endParaRPr>
          </a:p>
        </p:txBody>
      </p:sp>
    </p:spTree>
    <p:extLst>
      <p:ext uri="{BB962C8B-B14F-4D97-AF65-F5344CB8AC3E}">
        <p14:creationId xmlns:p14="http://schemas.microsoft.com/office/powerpoint/2010/main" xmlns="" val="184187096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normAutofit fontScale="92500" lnSpcReduction="10000"/>
          </a:bodyPr>
          <a:lstStyle/>
          <a:p>
            <a:pPr marL="109728" indent="0">
              <a:buNone/>
            </a:pPr>
            <a:r>
              <a:rPr lang="pl-PL" b="1" dirty="0"/>
              <a:t>Ważne, aby nie rozłączać się i starać się, jeśli to możliwe, na bieżąco relacjonować sytuację</a:t>
            </a:r>
            <a:r>
              <a:rPr lang="pl-PL" dirty="0"/>
              <a:t>. </a:t>
            </a:r>
          </a:p>
          <a:p>
            <a:pPr marL="109728" indent="0">
              <a:buNone/>
            </a:pPr>
            <a:r>
              <a:rPr lang="pl-PL" b="1" dirty="0"/>
              <a:t> Po opanowaniu sytuacji: </a:t>
            </a:r>
            <a:endParaRPr lang="pl-PL" dirty="0"/>
          </a:p>
          <a:p>
            <a:r>
              <a:rPr lang="pl-PL" dirty="0" smtClean="0"/>
              <a:t>upewnić </a:t>
            </a:r>
            <a:r>
              <a:rPr lang="pl-PL" dirty="0"/>
              <a:t>się o liczbie osób poszkodowanych </a:t>
            </a:r>
            <a:r>
              <a:rPr lang="pl-PL" dirty="0" smtClean="0"/>
              <a:t>       i </a:t>
            </a:r>
            <a:r>
              <a:rPr lang="pl-PL" dirty="0"/>
              <a:t>sprawdzić, czy strzały z broni palnej nie spowodowały innego zagrożenia (np. pożaru),</a:t>
            </a:r>
          </a:p>
          <a:p>
            <a:r>
              <a:rPr lang="pl-PL" dirty="0" smtClean="0"/>
              <a:t>zadzwonić </a:t>
            </a:r>
            <a:r>
              <a:rPr lang="pl-PL" dirty="0"/>
              <a:t>lub wyznaczyć osobę, która zadzwoni pod jeden z numerów alarmowych, </a:t>
            </a:r>
          </a:p>
          <a:p>
            <a:r>
              <a:rPr lang="pl-PL" dirty="0" smtClean="0"/>
              <a:t> </a:t>
            </a:r>
            <a:r>
              <a:rPr lang="pl-PL" dirty="0"/>
              <a:t>udzielić pierwszej pomocy najbardziej potrzebującym, </a:t>
            </a:r>
          </a:p>
          <a:p>
            <a:r>
              <a:rPr lang="pl-PL" dirty="0" smtClean="0"/>
              <a:t> </a:t>
            </a:r>
            <a:r>
              <a:rPr lang="pl-PL" dirty="0"/>
              <a:t>w przypadku, gdy ostrzał spowodował inne zagrożenie, podjąć odpowiednie do sytuacji działania, </a:t>
            </a:r>
          </a:p>
          <a:p>
            <a:r>
              <a:rPr lang="pl-PL" dirty="0" smtClean="0"/>
              <a:t>zapewnić </a:t>
            </a:r>
            <a:r>
              <a:rPr lang="pl-PL" dirty="0"/>
              <a:t>osobom uczestniczącym w zdarzeniu pomoc psychologiczną.  </a:t>
            </a:r>
          </a:p>
          <a:p>
            <a:endParaRPr lang="pl-PL" dirty="0"/>
          </a:p>
        </p:txBody>
      </p:sp>
    </p:spTree>
    <p:extLst>
      <p:ext uri="{BB962C8B-B14F-4D97-AF65-F5344CB8AC3E}">
        <p14:creationId xmlns:p14="http://schemas.microsoft.com/office/powerpoint/2010/main" xmlns="" val="2655490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96752"/>
            <a:ext cx="8229600" cy="4810539"/>
          </a:xfrm>
        </p:spPr>
        <p:txBody>
          <a:bodyPr>
            <a:normAutofit fontScale="62500" lnSpcReduction="20000"/>
          </a:bodyPr>
          <a:lstStyle/>
          <a:p>
            <a:pPr marL="64008" indent="0" algn="ctr">
              <a:buNone/>
            </a:pPr>
            <a:endParaRPr lang="pl-PL" sz="3800" b="1" dirty="0" smtClean="0">
              <a:solidFill>
                <a:srgbClr val="00B0F0"/>
              </a:solidFill>
            </a:endParaRPr>
          </a:p>
          <a:p>
            <a:pPr marL="64008" indent="0" algn="ctr">
              <a:buNone/>
            </a:pPr>
            <a:r>
              <a:rPr lang="pl-PL" sz="3800" b="1" dirty="0" smtClean="0">
                <a:solidFill>
                  <a:srgbClr val="00B0F0"/>
                </a:solidFill>
              </a:rPr>
              <a:t>WYCHOWAWCA</a:t>
            </a:r>
          </a:p>
          <a:p>
            <a:pPr marL="64008" indent="0" algn="ctr">
              <a:buNone/>
            </a:pPr>
            <a:endParaRPr lang="pl-PL" b="1" dirty="0" smtClean="0"/>
          </a:p>
          <a:p>
            <a:pPr lvl="0"/>
            <a:r>
              <a:rPr lang="pl-PL" sz="4500" dirty="0"/>
              <a:t>niezwłoczne zidentyfikowanie uczniów potrzebujących porady, pomocy </a:t>
            </a:r>
            <a:r>
              <a:rPr lang="pl-PL" sz="4500" dirty="0" smtClean="0"/>
              <a:t>                  i </a:t>
            </a:r>
            <a:r>
              <a:rPr lang="pl-PL" sz="4500" dirty="0"/>
              <a:t>zawiadomienie o tym pedagoga szkolnego,</a:t>
            </a:r>
          </a:p>
          <a:p>
            <a:pPr lvl="0"/>
            <a:r>
              <a:rPr lang="pl-PL" sz="4500" dirty="0" smtClean="0"/>
              <a:t>odprowadzenie </a:t>
            </a:r>
            <a:r>
              <a:rPr lang="pl-PL" sz="4500" dirty="0"/>
              <a:t>uczniów szczególnie pobudzonych, roztrzęsionych lub zagrażających sobie lub innym do miejsca udzielenia pomocy,</a:t>
            </a:r>
          </a:p>
          <a:p>
            <a:pPr lvl="0"/>
            <a:r>
              <a:rPr lang="pl-PL" sz="4500" dirty="0"/>
              <a:t>powiadomienie uczniów w klasie i podjęcie </a:t>
            </a:r>
            <a:r>
              <a:rPr lang="pl-PL" sz="4500" dirty="0" smtClean="0"/>
              <a:t>tematu w </a:t>
            </a:r>
            <a:r>
              <a:rPr lang="pl-PL" sz="4500" dirty="0"/>
              <a:t>dyskusji (jeśli jest to właściwe),</a:t>
            </a:r>
          </a:p>
          <a:p>
            <a:endParaRPr lang="pl-PL" sz="4500" b="1" dirty="0"/>
          </a:p>
        </p:txBody>
      </p:sp>
      <p:sp>
        <p:nvSpPr>
          <p:cNvPr id="2" name="Tytuł 1"/>
          <p:cNvSpPr>
            <a:spLocks noGrp="1"/>
          </p:cNvSpPr>
          <p:nvPr>
            <p:ph type="title"/>
          </p:nvPr>
        </p:nvSpPr>
        <p:spPr>
          <a:xfrm>
            <a:off x="539552" y="0"/>
            <a:ext cx="8291264" cy="1080120"/>
          </a:xfrm>
        </p:spPr>
        <p:txBody>
          <a:bodyPr>
            <a:noAutofit/>
          </a:bodyPr>
          <a:lstStyle/>
          <a:p>
            <a:pPr algn="ctr"/>
            <a:r>
              <a:rPr lang="pl-PL" sz="2800" b="0" dirty="0" smtClean="0">
                <a:solidFill>
                  <a:srgbClr val="002060"/>
                </a:solidFill>
              </a:rPr>
              <a:t/>
            </a:r>
            <a:br>
              <a:rPr lang="pl-PL" sz="2800" b="0" dirty="0" smtClean="0">
                <a:solidFill>
                  <a:srgbClr val="002060"/>
                </a:solidFill>
              </a:rPr>
            </a:br>
            <a:r>
              <a:rPr lang="pl-PL" sz="2800" dirty="0" smtClean="0">
                <a:solidFill>
                  <a:schemeClr val="accent2"/>
                </a:solidFill>
              </a:rPr>
              <a:t>Zakres obowiązków pracowników szkoły na wypadek krytycznych zdarzeń szkolnych</a:t>
            </a:r>
            <a:endParaRPr lang="pl-PL" sz="2800" dirty="0">
              <a:solidFill>
                <a:schemeClr val="accent2"/>
              </a:solidFill>
            </a:endParaRPr>
          </a:p>
        </p:txBody>
      </p:sp>
    </p:spTree>
    <p:extLst>
      <p:ext uri="{BB962C8B-B14F-4D97-AF65-F5344CB8AC3E}">
        <p14:creationId xmlns:p14="http://schemas.microsoft.com/office/powerpoint/2010/main" xmlns="" val="37133583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81328"/>
            <a:ext cx="8229600" cy="4900000"/>
          </a:xfrm>
        </p:spPr>
        <p:txBody>
          <a:bodyPr>
            <a:normAutofit fontScale="85000" lnSpcReduction="20000"/>
          </a:bodyPr>
          <a:lstStyle/>
          <a:p>
            <a:pPr marL="64008" indent="0">
              <a:buNone/>
            </a:pPr>
            <a:r>
              <a:rPr lang="pl-PL" dirty="0"/>
              <a:t> </a:t>
            </a:r>
            <a:r>
              <a:rPr lang="pl-PL" sz="3600" b="1" dirty="0"/>
              <a:t>Symptomy wystąpienia zagrożenia</a:t>
            </a:r>
            <a:r>
              <a:rPr lang="pl-PL" sz="3600" dirty="0"/>
              <a:t>: </a:t>
            </a:r>
          </a:p>
          <a:p>
            <a:r>
              <a:rPr lang="pl-PL" dirty="0" smtClean="0"/>
              <a:t> </a:t>
            </a:r>
            <a:r>
              <a:rPr lang="pl-PL" sz="3100" dirty="0"/>
              <a:t>podstawową cechą terroryzmu jest to, iż nie ma wyraźnych znaków ostrzegawczych o możliwości wystąpienia zamachu lub są one trudno dostrzegalne; </a:t>
            </a:r>
          </a:p>
          <a:p>
            <a:r>
              <a:rPr lang="pl-PL" sz="3100" dirty="0" smtClean="0"/>
              <a:t> </a:t>
            </a:r>
            <a:r>
              <a:rPr lang="pl-PL" sz="3100" dirty="0"/>
              <a:t>zainteresowania i uwagi wymagają:</a:t>
            </a:r>
          </a:p>
          <a:p>
            <a:r>
              <a:rPr lang="pl-PL" sz="3100" dirty="0"/>
              <a:t> a) rzucające się w oczy lub po prostu nietypowe zachowania osób, pozostawione bez opieki przedmioty typu teczki, paczki itp., osoby wyglądające na obcokrajowców, osoby ubrane nietypowo do występującej pory roku; </a:t>
            </a:r>
          </a:p>
          <a:p>
            <a:r>
              <a:rPr lang="pl-PL" sz="3100" dirty="0"/>
              <a:t>b) samochody, a w szczególności furgonetki, parkujące w nietypowych miejscach (miejscach organizowania imprez i uroczystości</a:t>
            </a:r>
            <a:r>
              <a:rPr lang="pl-PL" dirty="0"/>
              <a:t>). </a:t>
            </a:r>
          </a:p>
          <a:p>
            <a:endParaRPr lang="pl-PL" dirty="0"/>
          </a:p>
        </p:txBody>
      </p:sp>
      <p:sp>
        <p:nvSpPr>
          <p:cNvPr id="2" name="Tytuł 1"/>
          <p:cNvSpPr>
            <a:spLocks noGrp="1"/>
          </p:cNvSpPr>
          <p:nvPr>
            <p:ph type="title"/>
          </p:nvPr>
        </p:nvSpPr>
        <p:spPr>
          <a:xfrm>
            <a:off x="251520" y="188640"/>
            <a:ext cx="8568952" cy="1152128"/>
          </a:xfrm>
        </p:spPr>
        <p:txBody>
          <a:bodyPr>
            <a:noAutofit/>
          </a:bodyPr>
          <a:lstStyle/>
          <a:p>
            <a:pPr algn="ctr"/>
            <a:r>
              <a:rPr lang="pl-PL" sz="3600" b="1" dirty="0">
                <a:solidFill>
                  <a:schemeClr val="accent2"/>
                </a:solidFill>
                <a:effectLst/>
              </a:rPr>
              <a:t>Postępowanie w </a:t>
            </a:r>
            <a:r>
              <a:rPr lang="pl-PL" sz="3600" b="1" dirty="0" smtClean="0">
                <a:solidFill>
                  <a:schemeClr val="accent2"/>
                </a:solidFill>
                <a:effectLst/>
              </a:rPr>
              <a:t>sytuacji wystąpienia </a:t>
            </a:r>
            <a:r>
              <a:rPr lang="pl-PL" sz="3600" b="1" dirty="0">
                <a:solidFill>
                  <a:schemeClr val="accent2"/>
                </a:solidFill>
                <a:effectLst/>
              </a:rPr>
              <a:t>zagrożenie bombowego </a:t>
            </a:r>
            <a:endParaRPr lang="pl-PL" sz="3600" b="1" dirty="0">
              <a:solidFill>
                <a:schemeClr val="accent2"/>
              </a:solidFill>
            </a:endParaRPr>
          </a:p>
        </p:txBody>
      </p:sp>
    </p:spTree>
    <p:extLst>
      <p:ext uri="{BB962C8B-B14F-4D97-AF65-F5344CB8AC3E}">
        <p14:creationId xmlns:p14="http://schemas.microsoft.com/office/powerpoint/2010/main" xmlns="" val="22886952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834120"/>
          </a:xfrm>
        </p:spPr>
        <p:txBody>
          <a:bodyPr/>
          <a:lstStyle/>
          <a:p>
            <a:pPr marL="64008" indent="0">
              <a:buNone/>
            </a:pPr>
            <a:r>
              <a:rPr lang="pl-PL" b="1" dirty="0"/>
              <a:t> Należy pamiętać, że:</a:t>
            </a:r>
            <a:endParaRPr lang="pl-PL" dirty="0"/>
          </a:p>
          <a:p>
            <a:r>
              <a:rPr lang="pl-PL" dirty="0"/>
              <a:t> </a:t>
            </a:r>
            <a:r>
              <a:rPr lang="pl-PL" sz="3200" dirty="0"/>
              <a:t>terrorysta nie zawsze musi być odmiennej narodowości i wyróżniać się z tłumu szczególnym wyglądem.</a:t>
            </a:r>
          </a:p>
          <a:p>
            <a:r>
              <a:rPr lang="pl-PL" sz="3200" dirty="0" smtClean="0"/>
              <a:t> </a:t>
            </a:r>
            <a:r>
              <a:rPr lang="pl-PL" sz="3200" dirty="0"/>
              <a:t>o swoich spostrzeżeniach nauczyciel/ pracownik szkoły  informuje dyrektora szkoły,</a:t>
            </a:r>
          </a:p>
          <a:p>
            <a:r>
              <a:rPr lang="pl-PL" sz="3200" dirty="0" smtClean="0"/>
              <a:t> </a:t>
            </a:r>
            <a:r>
              <a:rPr lang="pl-PL" sz="3200" dirty="0"/>
              <a:t>dyrektor powiadamia odpowiednie służby: Policję.  </a:t>
            </a:r>
          </a:p>
          <a:p>
            <a:endParaRPr lang="pl-PL" dirty="0"/>
          </a:p>
        </p:txBody>
      </p:sp>
    </p:spTree>
    <p:extLst>
      <p:ext uri="{BB962C8B-B14F-4D97-AF65-F5344CB8AC3E}">
        <p14:creationId xmlns:p14="http://schemas.microsoft.com/office/powerpoint/2010/main" xmlns="" val="403433717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81328"/>
            <a:ext cx="8229600" cy="4755984"/>
          </a:xfrm>
        </p:spPr>
        <p:txBody>
          <a:bodyPr>
            <a:normAutofit fontScale="85000" lnSpcReduction="20000"/>
          </a:bodyPr>
          <a:lstStyle/>
          <a:p>
            <a:r>
              <a:rPr lang="pl-PL" dirty="0"/>
              <a:t>dyrektor powiadamia odpowiednie służby - Policję, organ prowadzący szkołę, </a:t>
            </a:r>
          </a:p>
          <a:p>
            <a:r>
              <a:rPr lang="pl-PL" dirty="0" smtClean="0"/>
              <a:t> </a:t>
            </a:r>
            <a:r>
              <a:rPr lang="pl-PL" dirty="0"/>
              <a:t>jednocześnie przeprowadza ewakuację budynku zgodnie z określonymi w szkole procedurami, </a:t>
            </a:r>
          </a:p>
          <a:p>
            <a:r>
              <a:rPr lang="pl-PL" dirty="0" smtClean="0"/>
              <a:t> </a:t>
            </a:r>
            <a:r>
              <a:rPr lang="pl-PL" dirty="0"/>
              <a:t>osoba, która przyjęła zgłoszenie lub ujawniła przedmiot niewiadomego pochodzenia, co do którego istnieje podejrzenie, że może on stanowić zagrożenie dla osób i mienia, powinna ten fakt zgłosić służbom odpowiedzialnym za bezpieczeństwo w danym miejscu, dyrekcji szkoły. Informacji takiej nie należy przekazywać niepowołanym osobom, gdyż jej niekontrolowane rozpowszechnienie może doprowadzić do paniki, i w konsekwencji utrudnić przeprowadzenie sprawnej ewakuacji osób </a:t>
            </a:r>
            <a:r>
              <a:rPr lang="pl-PL" dirty="0" smtClean="0"/>
              <a:t>               z </a:t>
            </a:r>
            <a:r>
              <a:rPr lang="pl-PL" dirty="0"/>
              <a:t>zagrożonego miejsca</a:t>
            </a:r>
            <a:r>
              <a:rPr lang="pl-PL" dirty="0" smtClean="0"/>
              <a:t>.</a:t>
            </a:r>
            <a:endParaRPr lang="pl-PL" dirty="0"/>
          </a:p>
        </p:txBody>
      </p:sp>
      <p:sp>
        <p:nvSpPr>
          <p:cNvPr id="2" name="Tytuł 1"/>
          <p:cNvSpPr>
            <a:spLocks noGrp="1"/>
          </p:cNvSpPr>
          <p:nvPr>
            <p:ph type="title"/>
          </p:nvPr>
        </p:nvSpPr>
        <p:spPr>
          <a:xfrm>
            <a:off x="395536" y="116632"/>
            <a:ext cx="8229600" cy="1224136"/>
          </a:xfrm>
        </p:spPr>
        <p:txBody>
          <a:bodyPr>
            <a:noAutofit/>
          </a:bodyPr>
          <a:lstStyle/>
          <a:p>
            <a:pPr algn="ctr"/>
            <a:r>
              <a:rPr lang="pl-PL" sz="2800" b="1" dirty="0" smtClean="0">
                <a:effectLst/>
              </a:rPr>
              <a:t/>
            </a:r>
            <a:br>
              <a:rPr lang="pl-PL" sz="2800" b="1" dirty="0" smtClean="0">
                <a:effectLst/>
              </a:rPr>
            </a:br>
            <a:r>
              <a:rPr lang="pl-PL" sz="2600" b="1" dirty="0" smtClean="0">
                <a:solidFill>
                  <a:schemeClr val="accent2"/>
                </a:solidFill>
                <a:effectLst/>
              </a:rPr>
              <a:t>Postępowanie </a:t>
            </a:r>
            <a:r>
              <a:rPr lang="pl-PL" sz="2600" b="1" dirty="0">
                <a:solidFill>
                  <a:schemeClr val="accent2"/>
                </a:solidFill>
                <a:effectLst/>
              </a:rPr>
              <a:t>w sytuacji otrzymania informacji </a:t>
            </a:r>
            <a:r>
              <a:rPr lang="pl-PL" sz="2600" b="1" dirty="0" smtClean="0">
                <a:solidFill>
                  <a:schemeClr val="accent2"/>
                </a:solidFill>
                <a:effectLst/>
              </a:rPr>
              <a:t>    o </a:t>
            </a:r>
            <a:r>
              <a:rPr lang="pl-PL" sz="2600" b="1" dirty="0">
                <a:solidFill>
                  <a:schemeClr val="accent2"/>
                </a:solidFill>
                <a:effectLst/>
              </a:rPr>
              <a:t>podłożeniu ładunku wybuchowego</a:t>
            </a:r>
            <a:endParaRPr lang="pl-PL" sz="2600" b="1" dirty="0">
              <a:solidFill>
                <a:schemeClr val="accent2"/>
              </a:solidFill>
            </a:endParaRPr>
          </a:p>
        </p:txBody>
      </p:sp>
    </p:spTree>
    <p:extLst>
      <p:ext uri="{BB962C8B-B14F-4D97-AF65-F5344CB8AC3E}">
        <p14:creationId xmlns:p14="http://schemas.microsoft.com/office/powerpoint/2010/main" xmlns="" val="11681486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8229600" cy="5690104"/>
          </a:xfrm>
        </p:spPr>
        <p:txBody>
          <a:bodyPr/>
          <a:lstStyle/>
          <a:p>
            <a:r>
              <a:rPr lang="pl-PL" dirty="0"/>
              <a:t>zawiadamiając Policję dyrektor podaje następujące informacje: </a:t>
            </a:r>
            <a:endParaRPr lang="pl-PL" dirty="0" smtClean="0"/>
          </a:p>
          <a:p>
            <a:pPr marL="109728" indent="0">
              <a:buNone/>
            </a:pPr>
            <a:r>
              <a:rPr lang="pl-PL" dirty="0" smtClean="0"/>
              <a:t>rodzaj </a:t>
            </a:r>
            <a:r>
              <a:rPr lang="pl-PL" dirty="0"/>
              <a:t>zagrożenia </a:t>
            </a:r>
            <a:r>
              <a:rPr lang="pl-PL" dirty="0" smtClean="0"/>
              <a:t>i </a:t>
            </a:r>
            <a:r>
              <a:rPr lang="pl-PL" dirty="0"/>
              <a:t>źródło informacji </a:t>
            </a:r>
            <a:r>
              <a:rPr lang="pl-PL" dirty="0" smtClean="0"/>
              <a:t>              o </a:t>
            </a:r>
            <a:r>
              <a:rPr lang="pl-PL" dirty="0"/>
              <a:t>zagrożeniu (informacja telefoniczna, ujawniony podejrzany przedmiot).  </a:t>
            </a:r>
          </a:p>
          <a:p>
            <a:endParaRPr lang="pl-PL" dirty="0"/>
          </a:p>
          <a:p>
            <a:pPr marL="64008" indent="0">
              <a:buNone/>
            </a:pPr>
            <a:endParaRPr lang="pl-PL" dirty="0"/>
          </a:p>
        </p:txBody>
      </p:sp>
    </p:spTree>
    <p:extLst>
      <p:ext uri="{BB962C8B-B14F-4D97-AF65-F5344CB8AC3E}">
        <p14:creationId xmlns:p14="http://schemas.microsoft.com/office/powerpoint/2010/main" xmlns="" val="6507441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0000" lnSpcReduction="20000"/>
          </a:bodyPr>
          <a:lstStyle/>
          <a:p>
            <a:pPr marL="109728" indent="0">
              <a:buNone/>
            </a:pPr>
            <a:r>
              <a:rPr lang="pl-PL" sz="3600" dirty="0" smtClean="0"/>
              <a:t> </a:t>
            </a:r>
          </a:p>
          <a:p>
            <a:r>
              <a:rPr lang="pl-PL" sz="3600" dirty="0" smtClean="0"/>
              <a:t>do </a:t>
            </a:r>
            <a:r>
              <a:rPr lang="pl-PL" sz="3600" dirty="0"/>
              <a:t>czasu przybycia Policji akcją kieruje dyrektor szkoły lub osoba przez niego wyznaczona, </a:t>
            </a:r>
          </a:p>
          <a:p>
            <a:r>
              <a:rPr lang="pl-PL" sz="3600" dirty="0"/>
              <a:t> </a:t>
            </a:r>
            <a:r>
              <a:rPr lang="pl-PL" sz="3600" dirty="0" smtClean="0"/>
              <a:t> </a:t>
            </a:r>
            <a:r>
              <a:rPr lang="pl-PL" sz="3600" dirty="0"/>
              <a:t>na miejsce zagrożenia incydentem bombowym należy wezwać służby pomocnicze takie jak: </a:t>
            </a:r>
            <a:r>
              <a:rPr lang="pl-PL" sz="3600" dirty="0" smtClean="0"/>
              <a:t>Pogotowie </a:t>
            </a:r>
            <a:r>
              <a:rPr lang="pl-PL" sz="3600" dirty="0"/>
              <a:t>R</a:t>
            </a:r>
            <a:r>
              <a:rPr lang="pl-PL" sz="3600" dirty="0" smtClean="0"/>
              <a:t>atunkowe</a:t>
            </a:r>
            <a:r>
              <a:rPr lang="pl-PL" sz="3600" dirty="0"/>
              <a:t>, </a:t>
            </a:r>
            <a:r>
              <a:rPr lang="pl-PL" sz="3600" dirty="0" smtClean="0"/>
              <a:t>Straż </a:t>
            </a:r>
            <a:r>
              <a:rPr lang="pl-PL" sz="3600" dirty="0"/>
              <a:t>P</a:t>
            </a:r>
            <a:r>
              <a:rPr lang="pl-PL" sz="3600" dirty="0" smtClean="0"/>
              <a:t>ożarną</a:t>
            </a:r>
            <a:r>
              <a:rPr lang="pl-PL" sz="3600" dirty="0"/>
              <a:t>, </a:t>
            </a:r>
            <a:r>
              <a:rPr lang="pl-PL" sz="3600" dirty="0" smtClean="0"/>
              <a:t>Pogotowie </a:t>
            </a:r>
            <a:r>
              <a:rPr lang="pl-PL" sz="3600" dirty="0"/>
              <a:t>G</a:t>
            </a:r>
            <a:r>
              <a:rPr lang="pl-PL" sz="3600" dirty="0" smtClean="0"/>
              <a:t>azowe</a:t>
            </a:r>
            <a:r>
              <a:rPr lang="pl-PL" sz="3600" dirty="0"/>
              <a:t>, </a:t>
            </a:r>
            <a:r>
              <a:rPr lang="pl-PL" sz="3600" dirty="0" smtClean="0"/>
              <a:t>Pogotowie </a:t>
            </a:r>
            <a:r>
              <a:rPr lang="pl-PL" sz="3600" dirty="0"/>
              <a:t>W</a:t>
            </a:r>
            <a:r>
              <a:rPr lang="pl-PL" sz="3600" dirty="0" smtClean="0"/>
              <a:t>odnokanalizacyjne</a:t>
            </a:r>
            <a:r>
              <a:rPr lang="pl-PL" sz="3600" dirty="0"/>
              <a:t>, </a:t>
            </a:r>
            <a:r>
              <a:rPr lang="pl-PL" sz="3600" dirty="0" smtClean="0"/>
              <a:t>Pogotowie </a:t>
            </a:r>
            <a:r>
              <a:rPr lang="pl-PL" sz="3600" dirty="0"/>
              <a:t>E</a:t>
            </a:r>
            <a:r>
              <a:rPr lang="pl-PL" sz="3600" dirty="0" smtClean="0"/>
              <a:t>nergetyczne</a:t>
            </a:r>
            <a:r>
              <a:rPr lang="pl-PL" sz="3600" dirty="0"/>
              <a:t>.</a:t>
            </a:r>
          </a:p>
          <a:p>
            <a:r>
              <a:rPr lang="pl-PL" sz="3600" dirty="0"/>
              <a:t> </a:t>
            </a:r>
            <a:r>
              <a:rPr lang="pl-PL" sz="3600" dirty="0" smtClean="0"/>
              <a:t> </a:t>
            </a:r>
            <a:r>
              <a:rPr lang="pl-PL" sz="3600" dirty="0"/>
              <a:t>po przybyciu Policji na miejsce incydentu bombowego, przejmuje ona dalsze kierowanie akcją,</a:t>
            </a:r>
          </a:p>
          <a:p>
            <a:r>
              <a:rPr lang="pl-PL" sz="3600" dirty="0"/>
              <a:t> </a:t>
            </a:r>
            <a:r>
              <a:rPr lang="pl-PL" sz="3600" dirty="0" smtClean="0"/>
              <a:t> </a:t>
            </a:r>
            <a:r>
              <a:rPr lang="pl-PL" sz="3600" dirty="0"/>
              <a:t>należy bezwzględnie wykonywać polecenia policjantów,</a:t>
            </a:r>
          </a:p>
          <a:p>
            <a:endParaRPr lang="pl-PL" dirty="0"/>
          </a:p>
        </p:txBody>
      </p:sp>
      <p:sp>
        <p:nvSpPr>
          <p:cNvPr id="2" name="Tytuł 1"/>
          <p:cNvSpPr>
            <a:spLocks noGrp="1"/>
          </p:cNvSpPr>
          <p:nvPr>
            <p:ph type="title"/>
          </p:nvPr>
        </p:nvSpPr>
        <p:spPr>
          <a:xfrm>
            <a:off x="539552" y="404664"/>
            <a:ext cx="8229600" cy="1143000"/>
          </a:xfrm>
        </p:spPr>
        <p:txBody>
          <a:bodyPr>
            <a:noAutofit/>
          </a:bodyPr>
          <a:lstStyle/>
          <a:p>
            <a:pPr algn="ctr"/>
            <a:r>
              <a:rPr lang="pl-PL" sz="3200" b="1" dirty="0">
                <a:solidFill>
                  <a:schemeClr val="accent2"/>
                </a:solidFill>
                <a:effectLst/>
              </a:rPr>
              <a:t>Ogłoszenie alarmu bombowego oraz procedury postępowania w czasie zagrożenia bombowego</a:t>
            </a:r>
            <a:r>
              <a:rPr lang="pl-PL" sz="3200" b="1" dirty="0">
                <a:effectLst/>
              </a:rPr>
              <a:t>: </a:t>
            </a:r>
            <a:endParaRPr lang="pl-PL" sz="3200" b="1" dirty="0"/>
          </a:p>
        </p:txBody>
      </p:sp>
    </p:spTree>
    <p:extLst>
      <p:ext uri="{BB962C8B-B14F-4D97-AF65-F5344CB8AC3E}">
        <p14:creationId xmlns:p14="http://schemas.microsoft.com/office/powerpoint/2010/main" xmlns="" val="23374796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6050144"/>
          </a:xfrm>
        </p:spPr>
        <p:txBody>
          <a:bodyPr>
            <a:normAutofit fontScale="92500" lnSpcReduction="20000"/>
          </a:bodyPr>
          <a:lstStyle/>
          <a:p>
            <a:r>
              <a:rPr lang="pl-PL" dirty="0" smtClean="0"/>
              <a:t> </a:t>
            </a:r>
            <a:r>
              <a:rPr lang="pl-PL" dirty="0"/>
              <a:t>przy braku informacji o konkretnym miejscu podłożenia „bomby”, użytkownicy pomieszczeń służbowych powinni sprawdzić swoje miejsce pracy i jego bezpośrednie otoczenie, pod kątem obecności przedmiotów nieznanego pochodzenia, </a:t>
            </a:r>
          </a:p>
          <a:p>
            <a:r>
              <a:rPr lang="pl-PL" dirty="0" smtClean="0"/>
              <a:t> </a:t>
            </a:r>
            <a:r>
              <a:rPr lang="pl-PL" dirty="0"/>
              <a:t>pomieszczenie ogólnodostępne (korytarz, klatki schodowe, toalety) oraz najbliższe otoczenie zewnętrzne obiektu, sprawdzają i przeszukują służby odpowiedzialne za bezpieczeństwo w danej instytucji,</a:t>
            </a:r>
          </a:p>
          <a:p>
            <a:r>
              <a:rPr lang="pl-PL" dirty="0" smtClean="0"/>
              <a:t> </a:t>
            </a:r>
            <a:r>
              <a:rPr lang="pl-PL" dirty="0"/>
              <a:t>podejrzanych przedmiotów nie wolno dotykać! </a:t>
            </a:r>
            <a:r>
              <a:rPr lang="pl-PL" dirty="0" smtClean="0"/>
              <a:t> O </a:t>
            </a:r>
            <a:r>
              <a:rPr lang="pl-PL" dirty="0"/>
              <a:t>ich lokalizacji należy powiadomić dyrektora oraz osoby odpowiedzialne za bezpieczeństwo, </a:t>
            </a:r>
          </a:p>
          <a:p>
            <a:r>
              <a:rPr lang="pl-PL" dirty="0" smtClean="0"/>
              <a:t>po </a:t>
            </a:r>
            <a:r>
              <a:rPr lang="pl-PL" dirty="0"/>
              <a:t>ogłoszeniu ewakuacji, należy zachować spokój i opanowanie, pozwoli to sprawnie         </a:t>
            </a:r>
            <a:r>
              <a:rPr lang="pl-PL" dirty="0" smtClean="0"/>
              <a:t>    i </a:t>
            </a:r>
            <a:r>
              <a:rPr lang="pl-PL" dirty="0"/>
              <a:t>bezpiecznie opuścić zagrożony rejon, </a:t>
            </a:r>
          </a:p>
          <a:p>
            <a:endParaRPr lang="pl-PL" dirty="0"/>
          </a:p>
        </p:txBody>
      </p:sp>
    </p:spTree>
    <p:extLst>
      <p:ext uri="{BB962C8B-B14F-4D97-AF65-F5344CB8AC3E}">
        <p14:creationId xmlns:p14="http://schemas.microsoft.com/office/powerpoint/2010/main" xmlns="" val="32741283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8229600" cy="6194160"/>
          </a:xfrm>
        </p:spPr>
        <p:txBody>
          <a:bodyPr>
            <a:noAutofit/>
          </a:bodyPr>
          <a:lstStyle/>
          <a:p>
            <a:r>
              <a:rPr lang="pl-PL" sz="2400" dirty="0" smtClean="0"/>
              <a:t> </a:t>
            </a:r>
            <a:r>
              <a:rPr lang="pl-PL" sz="2400" dirty="0"/>
              <a:t>po ogłoszeniu ewakuacji, należy opuścić szkołę, zabierając rzeczy </a:t>
            </a:r>
            <a:r>
              <a:rPr lang="pl-PL" sz="2400" dirty="0" smtClean="0"/>
              <a:t>osobiste, </a:t>
            </a:r>
            <a:endParaRPr lang="pl-PL" sz="2400" dirty="0"/>
          </a:p>
          <a:p>
            <a:r>
              <a:rPr lang="pl-PL" sz="2400" dirty="0" smtClean="0"/>
              <a:t> </a:t>
            </a:r>
            <a:r>
              <a:rPr lang="pl-PL" sz="2400" dirty="0"/>
              <a:t>identyfikacją i rozpoznawaniem zlokalizowanego ładunku wybuchowego oraz jego neutralizacją zajmują się uprawnione i wyspecjalizowane jednostki i komórki organizacyjne </a:t>
            </a:r>
            <a:r>
              <a:rPr lang="pl-PL" sz="2400" dirty="0" smtClean="0"/>
              <a:t>Policji</a:t>
            </a:r>
            <a:r>
              <a:rPr lang="pl-PL" sz="2400" dirty="0"/>
              <a:t>,</a:t>
            </a:r>
          </a:p>
          <a:p>
            <a:r>
              <a:rPr lang="pl-PL" sz="2400" dirty="0"/>
              <a:t>p</a:t>
            </a:r>
            <a:r>
              <a:rPr lang="pl-PL" sz="2400" dirty="0" smtClean="0"/>
              <a:t>odczas </a:t>
            </a:r>
            <a:r>
              <a:rPr lang="pl-PL" sz="2400" dirty="0"/>
              <a:t>działań związanych neutralizacją „bomby” należy zastosować się do poleceń Policji,</a:t>
            </a:r>
          </a:p>
          <a:p>
            <a:r>
              <a:rPr lang="pl-PL" sz="2400" dirty="0" smtClean="0"/>
              <a:t>należy </a:t>
            </a:r>
            <a:r>
              <a:rPr lang="pl-PL" sz="2400" dirty="0"/>
              <a:t>jak najszybciej oddalić się z miejsca zagrożonego wybuchem. Po drodze należy informować o zagrożeniu jak największe grono osób, będących w strefie zagrożonej lub kierujących się w jej stronę,</a:t>
            </a:r>
          </a:p>
          <a:p>
            <a:r>
              <a:rPr lang="pl-PL" sz="2400" dirty="0" smtClean="0"/>
              <a:t>po </a:t>
            </a:r>
            <a:r>
              <a:rPr lang="pl-PL" sz="2400" dirty="0"/>
              <a:t>ogłoszeniu alarmu i zarządzeniu ewakuacji należy niezwłocznie udać się do wyjścia, zgodnie ze wskazaniami osób upoważnionych</a:t>
            </a:r>
          </a:p>
        </p:txBody>
      </p:sp>
    </p:spTree>
    <p:extLst>
      <p:ext uri="{BB962C8B-B14F-4D97-AF65-F5344CB8AC3E}">
        <p14:creationId xmlns:p14="http://schemas.microsoft.com/office/powerpoint/2010/main" xmlns="" val="417507717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0" cy="5186048"/>
          </a:xfrm>
        </p:spPr>
        <p:txBody>
          <a:bodyPr>
            <a:noAutofit/>
          </a:bodyPr>
          <a:lstStyle/>
          <a:p>
            <a:pPr marL="64008" indent="0">
              <a:buNone/>
            </a:pPr>
            <a:r>
              <a:rPr lang="pl-PL" sz="2800" dirty="0"/>
              <a:t>Jeżeli jest to informacja telefoniczna, należy: </a:t>
            </a:r>
          </a:p>
          <a:p>
            <a:r>
              <a:rPr lang="pl-PL" sz="2800" dirty="0" smtClean="0"/>
              <a:t> </a:t>
            </a:r>
            <a:r>
              <a:rPr lang="pl-PL" sz="2800" dirty="0"/>
              <a:t>słuchać uważnie; </a:t>
            </a:r>
          </a:p>
          <a:p>
            <a:r>
              <a:rPr lang="pl-PL" sz="2800" dirty="0" smtClean="0"/>
              <a:t> </a:t>
            </a:r>
            <a:r>
              <a:rPr lang="pl-PL" sz="2800" dirty="0"/>
              <a:t>starać się zapamiętać jak najwięcej; </a:t>
            </a:r>
          </a:p>
          <a:p>
            <a:r>
              <a:rPr lang="pl-PL" sz="2800" dirty="0"/>
              <a:t> </a:t>
            </a:r>
            <a:r>
              <a:rPr lang="pl-PL" sz="2800" dirty="0" smtClean="0"/>
              <a:t> </a:t>
            </a:r>
            <a:r>
              <a:rPr lang="pl-PL" sz="2800" dirty="0"/>
              <a:t>jeżeli istnieje taka możliwość, nagrać rozmowę – jeśli nie – spróbować zapisywać informacje; </a:t>
            </a:r>
          </a:p>
          <a:p>
            <a:r>
              <a:rPr lang="pl-PL" sz="2800" dirty="0" smtClean="0"/>
              <a:t> </a:t>
            </a:r>
            <a:r>
              <a:rPr lang="pl-PL" sz="2800" dirty="0"/>
              <a:t>zwróć uwagę na szczegóły dotyczące głosu i nawyki mówiącego oraz wszelkie dźwięki w tle; </a:t>
            </a:r>
          </a:p>
          <a:p>
            <a:r>
              <a:rPr lang="pl-PL" sz="2800" dirty="0" smtClean="0"/>
              <a:t> </a:t>
            </a:r>
            <a:r>
              <a:rPr lang="pl-PL" sz="2800" dirty="0"/>
              <a:t>nie odkładać, jako pierwszy słuchawki,</a:t>
            </a:r>
          </a:p>
          <a:p>
            <a:r>
              <a:rPr lang="pl-PL" sz="2800" dirty="0"/>
              <a:t> </a:t>
            </a:r>
            <a:r>
              <a:rPr lang="pl-PL" sz="2800" dirty="0" smtClean="0"/>
              <a:t> </a:t>
            </a:r>
            <a:r>
              <a:rPr lang="pl-PL" sz="2800" dirty="0"/>
              <a:t>jeżeli telefon posiada funkcję identyfikacji numeru dzwoniącego, zapisać ten numer. </a:t>
            </a:r>
          </a:p>
          <a:p>
            <a:endParaRPr lang="pl-PL" sz="2800" dirty="0"/>
          </a:p>
        </p:txBody>
      </p:sp>
      <p:sp>
        <p:nvSpPr>
          <p:cNvPr id="2" name="Tytuł 1"/>
          <p:cNvSpPr>
            <a:spLocks noGrp="1"/>
          </p:cNvSpPr>
          <p:nvPr>
            <p:ph type="title"/>
          </p:nvPr>
        </p:nvSpPr>
        <p:spPr>
          <a:xfrm>
            <a:off x="457200" y="116632"/>
            <a:ext cx="8229600" cy="1152128"/>
          </a:xfrm>
        </p:spPr>
        <p:txBody>
          <a:bodyPr>
            <a:noAutofit/>
          </a:bodyPr>
          <a:lstStyle/>
          <a:p>
            <a:pPr algn="ctr"/>
            <a:r>
              <a:rPr lang="pl-PL" sz="3200" dirty="0" smtClean="0">
                <a:effectLst/>
              </a:rPr>
              <a:t/>
            </a:r>
            <a:br>
              <a:rPr lang="pl-PL" sz="3200" dirty="0" smtClean="0">
                <a:effectLst/>
              </a:rPr>
            </a:br>
            <a:r>
              <a:rPr lang="pl-PL" sz="3200" b="1" dirty="0" smtClean="0">
                <a:solidFill>
                  <a:schemeClr val="accent2"/>
                </a:solidFill>
                <a:effectLst/>
              </a:rPr>
              <a:t>Postępowanie </a:t>
            </a:r>
            <a:r>
              <a:rPr lang="pl-PL" sz="3200" b="1" dirty="0">
                <a:solidFill>
                  <a:schemeClr val="accent2"/>
                </a:solidFill>
                <a:effectLst/>
              </a:rPr>
              <a:t>w przypadku uzyskania informacji o podłożeniu bomby </a:t>
            </a:r>
            <a:br>
              <a:rPr lang="pl-PL" sz="3200" b="1" dirty="0">
                <a:solidFill>
                  <a:schemeClr val="accent2"/>
                </a:solidFill>
                <a:effectLst/>
              </a:rPr>
            </a:br>
            <a:endParaRPr lang="pl-PL" sz="3200" b="1" dirty="0">
              <a:solidFill>
                <a:schemeClr val="accent2"/>
              </a:solidFill>
            </a:endParaRPr>
          </a:p>
        </p:txBody>
      </p:sp>
    </p:spTree>
    <p:extLst>
      <p:ext uri="{BB962C8B-B14F-4D97-AF65-F5344CB8AC3E}">
        <p14:creationId xmlns:p14="http://schemas.microsoft.com/office/powerpoint/2010/main" xmlns="" val="78727816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906128"/>
          </a:xfrm>
        </p:spPr>
        <p:txBody>
          <a:bodyPr>
            <a:normAutofit fontScale="92500" lnSpcReduction="10000"/>
          </a:bodyPr>
          <a:lstStyle/>
          <a:p>
            <a:r>
              <a:rPr lang="pl-PL" dirty="0" smtClean="0"/>
              <a:t> </a:t>
            </a:r>
            <a:r>
              <a:rPr lang="pl-PL" dirty="0"/>
              <a:t>jeżeli jest to wiadomość pisemna, zabezpieczyć ją tak, aby nikt jej nie dotykał, zostanie przekazana Policji. </a:t>
            </a:r>
          </a:p>
          <a:p>
            <a:r>
              <a:rPr lang="pl-PL" dirty="0"/>
              <a:t> Po zakończeniu rozmowy należy niezwłocznie zadzwonić pod jeden z numerów alarmowych oraz powiadomić dyrektora szkoły. </a:t>
            </a:r>
          </a:p>
          <a:p>
            <a:pPr marL="64008" indent="0">
              <a:buNone/>
            </a:pPr>
            <a:r>
              <a:rPr lang="pl-PL" b="1" dirty="0"/>
              <a:t> Dyrektor powiadamia: </a:t>
            </a:r>
          </a:p>
          <a:p>
            <a:r>
              <a:rPr lang="pl-PL" dirty="0" smtClean="0"/>
              <a:t> </a:t>
            </a:r>
            <a:r>
              <a:rPr lang="pl-PL" dirty="0"/>
              <a:t>telefonicznie organ prowadzący i kuratorium oświaty; </a:t>
            </a:r>
          </a:p>
          <a:p>
            <a:r>
              <a:rPr lang="pl-PL" dirty="0" smtClean="0"/>
              <a:t> </a:t>
            </a:r>
            <a:r>
              <a:rPr lang="pl-PL" dirty="0"/>
              <a:t>o zagrożeniu personel szkoły oraz uczniów, </a:t>
            </a:r>
            <a:r>
              <a:rPr lang="pl-PL" dirty="0" smtClean="0"/>
              <a:t>     w </a:t>
            </a:r>
            <a:r>
              <a:rPr lang="pl-PL" dirty="0"/>
              <a:t>sposób niewywołujący paniki;</a:t>
            </a:r>
          </a:p>
          <a:p>
            <a:r>
              <a:rPr lang="pl-PL" dirty="0"/>
              <a:t> </a:t>
            </a:r>
            <a:r>
              <a:rPr lang="pl-PL" dirty="0" smtClean="0"/>
              <a:t>zarządza </a:t>
            </a:r>
            <a:r>
              <a:rPr lang="pl-PL" dirty="0"/>
              <a:t>ewakuację </a:t>
            </a:r>
            <a:r>
              <a:rPr lang="pl-PL" dirty="0" smtClean="0"/>
              <a:t>zgodnie </a:t>
            </a:r>
            <a:r>
              <a:rPr lang="pl-PL" dirty="0"/>
              <a:t>z obowiązującą </a:t>
            </a:r>
            <a:r>
              <a:rPr lang="pl-PL" dirty="0" smtClean="0"/>
              <a:t>    w </a:t>
            </a:r>
            <a:r>
              <a:rPr lang="pl-PL" dirty="0"/>
              <a:t>szkole instrukcją. </a:t>
            </a:r>
          </a:p>
          <a:p>
            <a:pPr marL="64008" indent="0">
              <a:buNone/>
            </a:pPr>
            <a:r>
              <a:rPr lang="pl-PL" b="1" dirty="0"/>
              <a:t>Ważne:</a:t>
            </a:r>
            <a:r>
              <a:rPr lang="pl-PL" dirty="0"/>
              <a:t> Uczniów trzeba poinstruować o zabraniu ze sobą rzeczy osobistych – plecaków, </a:t>
            </a:r>
            <a:r>
              <a:rPr lang="pl-PL" dirty="0" smtClean="0"/>
              <a:t> </a:t>
            </a:r>
            <a:r>
              <a:rPr lang="pl-PL" dirty="0"/>
              <a:t>itp. </a:t>
            </a:r>
          </a:p>
          <a:p>
            <a:endParaRPr lang="pl-PL" dirty="0"/>
          </a:p>
        </p:txBody>
      </p:sp>
    </p:spTree>
    <p:extLst>
      <p:ext uri="{BB962C8B-B14F-4D97-AF65-F5344CB8AC3E}">
        <p14:creationId xmlns:p14="http://schemas.microsoft.com/office/powerpoint/2010/main" xmlns="" val="28477799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normAutofit/>
          </a:bodyPr>
          <a:lstStyle/>
          <a:p>
            <a:r>
              <a:rPr lang="pl-PL" dirty="0" smtClean="0"/>
              <a:t> </a:t>
            </a:r>
            <a:r>
              <a:rPr lang="pl-PL" dirty="0"/>
              <a:t>zabezpiecza ważne dokumenty, pieniądze; </a:t>
            </a:r>
          </a:p>
          <a:p>
            <a:r>
              <a:rPr lang="pl-PL" dirty="0" smtClean="0"/>
              <a:t>wyłącza </a:t>
            </a:r>
            <a:r>
              <a:rPr lang="pl-PL" dirty="0"/>
              <a:t>lub poleca pracownikowi ds. technicznych wyłączenie dopływu </a:t>
            </a:r>
            <a:r>
              <a:rPr lang="pl-PL" dirty="0" smtClean="0"/>
              <a:t>gazu          </a:t>
            </a:r>
            <a:r>
              <a:rPr lang="pl-PL" dirty="0"/>
              <a:t>i  </a:t>
            </a:r>
            <a:r>
              <a:rPr lang="pl-PL" dirty="0" smtClean="0"/>
              <a:t>prądu.</a:t>
            </a:r>
          </a:p>
          <a:p>
            <a:pPr marL="64008" indent="0">
              <a:buNone/>
            </a:pPr>
            <a:r>
              <a:rPr lang="pl-PL" b="1" dirty="0" smtClean="0"/>
              <a:t>Ważne: </a:t>
            </a:r>
            <a:r>
              <a:rPr lang="pl-PL" dirty="0" smtClean="0"/>
              <a:t>W przypadku odnalezienia podejrzanego przedmiotu nie należy go dotykać ani otwierać oraz w miarę możliwości ograniczyć dostęp do niego osobom postronnym.</a:t>
            </a:r>
          </a:p>
          <a:p>
            <a:r>
              <a:rPr lang="pl-PL" dirty="0" smtClean="0"/>
              <a:t> </a:t>
            </a:r>
            <a:r>
              <a:rPr lang="pl-PL" dirty="0"/>
              <a:t>dokonuje próby ustalenia właściciela przedmiotu, </a:t>
            </a:r>
          </a:p>
          <a:p>
            <a:r>
              <a:rPr lang="pl-PL" dirty="0"/>
              <a:t>p</a:t>
            </a:r>
            <a:r>
              <a:rPr lang="pl-PL" dirty="0" smtClean="0"/>
              <a:t>o </a:t>
            </a:r>
            <a:r>
              <a:rPr lang="pl-PL" dirty="0"/>
              <a:t>przybyciu właściwych służb należy bezwzględnie stosować się do ich </a:t>
            </a:r>
            <a:r>
              <a:rPr lang="pl-PL" dirty="0" smtClean="0"/>
              <a:t>zaleceń.</a:t>
            </a:r>
            <a:endParaRPr lang="pl-PL" dirty="0"/>
          </a:p>
        </p:txBody>
      </p:sp>
    </p:spTree>
    <p:extLst>
      <p:ext uri="{BB962C8B-B14F-4D97-AF65-F5344CB8AC3E}">
        <p14:creationId xmlns:p14="http://schemas.microsoft.com/office/powerpoint/2010/main" xmlns="" val="1458420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29600" cy="5762112"/>
          </a:xfrm>
        </p:spPr>
        <p:txBody>
          <a:bodyPr/>
          <a:lstStyle/>
          <a:p>
            <a:pPr lvl="0"/>
            <a:r>
              <a:rPr lang="pl-PL" sz="3200" dirty="0"/>
              <a:t>monitorowanie stanu </a:t>
            </a:r>
            <a:r>
              <a:rPr lang="pl-PL" sz="3200" dirty="0" smtClean="0"/>
              <a:t>uczniów             </a:t>
            </a:r>
            <a:r>
              <a:rPr lang="pl-PL" sz="3200" dirty="0"/>
              <a:t>w okresie późniejszym,</a:t>
            </a:r>
          </a:p>
          <a:p>
            <a:pPr lvl="0"/>
            <a:r>
              <a:rPr lang="pl-PL" sz="3200" dirty="0"/>
              <a:t>angażowanie zespołu klasowego </a:t>
            </a:r>
            <a:r>
              <a:rPr lang="pl-PL" sz="3200" dirty="0" smtClean="0"/>
              <a:t>        w </a:t>
            </a:r>
            <a:r>
              <a:rPr lang="pl-PL" sz="3200" dirty="0"/>
              <a:t>konstruktywne </a:t>
            </a:r>
            <a:r>
              <a:rPr lang="pl-PL" sz="3200" dirty="0" smtClean="0"/>
              <a:t> </a:t>
            </a:r>
            <a:r>
              <a:rPr lang="pl-PL" sz="3200" dirty="0"/>
              <a:t>i pożądane formy aktywności (w zależności od rodzaju zdarzenia),</a:t>
            </a:r>
          </a:p>
          <a:p>
            <a:pPr lvl="0"/>
            <a:r>
              <a:rPr lang="pl-PL" sz="3200" dirty="0"/>
              <a:t>zmniejszanie dolegliwości skutków </a:t>
            </a:r>
            <a:r>
              <a:rPr lang="pl-PL" sz="3200" dirty="0" smtClean="0"/>
              <a:t>      w </a:t>
            </a:r>
            <a:r>
              <a:rPr lang="pl-PL" sz="3200" dirty="0"/>
              <a:t>okresie po zdarzeniu.</a:t>
            </a:r>
          </a:p>
          <a:p>
            <a:endParaRPr lang="pl-PL" dirty="0"/>
          </a:p>
        </p:txBody>
      </p:sp>
    </p:spTree>
    <p:extLst>
      <p:ext uri="{BB962C8B-B14F-4D97-AF65-F5344CB8AC3E}">
        <p14:creationId xmlns:p14="http://schemas.microsoft.com/office/powerpoint/2010/main" xmlns="" val="137911961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332656"/>
            <a:ext cx="8229600" cy="6122152"/>
          </a:xfrm>
        </p:spPr>
        <p:txBody>
          <a:bodyPr>
            <a:normAutofit fontScale="70000" lnSpcReduction="20000"/>
          </a:bodyPr>
          <a:lstStyle/>
          <a:p>
            <a:pPr marL="64008" indent="0">
              <a:buNone/>
            </a:pPr>
            <a:r>
              <a:rPr lang="pl-PL" sz="4000" b="1" dirty="0" smtClean="0"/>
              <a:t>Po </a:t>
            </a:r>
            <a:r>
              <a:rPr lang="pl-PL" sz="4000" b="1" dirty="0"/>
              <a:t>wybuchu bomby należy: </a:t>
            </a:r>
            <a:endParaRPr lang="pl-PL" sz="4000" b="1" dirty="0" smtClean="0"/>
          </a:p>
          <a:p>
            <a:pPr marL="64008" indent="0">
              <a:buNone/>
            </a:pPr>
            <a:endParaRPr lang="pl-PL" sz="4000" dirty="0"/>
          </a:p>
          <a:p>
            <a:r>
              <a:rPr lang="pl-PL" sz="3600" dirty="0" smtClean="0"/>
              <a:t> </a:t>
            </a:r>
            <a:r>
              <a:rPr lang="pl-PL" sz="3600" dirty="0"/>
              <a:t>ocenić sytuację pod kątem ilości osób poszkodowanych i upewnić się, jakiego rodzaju zagrożenia spowodował wybuch; </a:t>
            </a:r>
          </a:p>
          <a:p>
            <a:r>
              <a:rPr lang="pl-PL" sz="3600" dirty="0" smtClean="0"/>
              <a:t> </a:t>
            </a:r>
            <a:r>
              <a:rPr lang="pl-PL" sz="3600" dirty="0"/>
              <a:t>zadzwonić pod jeden z numerów alarmowych;  </a:t>
            </a:r>
          </a:p>
          <a:p>
            <a:pPr marL="64008" indent="0">
              <a:buNone/>
            </a:pPr>
            <a:r>
              <a:rPr lang="pl-PL" sz="3600" dirty="0" smtClean="0"/>
              <a:t>     udzielić </a:t>
            </a:r>
            <a:r>
              <a:rPr lang="pl-PL" sz="3600" dirty="0"/>
              <a:t>pierwszej pomocy najbardziej </a:t>
            </a:r>
            <a:r>
              <a:rPr lang="pl-PL" sz="3600" dirty="0" smtClean="0"/>
              <a:t>   potrzebującym</a:t>
            </a:r>
            <a:r>
              <a:rPr lang="pl-PL" sz="3600" dirty="0"/>
              <a:t>; </a:t>
            </a:r>
          </a:p>
          <a:p>
            <a:r>
              <a:rPr lang="pl-PL" sz="3600" dirty="0" smtClean="0"/>
              <a:t> </a:t>
            </a:r>
            <a:r>
              <a:rPr lang="pl-PL" sz="3600" dirty="0"/>
              <a:t>sprawdzić bezpieczeństwo dróg i rejonów ewakuacyjnych, a następnie zarządzić przeprowadzenie ewakuacji zgodnie z obowiązującą w szkole instrukcją; </a:t>
            </a:r>
          </a:p>
          <a:p>
            <a:r>
              <a:rPr lang="pl-PL" sz="3600" dirty="0" smtClean="0"/>
              <a:t>w </a:t>
            </a:r>
            <a:r>
              <a:rPr lang="pl-PL" sz="3600" dirty="0"/>
              <a:t>przypadku, gdy wybuch spowodował inne zagrożenie, podjąć działania odpowiednie do sytuacji. </a:t>
            </a:r>
          </a:p>
          <a:p>
            <a:r>
              <a:rPr lang="pl-PL" sz="3600" dirty="0" smtClean="0"/>
              <a:t> </a:t>
            </a:r>
            <a:r>
              <a:rPr lang="pl-PL" sz="3600" dirty="0"/>
              <a:t>po przybyciu właściwych służb, bezwzględnie stosować się do ich zaleceń. </a:t>
            </a:r>
          </a:p>
        </p:txBody>
      </p:sp>
    </p:spTree>
    <p:extLst>
      <p:ext uri="{BB962C8B-B14F-4D97-AF65-F5344CB8AC3E}">
        <p14:creationId xmlns:p14="http://schemas.microsoft.com/office/powerpoint/2010/main" xmlns="" val="3615747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978136"/>
          </a:xfrm>
        </p:spPr>
        <p:txBody>
          <a:bodyPr>
            <a:normAutofit/>
          </a:bodyPr>
          <a:lstStyle/>
          <a:p>
            <a:pPr marL="64008" indent="0" algn="ctr">
              <a:buNone/>
            </a:pPr>
            <a:endParaRPr lang="pl-PL" b="1" dirty="0" smtClean="0"/>
          </a:p>
          <a:p>
            <a:pPr marL="64008" indent="0" algn="ctr">
              <a:buNone/>
            </a:pPr>
            <a:r>
              <a:rPr lang="pl-PL" b="1" dirty="0" smtClean="0">
                <a:solidFill>
                  <a:schemeClr val="accent1"/>
                </a:solidFill>
              </a:rPr>
              <a:t>PEDAGOG SZKOLNY</a:t>
            </a:r>
          </a:p>
          <a:p>
            <a:pPr marL="64008" indent="0" algn="ctr">
              <a:buNone/>
            </a:pPr>
            <a:endParaRPr lang="pl-PL" b="1" dirty="0" smtClean="0"/>
          </a:p>
          <a:p>
            <a:pPr lvl="0"/>
            <a:r>
              <a:rPr lang="pl-PL" sz="2400" dirty="0"/>
              <a:t>koordynowanie działań związanych z pomocą psychologiczną, w tym zgłaszanie zapotrzebowania na wsparcie w tym zakresie,</a:t>
            </a:r>
          </a:p>
          <a:p>
            <a:pPr lvl="0"/>
            <a:r>
              <a:rPr lang="pl-PL" sz="2400" dirty="0"/>
              <a:t>stałe udzielanie informacji, jako podstawowej formy pomocy w sytuacji kryzysowej,</a:t>
            </a:r>
          </a:p>
          <a:p>
            <a:pPr lvl="0"/>
            <a:r>
              <a:rPr lang="pl-PL" sz="2400" dirty="0"/>
              <a:t>pozostawanie w stałym </a:t>
            </a:r>
            <a:r>
              <a:rPr lang="pl-PL" sz="2400" dirty="0" smtClean="0"/>
              <a:t>kontakcie                              </a:t>
            </a:r>
            <a:r>
              <a:rPr lang="pl-PL" sz="2400" dirty="0"/>
              <a:t>z wychowawcami,</a:t>
            </a:r>
          </a:p>
          <a:p>
            <a:pPr lvl="0"/>
            <a:r>
              <a:rPr lang="pl-PL" sz="2400" dirty="0"/>
              <a:t>kontaktowanie się z innymi szkołami w sprawie ewentualnego wsparcia w opiece nad uczniami,</a:t>
            </a:r>
          </a:p>
          <a:p>
            <a:pPr lvl="0"/>
            <a:r>
              <a:rPr lang="pl-PL" sz="2400" dirty="0"/>
              <a:t>prowadzenie ewidencji uczniów, którym należy udzielać pomocy,</a:t>
            </a:r>
          </a:p>
          <a:p>
            <a:endParaRPr lang="pl-PL" b="1" dirty="0"/>
          </a:p>
        </p:txBody>
      </p:sp>
    </p:spTree>
    <p:extLst>
      <p:ext uri="{BB962C8B-B14F-4D97-AF65-F5344CB8AC3E}">
        <p14:creationId xmlns:p14="http://schemas.microsoft.com/office/powerpoint/2010/main" xmlns="" val="2025090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8229600" cy="5040560"/>
          </a:xfrm>
        </p:spPr>
        <p:txBody>
          <a:bodyPr>
            <a:normAutofit/>
          </a:bodyPr>
          <a:lstStyle/>
          <a:p>
            <a:pPr lvl="0"/>
            <a:r>
              <a:rPr lang="pl-PL" sz="2800" dirty="0"/>
              <a:t>informowanie rodziców/prawnych </a:t>
            </a:r>
            <a:r>
              <a:rPr lang="pl-PL" sz="2800" dirty="0" smtClean="0"/>
              <a:t>opiekunów        </a:t>
            </a:r>
            <a:r>
              <a:rPr lang="pl-PL" sz="2800" dirty="0"/>
              <a:t>o konieczności udzielania pomocy i zachęcenie do kontynuowania stosownych form pomocy poza </a:t>
            </a:r>
            <a:r>
              <a:rPr lang="pl-PL" sz="2800" dirty="0" smtClean="0"/>
              <a:t>szkołą,</a:t>
            </a:r>
            <a:endParaRPr lang="pl-PL" sz="2800" dirty="0"/>
          </a:p>
          <a:p>
            <a:pPr lvl="0"/>
            <a:r>
              <a:rPr lang="pl-PL" sz="2800" dirty="0"/>
              <a:t>pomoc rodzicom w zrozumieniu podstawowych, typowych reakcji ich dzieci na zdarzenia kryzysowe,</a:t>
            </a:r>
          </a:p>
          <a:p>
            <a:pPr lvl="0"/>
            <a:r>
              <a:rPr lang="pl-PL" sz="2800" dirty="0"/>
              <a:t>pomoc pozostałemu personelowi </a:t>
            </a:r>
            <a:r>
              <a:rPr lang="pl-PL" sz="2800" dirty="0" smtClean="0"/>
              <a:t> szkoły                 w </a:t>
            </a:r>
            <a:r>
              <a:rPr lang="pl-PL" sz="2800" dirty="0"/>
              <a:t>radzeniu sobie z własnymi </a:t>
            </a:r>
            <a:r>
              <a:rPr lang="pl-PL" sz="2800" dirty="0" smtClean="0"/>
              <a:t> reakcjami </a:t>
            </a:r>
            <a:r>
              <a:rPr lang="pl-PL" sz="2800" dirty="0"/>
              <a:t>na zdarzenie kryzysowe.</a:t>
            </a:r>
          </a:p>
          <a:p>
            <a:endParaRPr lang="pl-PL" sz="2800" dirty="0"/>
          </a:p>
        </p:txBody>
      </p:sp>
    </p:spTree>
    <p:extLst>
      <p:ext uri="{BB962C8B-B14F-4D97-AF65-F5344CB8AC3E}">
        <p14:creationId xmlns:p14="http://schemas.microsoft.com/office/powerpoint/2010/main" xmlns="" val="998123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834120"/>
          </a:xfrm>
        </p:spPr>
        <p:txBody>
          <a:bodyPr>
            <a:normAutofit/>
          </a:bodyPr>
          <a:lstStyle/>
          <a:p>
            <a:pPr marL="64008" indent="0" algn="ctr">
              <a:buNone/>
            </a:pPr>
            <a:r>
              <a:rPr lang="pl-PL" b="1" dirty="0" smtClean="0">
                <a:solidFill>
                  <a:schemeClr val="accent1"/>
                </a:solidFill>
              </a:rPr>
              <a:t>PIELĘGNIARKA</a:t>
            </a:r>
          </a:p>
          <a:p>
            <a:pPr lvl="0"/>
            <a:r>
              <a:rPr lang="pl-PL" b="1" dirty="0" smtClean="0"/>
              <a:t> </a:t>
            </a:r>
            <a:r>
              <a:rPr lang="pl-PL" dirty="0"/>
              <a:t>udzielanie pierwszej pomocy przedmedycznej,</a:t>
            </a:r>
          </a:p>
          <a:p>
            <a:pPr lvl="0"/>
            <a:r>
              <a:rPr lang="pl-PL" dirty="0"/>
              <a:t>zgłaszanie potrzeb pomocy medycznych według oceny zagrożenia życia, zdrowia,</a:t>
            </a:r>
          </a:p>
          <a:p>
            <a:pPr lvl="0"/>
            <a:r>
              <a:rPr lang="pl-PL" dirty="0"/>
              <a:t>angażowanie osób towarzyszących uczniom odwożonym do szpitali, </a:t>
            </a:r>
          </a:p>
          <a:p>
            <a:pPr lvl="0"/>
            <a:r>
              <a:rPr lang="pl-PL" dirty="0"/>
              <a:t>udzielanie uczniom i rodzicom informacji </a:t>
            </a:r>
            <a:r>
              <a:rPr lang="pl-PL" dirty="0" smtClean="0"/>
              <a:t>       o </a:t>
            </a:r>
            <a:r>
              <a:rPr lang="pl-PL" dirty="0"/>
              <a:t>ewentualnych konsekwencjach dla zdrowia, jakie niesie za sobą zaistniały incydent,</a:t>
            </a:r>
          </a:p>
          <a:p>
            <a:pPr lvl="0"/>
            <a:r>
              <a:rPr lang="pl-PL" dirty="0"/>
              <a:t>przekazanie lekarzom kluczowych informacji o sytuacji poszkodowanego.</a:t>
            </a:r>
          </a:p>
          <a:p>
            <a:endParaRPr lang="pl-PL" b="1" dirty="0"/>
          </a:p>
        </p:txBody>
      </p:sp>
    </p:spTree>
    <p:extLst>
      <p:ext uri="{BB962C8B-B14F-4D97-AF65-F5344CB8AC3E}">
        <p14:creationId xmlns:p14="http://schemas.microsoft.com/office/powerpoint/2010/main" xmlns="" val="12810872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776</TotalTime>
  <Words>2742</Words>
  <Application>Microsoft Office PowerPoint</Application>
  <PresentationFormat>Pokaz na ekranie (4:3)</PresentationFormat>
  <Paragraphs>292</Paragraphs>
  <Slides>60</Slides>
  <Notes>0</Notes>
  <HiddenSlides>0</HiddenSlides>
  <MMClips>0</MMClips>
  <ScaleCrop>false</ScaleCrop>
  <HeadingPairs>
    <vt:vector size="4" baseType="variant">
      <vt:variant>
        <vt:lpstr>Motyw</vt:lpstr>
      </vt:variant>
      <vt:variant>
        <vt:i4>1</vt:i4>
      </vt:variant>
      <vt:variant>
        <vt:lpstr>Tytuły slajdów</vt:lpstr>
      </vt:variant>
      <vt:variant>
        <vt:i4>60</vt:i4>
      </vt:variant>
    </vt:vector>
  </HeadingPairs>
  <TitlesOfParts>
    <vt:vector size="61" baseType="lpstr">
      <vt:lpstr>Hol</vt:lpstr>
      <vt:lpstr>  Obowiązki w zakresie bezpieczeństwa uczniów wynikające   z przepisów prawa oświatowego  Procedury postępowania           w sytuacjach kryzysowych</vt:lpstr>
      <vt:lpstr>Podstawa prawna</vt:lpstr>
      <vt:lpstr>Slajd 3</vt:lpstr>
      <vt:lpstr>Slajd 4</vt:lpstr>
      <vt:lpstr> Zakres obowiązków pracowników szkoły na wypadek krytycznych zdarzeń szkolnych</vt:lpstr>
      <vt:lpstr>Slajd 6</vt:lpstr>
      <vt:lpstr>Slajd 7</vt:lpstr>
      <vt:lpstr>Slajd 8</vt:lpstr>
      <vt:lpstr>Slajd 9</vt:lpstr>
      <vt:lpstr>Slajd 10</vt:lpstr>
      <vt:lpstr>Slajd 11</vt:lpstr>
      <vt:lpstr>Procedury postępowania w przypadku podejrzeń, że na terenie szkoły uczeń znajduje się pod wpływem alkoholu , narkotyków, dopalaczy</vt:lpstr>
      <vt:lpstr>Slajd 13</vt:lpstr>
      <vt:lpstr>Slajd 14</vt:lpstr>
      <vt:lpstr>Procedury postępowania w przypadku stosowania przemocy, bójek, wymuszeń</vt:lpstr>
      <vt:lpstr>Slajd 16</vt:lpstr>
      <vt:lpstr>Slajd 17</vt:lpstr>
      <vt:lpstr>Procedury postępowania wobec sprawcy rozboju, pobicia z uszkodzeniem ciała, kradzieży: </vt:lpstr>
      <vt:lpstr>Slajd 19</vt:lpstr>
      <vt:lpstr>Procedury postępowania wobec ofiary rozboju, pobicia z uszkodzeniem ciała: </vt:lpstr>
      <vt:lpstr> Procedury postępowania wobec ucznia uciekającego z lekcji, wagarującego </vt:lpstr>
      <vt:lpstr>Slajd 22</vt:lpstr>
      <vt:lpstr>Slajd 23</vt:lpstr>
      <vt:lpstr>Slajd 24</vt:lpstr>
      <vt:lpstr>  Procedury postępowania w przypadku, gdy uczeń pali papierosy, e-papierosy  </vt:lpstr>
      <vt:lpstr>Slajd 26</vt:lpstr>
      <vt:lpstr>Slajd 27</vt:lpstr>
      <vt:lpstr>  Procedury postępowania w przypadku niekulturalnego zachowania ucznia wobec pracowników szkoły, rażącego łamania norm społecznych (używania wulgarnych słów, obsceniczne  gesty)</vt:lpstr>
      <vt:lpstr>Slajd 29</vt:lpstr>
      <vt:lpstr>Slajd 30</vt:lpstr>
      <vt:lpstr>Procedury postępowania w przypadku dewastacji sprzętu przez ucznia</vt:lpstr>
      <vt:lpstr>Slajd 32</vt:lpstr>
      <vt:lpstr>Slajd 33</vt:lpstr>
      <vt:lpstr>Slajd 34</vt:lpstr>
      <vt:lpstr>Slajd 35</vt:lpstr>
      <vt:lpstr>Slajd 36</vt:lpstr>
      <vt:lpstr>Slajd 37</vt:lpstr>
      <vt:lpstr>  Procedura postępowania wobec sprawcy/ofiary cyberprzemocy. </vt:lpstr>
      <vt:lpstr>Slajd 39</vt:lpstr>
      <vt:lpstr> Procedura postępowania w czasie zagrożenia terrorystycznego: </vt:lpstr>
      <vt:lpstr>Slajd 41</vt:lpstr>
      <vt:lpstr>Slajd 42</vt:lpstr>
      <vt:lpstr>Slajd 43</vt:lpstr>
      <vt:lpstr>Slajd 44</vt:lpstr>
      <vt:lpstr>Zasady postępowania w razie wtargnięcia napastników do obiektu szkolnego </vt:lpstr>
      <vt:lpstr>Slajd 46</vt:lpstr>
      <vt:lpstr>Slajd 47</vt:lpstr>
      <vt:lpstr>Zasady postępowania w przypadku użycia broni palnej na terenie szkoły </vt:lpstr>
      <vt:lpstr>Slajd 49</vt:lpstr>
      <vt:lpstr>Postępowanie w sytuacji wystąpienia zagrożenie bombowego </vt:lpstr>
      <vt:lpstr>Slajd 51</vt:lpstr>
      <vt:lpstr> Postępowanie w sytuacji otrzymania informacji     o podłożeniu ładunku wybuchowego</vt:lpstr>
      <vt:lpstr>Slajd 53</vt:lpstr>
      <vt:lpstr>Ogłoszenie alarmu bombowego oraz procedury postępowania w czasie zagrożenia bombowego: </vt:lpstr>
      <vt:lpstr>Slajd 55</vt:lpstr>
      <vt:lpstr>Slajd 56</vt:lpstr>
      <vt:lpstr> Postępowanie w przypadku uzyskania informacji o podłożeniu bomby  </vt:lpstr>
      <vt:lpstr>Slajd 58</vt:lpstr>
      <vt:lpstr>Slajd 59</vt:lpstr>
      <vt:lpstr>Slajd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Obowiązki w zakresie bezpieczeństwa uczniów wynikające z przepisów prawa oświatowego</dc:title>
  <dc:creator>User</dc:creator>
  <cp:lastModifiedBy>Dom</cp:lastModifiedBy>
  <cp:revision>106</cp:revision>
  <dcterms:created xsi:type="dcterms:W3CDTF">2019-05-17T08:18:55Z</dcterms:created>
  <dcterms:modified xsi:type="dcterms:W3CDTF">2019-05-23T18:25:03Z</dcterms:modified>
</cp:coreProperties>
</file>