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69" r:id="rId15"/>
    <p:sldId id="270" r:id="rId16"/>
    <p:sldId id="273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dzieci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tak</c:v>
                </c:pt>
                <c:pt idx="2">
                  <c:v>raczej tak</c:v>
                </c:pt>
                <c:pt idx="3">
                  <c:v>raczej nie</c:v>
                </c:pt>
                <c:pt idx="4">
                  <c:v>nie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24</c:v>
                </c:pt>
                <c:pt idx="1">
                  <c:v>44</c:v>
                </c:pt>
                <c:pt idx="2">
                  <c:v>23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rodzice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tak</c:v>
                </c:pt>
                <c:pt idx="2">
                  <c:v>raczej tak</c:v>
                </c:pt>
                <c:pt idx="3">
                  <c:v>raczej nie</c:v>
                </c:pt>
                <c:pt idx="4">
                  <c:v>nie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12</c:v>
                </c:pt>
                <c:pt idx="1">
                  <c:v>26</c:v>
                </c:pt>
                <c:pt idx="2">
                  <c:v>14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nauczyciele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tak</c:v>
                </c:pt>
                <c:pt idx="2">
                  <c:v>raczej tak</c:v>
                </c:pt>
                <c:pt idx="3">
                  <c:v>raczej nie</c:v>
                </c:pt>
                <c:pt idx="4">
                  <c:v>nie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</c:ser>
        <c:axId val="87556864"/>
        <c:axId val="44195200"/>
      </c:barChart>
      <c:catAx>
        <c:axId val="87556864"/>
        <c:scaling>
          <c:orientation val="minMax"/>
        </c:scaling>
        <c:axPos val="b"/>
        <c:tickLblPos val="nextTo"/>
        <c:crossAx val="44195200"/>
        <c:crosses val="autoZero"/>
        <c:auto val="1"/>
        <c:lblAlgn val="ctr"/>
        <c:lblOffset val="100"/>
      </c:catAx>
      <c:valAx>
        <c:axId val="44195200"/>
        <c:scaling>
          <c:orientation val="minMax"/>
        </c:scaling>
        <c:axPos val="l"/>
        <c:majorGridlines/>
        <c:numFmt formatCode="General" sourceLinked="1"/>
        <c:tickLblPos val="nextTo"/>
        <c:crossAx val="875568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dzieci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przezywanie</c:v>
                </c:pt>
                <c:pt idx="1">
                  <c:v>wyśmiewanie</c:v>
                </c:pt>
                <c:pt idx="2">
                  <c:v>obrażanie  , ośmieszanie </c:v>
                </c:pt>
                <c:pt idx="3">
                  <c:v>plotki i oszczerstwa  również sms i internet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46</c:v>
                </c:pt>
                <c:pt idx="1">
                  <c:v>49</c:v>
                </c:pt>
                <c:pt idx="2">
                  <c:v>25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rodzice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przezywanie</c:v>
                </c:pt>
                <c:pt idx="1">
                  <c:v>wyśmiewanie</c:v>
                </c:pt>
                <c:pt idx="2">
                  <c:v>obrażanie  , ośmieszanie </c:v>
                </c:pt>
                <c:pt idx="3">
                  <c:v>plotki i oszczerstwa  również sms i internet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11</c:v>
                </c:pt>
                <c:pt idx="1">
                  <c:v>13</c:v>
                </c:pt>
                <c:pt idx="2">
                  <c:v>11</c:v>
                </c:pt>
                <c:pt idx="3">
                  <c:v>9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nauczyciele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przezywanie</c:v>
                </c:pt>
                <c:pt idx="1">
                  <c:v>wyśmiewanie</c:v>
                </c:pt>
                <c:pt idx="2">
                  <c:v>obrażanie  , ośmieszanie </c:v>
                </c:pt>
                <c:pt idx="3">
                  <c:v>plotki i oszczerstwa  również sms i internet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7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</c:numCache>
            </c:numRef>
          </c:val>
        </c:ser>
        <c:axId val="87616512"/>
        <c:axId val="87819008"/>
      </c:barChart>
      <c:catAx>
        <c:axId val="87616512"/>
        <c:scaling>
          <c:orientation val="minMax"/>
        </c:scaling>
        <c:axPos val="b"/>
        <c:tickLblPos val="nextTo"/>
        <c:crossAx val="87819008"/>
        <c:crosses val="autoZero"/>
        <c:auto val="1"/>
        <c:lblAlgn val="ctr"/>
        <c:lblOffset val="100"/>
      </c:catAx>
      <c:valAx>
        <c:axId val="87819008"/>
        <c:scaling>
          <c:orientation val="minMax"/>
        </c:scaling>
        <c:axPos val="l"/>
        <c:majorGridlines/>
        <c:numFmt formatCode="General" sourceLinked="1"/>
        <c:tickLblPos val="nextTo"/>
        <c:crossAx val="876165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uczniowie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zdecydowanie tak</c:v>
                </c:pt>
                <c:pt idx="1">
                  <c:v>tak</c:v>
                </c:pt>
                <c:pt idx="2">
                  <c:v>raczej tak</c:v>
                </c:pt>
                <c:pt idx="3">
                  <c:v>raczej 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41</c:v>
                </c:pt>
                <c:pt idx="1">
                  <c:v>39</c:v>
                </c:pt>
                <c:pt idx="2">
                  <c:v>12</c:v>
                </c:pt>
                <c:pt idx="3">
                  <c:v>0</c:v>
                </c:pt>
              </c:numCache>
            </c:numRef>
          </c:val>
        </c:ser>
        <c:axId val="87851392"/>
        <c:axId val="87852928"/>
      </c:barChart>
      <c:catAx>
        <c:axId val="87851392"/>
        <c:scaling>
          <c:orientation val="minMax"/>
        </c:scaling>
        <c:axPos val="b"/>
        <c:tickLblPos val="nextTo"/>
        <c:crossAx val="87852928"/>
        <c:crosses val="autoZero"/>
        <c:auto val="1"/>
        <c:lblAlgn val="ctr"/>
        <c:lblOffset val="100"/>
      </c:catAx>
      <c:valAx>
        <c:axId val="87852928"/>
        <c:scaling>
          <c:orientation val="minMax"/>
        </c:scaling>
        <c:axPos val="l"/>
        <c:majorGridlines/>
        <c:numFmt formatCode="General" sourceLinked="1"/>
        <c:tickLblPos val="nextTo"/>
        <c:crossAx val="878513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dzieci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74</c:v>
                </c:pt>
                <c:pt idx="1">
                  <c:v>19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rodzice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46</c:v>
                </c:pt>
                <c:pt idx="1">
                  <c:v>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nauczyciele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>
                  <c:v>12</c:v>
                </c:pt>
                <c:pt idx="1">
                  <c:v>0</c:v>
                </c:pt>
              </c:numCache>
            </c:numRef>
          </c:val>
        </c:ser>
        <c:axId val="88702336"/>
        <c:axId val="88708224"/>
      </c:barChart>
      <c:catAx>
        <c:axId val="88702336"/>
        <c:scaling>
          <c:orientation val="minMax"/>
        </c:scaling>
        <c:axPos val="b"/>
        <c:tickLblPos val="nextTo"/>
        <c:crossAx val="88708224"/>
        <c:crosses val="autoZero"/>
        <c:auto val="1"/>
        <c:lblAlgn val="ctr"/>
        <c:lblOffset val="100"/>
      </c:catAx>
      <c:valAx>
        <c:axId val="88708224"/>
        <c:scaling>
          <c:orientation val="minMax"/>
        </c:scaling>
        <c:axPos val="l"/>
        <c:majorGridlines/>
        <c:numFmt formatCode="General" sourceLinked="1"/>
        <c:tickLblPos val="nextTo"/>
        <c:crossAx val="887023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rodzice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52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nauczyciele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12</c:v>
                </c:pt>
                <c:pt idx="1">
                  <c:v>0</c:v>
                </c:pt>
              </c:numCache>
            </c:numRef>
          </c:val>
        </c:ser>
        <c:axId val="90415872"/>
        <c:axId val="90418560"/>
      </c:barChart>
      <c:catAx>
        <c:axId val="90415872"/>
        <c:scaling>
          <c:orientation val="minMax"/>
        </c:scaling>
        <c:axPos val="b"/>
        <c:tickLblPos val="nextTo"/>
        <c:crossAx val="90418560"/>
        <c:crosses val="autoZero"/>
        <c:auto val="1"/>
        <c:lblAlgn val="ctr"/>
        <c:lblOffset val="100"/>
      </c:catAx>
      <c:valAx>
        <c:axId val="90418560"/>
        <c:scaling>
          <c:orientation val="minMax"/>
        </c:scaling>
        <c:axPos val="l"/>
        <c:majorGridlines/>
        <c:numFmt formatCode="General" sourceLinked="1"/>
        <c:tickLblPos val="nextTo"/>
        <c:crossAx val="904158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dzieci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79</c:v>
                </c:pt>
                <c:pt idx="1">
                  <c:v>16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rodzice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44</c:v>
                </c:pt>
                <c:pt idx="1">
                  <c:v>9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nauczyciele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>
                  <c:v>12</c:v>
                </c:pt>
                <c:pt idx="1">
                  <c:v>0</c:v>
                </c:pt>
              </c:numCache>
            </c:numRef>
          </c:val>
        </c:ser>
        <c:axId val="90754048"/>
        <c:axId val="90706688"/>
      </c:barChart>
      <c:catAx>
        <c:axId val="90754048"/>
        <c:scaling>
          <c:orientation val="minMax"/>
        </c:scaling>
        <c:axPos val="b"/>
        <c:tickLblPos val="nextTo"/>
        <c:crossAx val="90706688"/>
        <c:crosses val="autoZero"/>
        <c:auto val="1"/>
        <c:lblAlgn val="ctr"/>
        <c:lblOffset val="100"/>
      </c:catAx>
      <c:valAx>
        <c:axId val="90706688"/>
        <c:scaling>
          <c:orientation val="minMax"/>
        </c:scaling>
        <c:axPos val="l"/>
        <c:majorGridlines/>
        <c:numFmt formatCode="General" sourceLinked="1"/>
        <c:tickLblPos val="nextTo"/>
        <c:crossAx val="907540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dzieci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brak odpowiedzi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80</c:v>
                </c:pt>
                <c:pt idx="1">
                  <c:v>9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rodzice</c:v>
                </c:pt>
              </c:strCache>
            </c:strRef>
          </c:tx>
          <c:cat>
            <c:strRef>
              <c:f>Arkusz1!$A$2:$A$4</c:f>
              <c:strCache>
                <c:ptCount val="3"/>
                <c:pt idx="0">
                  <c:v>tak</c:v>
                </c:pt>
                <c:pt idx="1">
                  <c:v>nie</c:v>
                </c:pt>
                <c:pt idx="2">
                  <c:v>brak odpowiedzi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49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axId val="90821760"/>
        <c:axId val="90823296"/>
      </c:barChart>
      <c:catAx>
        <c:axId val="90821760"/>
        <c:scaling>
          <c:orientation val="minMax"/>
        </c:scaling>
        <c:axPos val="b"/>
        <c:tickLblPos val="nextTo"/>
        <c:crossAx val="90823296"/>
        <c:crosses val="autoZero"/>
        <c:auto val="1"/>
        <c:lblAlgn val="ctr"/>
        <c:lblOffset val="100"/>
      </c:catAx>
      <c:valAx>
        <c:axId val="90823296"/>
        <c:scaling>
          <c:orientation val="minMax"/>
        </c:scaling>
        <c:axPos val="l"/>
        <c:majorGridlines/>
        <c:numFmt formatCode="General" sourceLinked="1"/>
        <c:tickLblPos val="nextTo"/>
        <c:crossAx val="908217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dzieci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81</c:v>
                </c:pt>
                <c:pt idx="1">
                  <c:v>12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rodzice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>
                  <c:v>50</c:v>
                </c:pt>
                <c:pt idx="1">
                  <c:v>3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nauczyciele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Arkusz1!$D$2:$D$3</c:f>
              <c:numCache>
                <c:formatCode>General</c:formatCode>
                <c:ptCount val="2"/>
                <c:pt idx="0">
                  <c:v>12</c:v>
                </c:pt>
                <c:pt idx="1">
                  <c:v>0</c:v>
                </c:pt>
              </c:numCache>
            </c:numRef>
          </c:val>
        </c:ser>
        <c:axId val="90853376"/>
        <c:axId val="90854912"/>
      </c:barChart>
      <c:catAx>
        <c:axId val="90853376"/>
        <c:scaling>
          <c:orientation val="minMax"/>
        </c:scaling>
        <c:axPos val="b"/>
        <c:tickLblPos val="nextTo"/>
        <c:crossAx val="90854912"/>
        <c:crosses val="autoZero"/>
        <c:auto val="1"/>
        <c:lblAlgn val="ctr"/>
        <c:lblOffset val="100"/>
      </c:catAx>
      <c:valAx>
        <c:axId val="90854912"/>
        <c:scaling>
          <c:orientation val="minMax"/>
        </c:scaling>
        <c:axPos val="l"/>
        <c:majorGridlines/>
        <c:numFmt formatCode="General" sourceLinked="1"/>
        <c:tickLblPos val="nextTo"/>
        <c:crossAx val="908533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dzieci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zdecydowanie tak</c:v>
                </c:pt>
                <c:pt idx="1">
                  <c:v>tak</c:v>
                </c:pt>
                <c:pt idx="2">
                  <c:v>raczej tak</c:v>
                </c:pt>
                <c:pt idx="3">
                  <c:v>raczej 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27</c:v>
                </c:pt>
                <c:pt idx="1">
                  <c:v>43</c:v>
                </c:pt>
                <c:pt idx="2">
                  <c:v>18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rodzice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zdecydowanie tak</c:v>
                </c:pt>
                <c:pt idx="1">
                  <c:v>tak</c:v>
                </c:pt>
                <c:pt idx="2">
                  <c:v>raczej tak</c:v>
                </c:pt>
                <c:pt idx="3">
                  <c:v>raczej nie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4</c:v>
                </c:pt>
                <c:pt idx="1">
                  <c:v>20</c:v>
                </c:pt>
                <c:pt idx="2">
                  <c:v>25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nauczyciele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zdecydowanie tak</c:v>
                </c:pt>
                <c:pt idx="1">
                  <c:v>tak</c:v>
                </c:pt>
                <c:pt idx="2">
                  <c:v>raczej tak</c:v>
                </c:pt>
                <c:pt idx="3">
                  <c:v>raczej nie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axId val="90921600"/>
        <c:axId val="90927488"/>
      </c:barChart>
      <c:catAx>
        <c:axId val="90921600"/>
        <c:scaling>
          <c:orientation val="minMax"/>
        </c:scaling>
        <c:axPos val="b"/>
        <c:tickLblPos val="nextTo"/>
        <c:crossAx val="90927488"/>
        <c:crosses val="autoZero"/>
        <c:auto val="1"/>
        <c:lblAlgn val="ctr"/>
        <c:lblOffset val="100"/>
      </c:catAx>
      <c:valAx>
        <c:axId val="90927488"/>
        <c:scaling>
          <c:orientation val="minMax"/>
        </c:scaling>
        <c:axPos val="l"/>
        <c:majorGridlines/>
        <c:numFmt formatCode="General" sourceLinked="1"/>
        <c:tickLblPos val="nextTo"/>
        <c:crossAx val="909216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5420-91FA-4C2E-9AEC-4CDF0DD518B3}" type="datetimeFigureOut">
              <a:rPr lang="pl-PL" smtClean="0"/>
              <a:pPr/>
              <a:t>2018-08-28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C44F51-B301-455A-842F-632D7D84EC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5420-91FA-4C2E-9AEC-4CDF0DD518B3}" type="datetimeFigureOut">
              <a:rPr lang="pl-PL" smtClean="0"/>
              <a:pPr/>
              <a:t>2018-08-28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4F51-B301-455A-842F-632D7D84EC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5420-91FA-4C2E-9AEC-4CDF0DD518B3}" type="datetimeFigureOut">
              <a:rPr lang="pl-PL" smtClean="0"/>
              <a:pPr/>
              <a:t>2018-08-28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4F51-B301-455A-842F-632D7D84EC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5420-91FA-4C2E-9AEC-4CDF0DD518B3}" type="datetimeFigureOut">
              <a:rPr lang="pl-PL" smtClean="0"/>
              <a:pPr/>
              <a:t>2018-08-28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C44F51-B301-455A-842F-632D7D84EC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5420-91FA-4C2E-9AEC-4CDF0DD518B3}" type="datetimeFigureOut">
              <a:rPr lang="pl-PL" smtClean="0"/>
              <a:pPr/>
              <a:t>2018-08-28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4F51-B301-455A-842F-632D7D84EC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5420-91FA-4C2E-9AEC-4CDF0DD518B3}" type="datetimeFigureOut">
              <a:rPr lang="pl-PL" smtClean="0"/>
              <a:pPr/>
              <a:t>2018-08-28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4F51-B301-455A-842F-632D7D84EC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5420-91FA-4C2E-9AEC-4CDF0DD518B3}" type="datetimeFigureOut">
              <a:rPr lang="pl-PL" smtClean="0"/>
              <a:pPr/>
              <a:t>2018-08-28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C44F51-B301-455A-842F-632D7D84EC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5420-91FA-4C2E-9AEC-4CDF0DD518B3}" type="datetimeFigureOut">
              <a:rPr lang="pl-PL" smtClean="0"/>
              <a:pPr/>
              <a:t>2018-08-28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4F51-B301-455A-842F-632D7D84EC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5420-91FA-4C2E-9AEC-4CDF0DD518B3}" type="datetimeFigureOut">
              <a:rPr lang="pl-PL" smtClean="0"/>
              <a:pPr/>
              <a:t>2018-08-28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4F51-B301-455A-842F-632D7D84EC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5420-91FA-4C2E-9AEC-4CDF0DD518B3}" type="datetimeFigureOut">
              <a:rPr lang="pl-PL" smtClean="0"/>
              <a:pPr/>
              <a:t>2018-08-28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4F51-B301-455A-842F-632D7D84EC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5420-91FA-4C2E-9AEC-4CDF0DD518B3}" type="datetimeFigureOut">
              <a:rPr lang="pl-PL" smtClean="0"/>
              <a:pPr/>
              <a:t>2018-08-28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4F51-B301-455A-842F-632D7D84EC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555420-91FA-4C2E-9AEC-4CDF0DD518B3}" type="datetimeFigureOut">
              <a:rPr lang="pl-PL" smtClean="0"/>
              <a:pPr/>
              <a:t>2018-08-28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C44F51-B301-455A-842F-632D7D84EC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FF0000"/>
                </a:solidFill>
                <a:latin typeface="Comic Sans MS" pitchFamily="66" charset="0"/>
              </a:rPr>
              <a:t>  Szkoła Podstawowa nr 46</a:t>
            </a:r>
            <a:br>
              <a:rPr lang="pl-PL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pl-PL" dirty="0" smtClean="0">
                <a:solidFill>
                  <a:srgbClr val="FF0000"/>
                </a:solidFill>
                <a:latin typeface="Comic Sans MS" pitchFamily="66" charset="0"/>
              </a:rPr>
              <a:t>       w Częstochowie</a:t>
            </a:r>
            <a:br>
              <a:rPr lang="pl-PL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81000" y="2708920"/>
            <a:ext cx="8458200" cy="2880320"/>
          </a:xfrm>
        </p:spPr>
        <p:txBody>
          <a:bodyPr>
            <a:normAutofit/>
          </a:bodyPr>
          <a:lstStyle/>
          <a:p>
            <a:pPr marL="342900" indent="-293688" algn="ctr"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dirty="0" smtClean="0">
                <a:solidFill>
                  <a:srgbClr val="FF420E"/>
                </a:solidFill>
                <a:latin typeface="Comic Sans MS" pitchFamily="66" charset="0"/>
              </a:rPr>
              <a:t>Raport z ewaluacji wewnętrznej 2017/2018</a:t>
            </a:r>
          </a:p>
          <a:p>
            <a:pPr marL="342900" indent="-293688" algn="ctr"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l-PL" dirty="0" smtClean="0">
              <a:solidFill>
                <a:srgbClr val="FF420E"/>
              </a:solidFill>
              <a:latin typeface="Arial" charset="0"/>
            </a:endParaRPr>
          </a:p>
          <a:p>
            <a:pPr marL="342900" indent="-293688" algn="ctr"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b="1" dirty="0" smtClean="0">
                <a:solidFill>
                  <a:srgbClr val="002060"/>
                </a:solidFill>
                <a:latin typeface="Comic Sans MS" pitchFamily="66" charset="0"/>
              </a:rPr>
              <a:t>„ W szkole kształtuje się postawy uczniów </a:t>
            </a:r>
          </a:p>
          <a:p>
            <a:pPr marL="342900" indent="-293688" algn="ctr"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l-PL" b="1" dirty="0" smtClean="0">
                <a:solidFill>
                  <a:srgbClr val="002060"/>
                </a:solidFill>
                <a:latin typeface="Comic Sans MS" pitchFamily="66" charset="0"/>
              </a:rPr>
              <a:t>i wychowanie do wartości” </a:t>
            </a:r>
          </a:p>
          <a:p>
            <a:pPr marL="342900" indent="-293688" algn="ctr">
              <a:buClrTx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l-PL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pl-PL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l-PL" sz="2200" b="1" dirty="0" smtClean="0">
                <a:solidFill>
                  <a:srgbClr val="FF0000"/>
                </a:solidFill>
                <a:latin typeface="Comic Sans MS" pitchFamily="66" charset="0"/>
              </a:rPr>
              <a:t>Czy uważasz, że nauczyciele naszej szkoły zauważają/ doceniają u Ciebie  właściwe zachowania i postawy?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79512" y="1554163"/>
          <a:ext cx="8812088" cy="3242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83568" y="4941168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Comic Sans MS" pitchFamily="66" charset="0"/>
              </a:rPr>
              <a:t>Wśród  odpowiedzi na pytanie jak ?  Pojawiały się często :pochwała ustna i pisemna, konkursy, wyjazdy , punkty, rozmowa z rodzicami</a:t>
            </a:r>
            <a:endParaRPr lang="pl-PL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764704"/>
            <a:ext cx="8686800" cy="530696"/>
          </a:xfrm>
        </p:spPr>
        <p:txBody>
          <a:bodyPr>
            <a:noAutofit/>
          </a:bodyPr>
          <a:lstStyle/>
          <a:p>
            <a:pPr lvl="0" algn="ctr"/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Czy  możesz  liczyć na pomoc nauczycieli i pracowników szkoły  </a:t>
            </a:r>
            <a:b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w trudnych dla Ciebie  sytuacjach?</a:t>
            </a:r>
            <a:r>
              <a:rPr lang="pl-PL" sz="20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pl-PL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l-PL" sz="2200" b="1" dirty="0" smtClean="0">
                <a:solidFill>
                  <a:srgbClr val="FF0000"/>
                </a:solidFill>
                <a:latin typeface="Comic Sans MS" pitchFamily="66" charset="0"/>
              </a:rPr>
              <a:t>Czy wychowawca informuje Cię  o niewłaściwym , jak i właściwym zachowaniu w szkole?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836712"/>
            <a:ext cx="8686800" cy="1080120"/>
          </a:xfrm>
        </p:spPr>
        <p:txBody>
          <a:bodyPr>
            <a:normAutofit fontScale="90000"/>
          </a:bodyPr>
          <a:lstStyle/>
          <a:p>
            <a:pPr lvl="0" algn="ctr"/>
            <a:r>
              <a:rPr lang="pl-PL" sz="2200" b="1" dirty="0" smtClean="0">
                <a:solidFill>
                  <a:srgbClr val="FF0000"/>
                </a:solidFill>
                <a:latin typeface="Comic Sans MS" pitchFamily="66" charset="0"/>
              </a:rPr>
              <a:t>Czy postawy i wartości , które były kształtowane</a:t>
            </a:r>
            <a:br>
              <a:rPr lang="pl-PL" sz="22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pl-PL" sz="2200" b="1" dirty="0" smtClean="0">
                <a:solidFill>
                  <a:srgbClr val="FF0000"/>
                </a:solidFill>
                <a:latin typeface="Comic Sans MS" pitchFamily="66" charset="0"/>
              </a:rPr>
              <a:t> w ramach  projektu  unijnego „ Kodeks Wartości Młodego Człowieka” zachęca  Cię  do wyboru właściwych zachowań , wzorców i wartości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Nauczyciele na godzinach wychowawczych </a:t>
            </a:r>
            <a:br>
              <a:rPr lang="pl-PL" sz="2000" b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</a:br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oraz na przedmiotach  poruszali  </a:t>
            </a:r>
            <a:br>
              <a:rPr lang="pl-PL" sz="2000" b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</a:br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między innymi tematyk</a:t>
            </a:r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  <a:ea typeface="Arial" charset="0"/>
                <a:cs typeface="Arial" charset="0"/>
              </a:rPr>
              <a:t>ę</a:t>
            </a:r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:</a:t>
            </a:r>
            <a:br>
              <a:rPr lang="pl-PL" sz="2000" b="1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  ■ </a:t>
            </a:r>
            <a: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szacunku dla innych i samego siebie;</a:t>
            </a:r>
            <a:b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szacunku dla szkoły, jej pracowników, kolegów;</a:t>
            </a:r>
            <a:b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patriotyzmu;</a:t>
            </a:r>
            <a:b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kultywowania tradycji;</a:t>
            </a:r>
            <a:b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odpowiedzialności za siebie i innych, przyjaźni, miłości ;</a:t>
            </a:r>
          </a:p>
          <a:p>
            <a:pPr>
              <a:buNone/>
            </a:pPr>
            <a: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   ■ akceptacji samego siebie w aspekcie fizycznym;</a:t>
            </a:r>
            <a:b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uwrażliwiania na problematykę związaną z ekologią;</a:t>
            </a:r>
            <a:b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kształtowania postaw  społecznych;</a:t>
            </a:r>
            <a:b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kształtowania postawy zgłębiania wiedzy;</a:t>
            </a:r>
            <a:b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kształtowania postawy dialogu i tolerancji wobec innych;</a:t>
            </a:r>
            <a:b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bezpieczeństwa w szkole i poza nią;</a:t>
            </a:r>
            <a:b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skutków uzależnień i nałogów;</a:t>
            </a:r>
            <a:b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rozwoju własnej osobowości i higieny;</a:t>
            </a:r>
            <a:b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</a:br>
            <a:r>
              <a:rPr lang="pl-PL" sz="2600" dirty="0" smtClean="0">
                <a:solidFill>
                  <a:srgbClr val="000000"/>
                </a:solidFill>
                <a:latin typeface="Comic Sans MS" pitchFamily="66" charset="0"/>
                <a:cs typeface="Arial" charset="0"/>
              </a:rPr>
              <a:t>■ promowania poprawnego zachowania, konsekwencji swoich wyborów i inne.</a:t>
            </a:r>
          </a:p>
          <a:p>
            <a:endParaRPr lang="pl-PL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Wnioski  z ewaluacji</a:t>
            </a:r>
            <a:b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pl-PL" sz="2000" dirty="0"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sz="1800" dirty="0" smtClean="0">
                <a:latin typeface="Comic Sans MS" pitchFamily="66" charset="0"/>
              </a:rPr>
              <a:t>Nasza szkoła jest postrzegana jako  miejsce bezpieczne. </a:t>
            </a:r>
            <a:endParaRPr lang="pl-PL" sz="1800" dirty="0" smtClean="0">
              <a:latin typeface="Comic Sans MS" pitchFamily="66" charset="0"/>
            </a:endParaRPr>
          </a:p>
          <a:p>
            <a:pPr lvl="0"/>
            <a:r>
              <a:rPr lang="pl-PL" sz="1800" dirty="0" smtClean="0">
                <a:latin typeface="Comic Sans MS" pitchFamily="66" charset="0"/>
              </a:rPr>
              <a:t>Zdarzają </a:t>
            </a:r>
            <a:r>
              <a:rPr lang="pl-PL" sz="1800" dirty="0" smtClean="0">
                <a:latin typeface="Comic Sans MS" pitchFamily="66" charset="0"/>
              </a:rPr>
              <a:t>się jednak akty przemocy fizycznej i psychicznej, której najczęstszą formą jest przezywanie, bicie, wyśmiewanie i obrażanie.</a:t>
            </a:r>
          </a:p>
          <a:p>
            <a:r>
              <a:rPr lang="pl-PL" sz="1800" dirty="0" smtClean="0">
                <a:latin typeface="Comic Sans MS" pitchFamily="66" charset="0"/>
              </a:rPr>
              <a:t>Należy pracować nad niewłaściwym zachowaniem uczniów na przerwach.</a:t>
            </a:r>
          </a:p>
          <a:p>
            <a:pPr lvl="0">
              <a:buNone/>
            </a:pPr>
            <a:r>
              <a:rPr lang="pl-PL" sz="1800" dirty="0" smtClean="0">
                <a:latin typeface="Comic Sans MS" pitchFamily="66" charset="0"/>
              </a:rPr>
              <a:t>      ( zwracać uwagę i być bardziej konsekwentnym w kwestii  telefonów komórkowych  )</a:t>
            </a:r>
          </a:p>
          <a:p>
            <a:pPr lvl="0"/>
            <a:r>
              <a:rPr lang="pl-PL" sz="1800" dirty="0" smtClean="0">
                <a:latin typeface="Comic Sans MS" pitchFamily="66" charset="0"/>
              </a:rPr>
              <a:t>W szkole podejmuje się działania wychowawcze eliminujące zagrożenia. </a:t>
            </a:r>
          </a:p>
          <a:p>
            <a:pPr>
              <a:buNone/>
            </a:pPr>
            <a:endParaRPr lang="pl-PL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Rodzice :</a:t>
            </a:r>
            <a:endParaRPr lang="pl-PL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 smtClean="0">
                <a:latin typeface="Comic Sans MS" pitchFamily="66" charset="0"/>
              </a:rPr>
              <a:t>jak wynika z ankiet, są świadomi jakie zasady i procedury funkcjonują w szkole, co również  ma odzwierciedlenie w dokumentacji-rodzice potwierdzają znajomość podstawowych przepisów własnoręcznym podpisem.</a:t>
            </a:r>
          </a:p>
          <a:p>
            <a:r>
              <a:rPr lang="pl-PL" sz="1800" dirty="0" smtClean="0">
                <a:latin typeface="Comic Sans MS" pitchFamily="66" charset="0"/>
              </a:rPr>
              <a:t>na bieżąco są informowani o sukcesach, porażkach jak i o właściwym i niewłaściwym zachowaniu dziecka.</a:t>
            </a:r>
          </a:p>
          <a:p>
            <a:r>
              <a:rPr lang="pl-PL" sz="1800" dirty="0" smtClean="0">
                <a:latin typeface="Comic Sans MS" pitchFamily="66" charset="0"/>
              </a:rPr>
              <a:t> również mają świadomość i wiedzę  , gdzie  i w jaki sposób  pomóc dziecku.</a:t>
            </a:r>
          </a:p>
          <a:p>
            <a:r>
              <a:rPr lang="pl-PL" sz="1800" dirty="0" smtClean="0">
                <a:latin typeface="Comic Sans MS" pitchFamily="66" charset="0"/>
              </a:rPr>
              <a:t>Wspierają  wychowawców w działaniach kształtujących właściwe postawy  u swoich dzieci</a:t>
            </a:r>
          </a:p>
          <a:p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Nauczyciele : </a:t>
            </a:r>
            <a:endParaRPr lang="pl-PL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sz="1800" dirty="0" smtClean="0">
                <a:latin typeface="Comic Sans MS" pitchFamily="66" charset="0"/>
              </a:rPr>
              <a:t>wzmacniają u uczniów właściwe zachowania. </a:t>
            </a:r>
          </a:p>
          <a:p>
            <a:pPr lvl="0"/>
            <a:r>
              <a:rPr lang="pl-PL" sz="1800" dirty="0" smtClean="0">
                <a:latin typeface="Comic Sans MS" pitchFamily="66" charset="0"/>
              </a:rPr>
              <a:t>odpowiednio reagują na nieprzestrzeganie zasad  przez uczniów.</a:t>
            </a:r>
          </a:p>
          <a:p>
            <a:pPr lvl="0"/>
            <a:r>
              <a:rPr lang="pl-PL" sz="1800" dirty="0" smtClean="0">
                <a:latin typeface="Comic Sans MS" pitchFamily="66" charset="0"/>
              </a:rPr>
              <a:t>zdaniem uczniów większość nauczycieli respektuje ich prawa, wzmacnia pozytywne zachowania, a także wspiera tych, którzy maja problem z dostosowaniem się do panujących reguł.</a:t>
            </a:r>
          </a:p>
          <a:p>
            <a:pPr lvl="0"/>
            <a:r>
              <a:rPr lang="pl-PL" sz="1800" dirty="0" smtClean="0">
                <a:latin typeface="Comic Sans MS" pitchFamily="66" charset="0"/>
              </a:rPr>
              <a:t>reagują na zachowania uczniów zagrażające bezpieczeństwu najczęściej poprzez przeprowadzanie: rozmów z rodzicem, wpisy do dzienniczka, zeszytu informacji przeprowadzanie rozmów z uczniami oraz upominanie ucznia i informowanie o tym fakcie wychowawcy, a w razie potrzeby również informowanie pedagoga.</a:t>
            </a:r>
          </a:p>
          <a:p>
            <a:pPr lvl="0"/>
            <a:r>
              <a:rPr lang="pl-PL" sz="1800" dirty="0" smtClean="0">
                <a:latin typeface="Comic Sans MS" pitchFamily="66" charset="0"/>
              </a:rPr>
              <a:t>wzmacniają właściwe zachowania najczęściej poprzez pochwały ustne, pozytywne wpisy do zeszytu informacji, nagrody, informowanie rodziców, przydzielenie dodatkowych punktów w grach motywacyjnych  </a:t>
            </a:r>
          </a:p>
          <a:p>
            <a:endParaRPr lang="pl-PL" sz="1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Uczniowie</a:t>
            </a:r>
            <a:endParaRPr lang="pl-PL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844825"/>
            <a:ext cx="8686800" cy="2160240"/>
          </a:xfrm>
        </p:spPr>
        <p:txBody>
          <a:bodyPr>
            <a:normAutofit/>
          </a:bodyPr>
          <a:lstStyle/>
          <a:p>
            <a:r>
              <a:rPr lang="pl-PL" sz="1800" dirty="0" smtClean="0">
                <a:latin typeface="Comic Sans MS" pitchFamily="66" charset="0"/>
              </a:rPr>
              <a:t>rozumieją i potrafią określić normy, postawy oraz właściwe zachowania.</a:t>
            </a:r>
          </a:p>
          <a:p>
            <a:r>
              <a:rPr lang="pl-PL" sz="1800" dirty="0" smtClean="0">
                <a:latin typeface="Comic Sans MS" pitchFamily="66" charset="0"/>
              </a:rPr>
              <a:t> znają konsekwencje nieprzestrzegania ustalonych zasad.</a:t>
            </a:r>
          </a:p>
          <a:p>
            <a:r>
              <a:rPr lang="pl-PL" sz="1800" dirty="0" smtClean="0">
                <a:latin typeface="Comic Sans MS" pitchFamily="66" charset="0"/>
              </a:rPr>
              <a:t>wiedzą , jakich zachowań się od nich oczekuje </a:t>
            </a:r>
          </a:p>
          <a:p>
            <a:r>
              <a:rPr lang="pl-PL" sz="1800" dirty="0" smtClean="0">
                <a:latin typeface="Comic Sans MS" pitchFamily="66" charset="0"/>
              </a:rPr>
              <a:t>wiedzą  gdzie szukać pomocy i wsparcia  w sytuacjach dla siebie trudnych</a:t>
            </a:r>
            <a:endParaRPr lang="pl-PL" sz="1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1772816"/>
            <a:ext cx="8686800" cy="1728192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Zespół ewaluacyjny  dziękuje za uwagę</a:t>
            </a:r>
            <a:endParaRPr lang="pl-PL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4797152"/>
            <a:ext cx="8686800" cy="1282973"/>
          </a:xfrm>
        </p:spPr>
        <p:txBody>
          <a:bodyPr>
            <a:normAutofit/>
          </a:bodyPr>
          <a:lstStyle/>
          <a:p>
            <a:pPr algn="ctr"/>
            <a:r>
              <a:rPr lang="pl-PL" sz="1800" dirty="0" smtClean="0">
                <a:latin typeface="Comic Sans MS" pitchFamily="66" charset="0"/>
              </a:rPr>
              <a:t>mgr Renata Konieczna</a:t>
            </a:r>
          </a:p>
          <a:p>
            <a:pPr algn="ctr"/>
            <a:r>
              <a:rPr lang="pl-PL" sz="1800" dirty="0" smtClean="0">
                <a:latin typeface="Comic Sans MS" pitchFamily="66" charset="0"/>
              </a:rPr>
              <a:t>mgr Katarzyna Kupisiewicz – Wojnowska</a:t>
            </a:r>
          </a:p>
          <a:p>
            <a:pPr algn="ctr"/>
            <a:r>
              <a:rPr lang="pl-PL" sz="1800" dirty="0" smtClean="0">
                <a:latin typeface="Comic Sans MS" pitchFamily="66" charset="0"/>
              </a:rPr>
              <a:t> mgr Dorota </a:t>
            </a:r>
            <a:r>
              <a:rPr lang="pl-PL" sz="1800" dirty="0" err="1" smtClean="0">
                <a:latin typeface="Comic Sans MS" pitchFamily="66" charset="0"/>
              </a:rPr>
              <a:t>Grocka-Czepiczek</a:t>
            </a:r>
            <a:endParaRPr lang="pl-PL" sz="1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420E"/>
                </a:solidFill>
                <a:latin typeface="Comic Sans MS" pitchFamily="66" charset="0"/>
              </a:rPr>
              <a:t>                </a:t>
            </a:r>
            <a:r>
              <a:rPr lang="pl-PL" dirty="0" err="1" smtClean="0">
                <a:solidFill>
                  <a:srgbClr val="FF420E"/>
                </a:solidFill>
                <a:latin typeface="Comic Sans MS" pitchFamily="66" charset="0"/>
              </a:rPr>
              <a:t>CelE</a:t>
            </a:r>
            <a:r>
              <a:rPr lang="pl-PL" dirty="0" smtClean="0">
                <a:solidFill>
                  <a:srgbClr val="FF420E"/>
                </a:solidFill>
                <a:latin typeface="Comic Sans MS" pitchFamily="66" charset="0"/>
              </a:rPr>
              <a:t>  ewaluacji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z="1800" dirty="0" smtClean="0">
                <a:latin typeface="Comic Sans MS" pitchFamily="66" charset="0"/>
              </a:rPr>
              <a:t>Sprawdzenie czy w szkole są prowadzone działania wychowawcze sprzyjające kształtowaniu i uzyskaniu pożądanych postaw i wychowania do wartości?</a:t>
            </a:r>
          </a:p>
          <a:p>
            <a:pPr lvl="0">
              <a:buNone/>
            </a:pPr>
            <a:endParaRPr lang="pl-PL" sz="1800" dirty="0" smtClean="0">
              <a:latin typeface="Comic Sans MS" pitchFamily="66" charset="0"/>
            </a:endParaRPr>
          </a:p>
          <a:p>
            <a:pPr lvl="0"/>
            <a:r>
              <a:rPr lang="pl-PL" sz="1800" dirty="0" smtClean="0">
                <a:latin typeface="Comic Sans MS" pitchFamily="66" charset="0"/>
              </a:rPr>
              <a:t>Czy działania wychowawcze podejmowane w szkole są planowane i modyfikowane zgodnie z potrzebami przy współudziale uczniów oraz poddawane są analizie a wnioski z analiz są wdrażane w życie.</a:t>
            </a:r>
          </a:p>
          <a:p>
            <a:pPr lvl="0">
              <a:buNone/>
            </a:pPr>
            <a:endParaRPr lang="pl-PL" sz="1800" dirty="0" smtClean="0">
              <a:latin typeface="Comic Sans MS" pitchFamily="66" charset="0"/>
            </a:endParaRPr>
          </a:p>
          <a:p>
            <a:pPr lvl="0"/>
            <a:r>
              <a:rPr lang="pl-PL" sz="1800" dirty="0" smtClean="0">
                <a:latin typeface="Comic Sans MS" pitchFamily="66" charset="0"/>
              </a:rPr>
              <a:t>Zebranie wszechstronnych informacji dotyczących postaw uczniów oraz procesów edukacyjnych, które je kształtują.</a:t>
            </a:r>
          </a:p>
          <a:p>
            <a:pPr lvl="0">
              <a:buNone/>
            </a:pPr>
            <a:endParaRPr lang="pl-PL" sz="1800" dirty="0" smtClean="0">
              <a:latin typeface="Comic Sans MS" pitchFamily="66" charset="0"/>
            </a:endParaRPr>
          </a:p>
          <a:p>
            <a:r>
              <a:rPr lang="pl-PL" sz="1800" dirty="0" smtClean="0">
                <a:latin typeface="Comic Sans MS" pitchFamily="66" charset="0"/>
              </a:rPr>
              <a:t>  W miarę potrzeby zweryfikowanie dotychczasowych działań          wychowawczych podejmowanych w szkole i opracowanie planów oraz modyfikacja dokumentów zgodnie z potrzebami uczniów .</a:t>
            </a:r>
          </a:p>
          <a:p>
            <a:pPr>
              <a:buNone/>
            </a:pPr>
            <a:r>
              <a:rPr lang="pl-PL" sz="1800" dirty="0" smtClean="0">
                <a:latin typeface="Comic Sans MS" pitchFamily="66" charset="0"/>
              </a:rPr>
              <a:t> </a:t>
            </a:r>
          </a:p>
          <a:p>
            <a:endParaRPr lang="pl-PL" sz="18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FF420E"/>
                </a:solidFill>
                <a:latin typeface="Comic Sans MS" pitchFamily="66" charset="0"/>
              </a:rPr>
              <a:t>Wyniki ewaluacji sporządzono na podstawie: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pl-PL" sz="1800" dirty="0" smtClean="0">
                <a:solidFill>
                  <a:srgbClr val="000000"/>
                </a:solidFill>
                <a:latin typeface="Comic Sans MS" pitchFamily="66" charset="0"/>
              </a:rPr>
              <a:t>analizy ankiet skierowanych do uczniów,</a:t>
            </a:r>
          </a:p>
          <a:p>
            <a:r>
              <a:rPr lang="pl-PL" sz="1800" dirty="0" smtClean="0">
                <a:solidFill>
                  <a:srgbClr val="000000"/>
                </a:solidFill>
                <a:latin typeface="Comic Sans MS" pitchFamily="66" charset="0"/>
              </a:rPr>
              <a:t>analizy ankiet skierowanych do nauczycieli,</a:t>
            </a:r>
          </a:p>
          <a:p>
            <a:r>
              <a:rPr lang="pl-PL" sz="1800" dirty="0" smtClean="0">
                <a:solidFill>
                  <a:srgbClr val="000000"/>
                </a:solidFill>
                <a:latin typeface="Comic Sans MS" pitchFamily="66" charset="0"/>
              </a:rPr>
              <a:t>analizy ankiet skierowanych do rodziców</a:t>
            </a:r>
            <a:r>
              <a:rPr lang="pl-PL" sz="1800" i="1" dirty="0" smtClean="0">
                <a:solidFill>
                  <a:srgbClr val="000000"/>
                </a:solidFill>
                <a:latin typeface="Comic Sans MS" pitchFamily="66" charset="0"/>
              </a:rPr>
              <a:t>,</a:t>
            </a:r>
          </a:p>
          <a:p>
            <a:r>
              <a:rPr lang="pl-PL" sz="1800" dirty="0" smtClean="0">
                <a:solidFill>
                  <a:srgbClr val="000000"/>
                </a:solidFill>
                <a:latin typeface="Comic Sans MS" pitchFamily="66" charset="0"/>
              </a:rPr>
              <a:t> analizy zachowania na podstawie zeszytów pochwał i uwag, </a:t>
            </a:r>
          </a:p>
          <a:p>
            <a:r>
              <a:rPr lang="pl-PL" sz="1800" dirty="0" smtClean="0">
                <a:solidFill>
                  <a:srgbClr val="000000"/>
                </a:solidFill>
                <a:latin typeface="Comic Sans MS" pitchFamily="66" charset="0"/>
              </a:rPr>
              <a:t> analizy dzienników lekcyjnych,</a:t>
            </a:r>
            <a:br>
              <a:rPr lang="pl-PL" sz="1800" dirty="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pl-PL" sz="1800" dirty="0" smtClean="0">
                <a:solidFill>
                  <a:srgbClr val="000000"/>
                </a:solidFill>
                <a:latin typeface="Comic Sans MS" pitchFamily="66" charset="0"/>
              </a:rPr>
              <a:t>(godziny wychowawcze, wyjazdy, ważniejsze wydarzenia z </a:t>
            </a:r>
            <a:r>
              <a:rPr lang="pl-PL" sz="1800" dirty="0" smtClean="0">
                <a:solidFill>
                  <a:srgbClr val="000000"/>
                </a:solidFill>
                <a:latin typeface="Comic Sans MS" pitchFamily="66" charset="0"/>
                <a:ea typeface="Arial" charset="0"/>
                <a:cs typeface="Arial" charset="0"/>
              </a:rPr>
              <a:t>ż</a:t>
            </a:r>
            <a:r>
              <a:rPr lang="pl-PL" sz="1800" dirty="0" smtClean="0">
                <a:solidFill>
                  <a:srgbClr val="000000"/>
                </a:solidFill>
                <a:latin typeface="Comic Sans MS" pitchFamily="66" charset="0"/>
              </a:rPr>
              <a:t>ycia klasy),</a:t>
            </a:r>
          </a:p>
          <a:p>
            <a:pPr lvl="0"/>
            <a:r>
              <a:rPr lang="pl-PL" sz="1800" dirty="0" smtClean="0">
                <a:latin typeface="Comic Sans MS" pitchFamily="66" charset="0"/>
              </a:rPr>
              <a:t>obserwacji uczestniczącej : obserwator jest jednocześnie uczestnikiem sytuacji, którą obserwuje- np.: nauczyciel na apelu , konkursie, realizacji hasła projektu, imprez.</a:t>
            </a:r>
          </a:p>
          <a:p>
            <a:r>
              <a:rPr lang="pl-PL" sz="1800" dirty="0" smtClean="0">
                <a:latin typeface="Comic Sans MS" pitchFamily="66" charset="0"/>
              </a:rPr>
              <a:t>obserwacji nieuczestniczącej: obserwator jest osobą z zewnątrz- np.: nauczyciel na lekcji koleżeńskiej.</a:t>
            </a:r>
          </a:p>
          <a:p>
            <a:endParaRPr lang="pl-PL" sz="1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Analiza ankiet skierowanych  do Rodziców,</a:t>
            </a:r>
            <a:b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 do uczniów  oraz do nauczycieli  naszej szkoły</a:t>
            </a:r>
            <a:endParaRPr lang="pl-PL" sz="20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2348880"/>
            <a:ext cx="8686800" cy="3731245"/>
          </a:xfrm>
        </p:spPr>
        <p:txBody>
          <a:bodyPr/>
          <a:lstStyle/>
          <a:p>
            <a:r>
              <a:rPr lang="pl-PL" sz="1800" b="1" dirty="0" smtClean="0">
                <a:solidFill>
                  <a:srgbClr val="0070C0"/>
                </a:solidFill>
                <a:latin typeface="Comic Sans MS" pitchFamily="66" charset="0"/>
              </a:rPr>
              <a:t>Ankiety przeprowadzono wśród 96 uczniów klas I-VII</a:t>
            </a:r>
          </a:p>
          <a:p>
            <a:r>
              <a:rPr lang="pl-PL" sz="1800" b="1" dirty="0" smtClean="0">
                <a:solidFill>
                  <a:srgbClr val="0070C0"/>
                </a:solidFill>
                <a:latin typeface="Comic Sans MS" pitchFamily="66" charset="0"/>
              </a:rPr>
              <a:t>Ankiety przeprowadzono wśród 53 rodziców klas I-VII</a:t>
            </a:r>
          </a:p>
          <a:p>
            <a:endParaRPr lang="pl-PL" sz="18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pl-PL" sz="1800" b="1" dirty="0" smtClean="0">
                <a:solidFill>
                  <a:srgbClr val="0070C0"/>
                </a:solidFill>
                <a:latin typeface="Comic Sans MS" pitchFamily="66" charset="0"/>
              </a:rPr>
              <a:t>Ankiety przeprowadzono wśród 12 nauczycieli szkoły</a:t>
            </a:r>
          </a:p>
          <a:p>
            <a:endParaRPr lang="pl-PL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buNone/>
            </a:pPr>
            <a:endParaRPr lang="pl-PL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Czy w naszej szkole jest bezpiecznie ? </a:t>
            </a:r>
            <a:endParaRPr lang="pl-PL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Które z zagrożeń mają miejsce  w naszej szkole?</a:t>
            </a:r>
            <a:b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  <a:t> ( podkreśl dwie)</a:t>
            </a:r>
            <a:br>
              <a:rPr lang="pl-PL" sz="20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pl-PL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l-PL" sz="2200" b="1" dirty="0" smtClean="0">
                <a:solidFill>
                  <a:srgbClr val="FF0000"/>
                </a:solidFill>
                <a:latin typeface="Comic Sans MS" pitchFamily="66" charset="0"/>
              </a:rPr>
              <a:t>Czy wiesz jakie postawy i zachowanie </a:t>
            </a:r>
            <a:r>
              <a:rPr lang="pl-PL" sz="2200" b="1" u="sng" dirty="0" smtClean="0">
                <a:solidFill>
                  <a:srgbClr val="FF0000"/>
                </a:solidFill>
                <a:latin typeface="Comic Sans MS" pitchFamily="66" charset="0"/>
              </a:rPr>
              <a:t>nie </a:t>
            </a:r>
            <a:r>
              <a:rPr lang="pl-PL" sz="2200" b="1" dirty="0" smtClean="0">
                <a:solidFill>
                  <a:srgbClr val="FF0000"/>
                </a:solidFill>
                <a:latin typeface="Comic Sans MS" pitchFamily="66" charset="0"/>
              </a:rPr>
              <a:t>są nagradzane w naszej szkole i uważane za niewłaściwe?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827584" y="1554163"/>
          <a:ext cx="8164016" cy="2882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95536" y="472514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latin typeface="Comic Sans MS" pitchFamily="66" charset="0"/>
              </a:rPr>
              <a:t>Wśród najczęściej wymienianych są :  wulgaryzmy, skarżenie, oszczerstwa, agresja fizyczna</a:t>
            </a:r>
            <a:endParaRPr lang="pl-PL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pl-PL" sz="2200" b="1" dirty="0" smtClean="0">
                <a:solidFill>
                  <a:srgbClr val="FF0000"/>
                </a:solidFill>
                <a:latin typeface="Comic Sans MS" pitchFamily="66" charset="0"/>
              </a:rPr>
              <a:t>Czy w szkole nauczyciele , pedagog , wychowawca  pomagają ci w  poprawie  twojego zachowania 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43608" y="1554163"/>
          <a:ext cx="7488832" cy="3098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539552" y="4941168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Comic Sans MS" pitchFamily="66" charset="0"/>
              </a:rPr>
              <a:t>Wśród  odpowiedzi na pytanie jak ?  Pojawiały się często : dają różne rady, wytłumaczą co zrobić, aby było lepiej, rozmawiają z nami, tematy na lekcjach wychowawczych, lekcje z pedagogiem, telefon do rodzica</a:t>
            </a:r>
            <a:endParaRPr lang="pl-PL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620688"/>
            <a:ext cx="8686800" cy="674712"/>
          </a:xfrm>
        </p:spPr>
        <p:txBody>
          <a:bodyPr>
            <a:normAutofit fontScale="90000"/>
          </a:bodyPr>
          <a:lstStyle/>
          <a:p>
            <a:pPr lvl="0" algn="ctr"/>
            <a:r>
              <a:rPr lang="pl-PL" sz="2200" b="1" dirty="0" smtClean="0">
                <a:solidFill>
                  <a:srgbClr val="FF0000"/>
                </a:solidFill>
                <a:latin typeface="Comic Sans MS" pitchFamily="66" charset="0"/>
              </a:rPr>
              <a:t>Czy w szkole podejmuje się działania wychowawcze mające na celu eliminowanie  zagrożeń?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71600" y="1554163"/>
          <a:ext cx="8020000" cy="2234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83568" y="4005064"/>
            <a:ext cx="74168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Comic Sans MS" pitchFamily="66" charset="0"/>
              </a:rPr>
              <a:t>Na pytanie jakie? ankietowani odpowiadali: rozmowy podczas lekcji wychowawczych, spotkania z przedstawicielami policji, poradni i innych, wskazywanie zagrożeń z </a:t>
            </a:r>
            <a:r>
              <a:rPr lang="pl-PL" dirty="0" err="1" smtClean="0">
                <a:latin typeface="Comic Sans MS" pitchFamily="66" charset="0"/>
              </a:rPr>
              <a:t>internetu</a:t>
            </a:r>
            <a:r>
              <a:rPr lang="pl-PL" dirty="0" smtClean="0">
                <a:latin typeface="Comic Sans MS" pitchFamily="66" charset="0"/>
              </a:rPr>
              <a:t>, pedagogizacja rodziców, pozytywna atmosfera, odpowiednie podejście do każdego ucznia i jego problemów , pogadanki i dyskusje.</a:t>
            </a:r>
            <a:endParaRPr lang="pl-PL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175</TotalTime>
  <Words>696</Words>
  <Application>Microsoft Office PowerPoint</Application>
  <PresentationFormat>Pokaz na ekranie (4:3)</PresentationFormat>
  <Paragraphs>71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Wędrówka</vt:lpstr>
      <vt:lpstr>  Szkoła Podstawowa nr 46        w Częstochowie </vt:lpstr>
      <vt:lpstr>                CelE  ewaluacji</vt:lpstr>
      <vt:lpstr>Wyniki ewaluacji sporządzono na podstawie:</vt:lpstr>
      <vt:lpstr>Analiza ankiet skierowanych  do Rodziców,  do uczniów  oraz do nauczycieli  naszej szkoły</vt:lpstr>
      <vt:lpstr>Czy w naszej szkole jest bezpiecznie ? </vt:lpstr>
      <vt:lpstr>Które z zagrożeń mają miejsce  w naszej szkole?  ( podkreśl dwie) </vt:lpstr>
      <vt:lpstr>Czy wiesz jakie postawy i zachowanie nie są nagradzane w naszej szkole i uważane za niewłaściwe?  </vt:lpstr>
      <vt:lpstr>Czy w szkole nauczyciele , pedagog , wychowawca  pomagają ci w  poprawie  twojego zachowania ? </vt:lpstr>
      <vt:lpstr>Czy w szkole podejmuje się działania wychowawcze mające na celu eliminowanie  zagrożeń? </vt:lpstr>
      <vt:lpstr>Czy uważasz, że nauczyciele naszej szkoły zauważają/ doceniają u Ciebie  właściwe zachowania i postawy? </vt:lpstr>
      <vt:lpstr>Czy  możesz  liczyć na pomoc nauczycieli i pracowników szkoły   w trudnych dla Ciebie  sytuacjach?  </vt:lpstr>
      <vt:lpstr>Czy wychowawca informuje Cię  o niewłaściwym , jak i właściwym zachowaniu w szkole?  </vt:lpstr>
      <vt:lpstr>Czy postawy i wartości , które były kształtowane  w ramach  projektu  unijnego „ Kodeks Wartości Młodego Człowieka” zachęca  Cię  do wyboru właściwych zachowań , wzorców i wartości </vt:lpstr>
      <vt:lpstr>Nauczyciele na godzinach wychowawczych  oraz na przedmiotach  poruszali   między innymi tematykę: </vt:lpstr>
      <vt:lpstr>Wnioski  z ewaluacji </vt:lpstr>
      <vt:lpstr>Rodzice :</vt:lpstr>
      <vt:lpstr>Nauczyciele : </vt:lpstr>
      <vt:lpstr>Uczniowie</vt:lpstr>
      <vt:lpstr>Zespół ewaluacyjny  dziękuje za uwagę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Szkoła Podstawowa nr 46        w Częstochowie </dc:title>
  <dc:creator>Dorota Grocka-Czepiczek</dc:creator>
  <cp:lastModifiedBy>Dorota Grocka-Czepiczek</cp:lastModifiedBy>
  <cp:revision>32</cp:revision>
  <dcterms:created xsi:type="dcterms:W3CDTF">2018-08-15T08:59:43Z</dcterms:created>
  <dcterms:modified xsi:type="dcterms:W3CDTF">2018-08-28T16:45:40Z</dcterms:modified>
</cp:coreProperties>
</file>