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88" r:id="rId2"/>
    <p:sldId id="256" r:id="rId3"/>
    <p:sldId id="263" r:id="rId4"/>
    <p:sldId id="264" r:id="rId5"/>
    <p:sldId id="265" r:id="rId6"/>
    <p:sldId id="267" r:id="rId7"/>
    <p:sldId id="259" r:id="rId8"/>
    <p:sldId id="287" r:id="rId9"/>
    <p:sldId id="260" r:id="rId10"/>
    <p:sldId id="268" r:id="rId11"/>
    <p:sldId id="261" r:id="rId12"/>
    <p:sldId id="269" r:id="rId13"/>
    <p:sldId id="270" r:id="rId14"/>
    <p:sldId id="271" r:id="rId15"/>
    <p:sldId id="272" r:id="rId16"/>
    <p:sldId id="274" r:id="rId17"/>
    <p:sldId id="273" r:id="rId18"/>
    <p:sldId id="276" r:id="rId19"/>
    <p:sldId id="277" r:id="rId20"/>
    <p:sldId id="278" r:id="rId21"/>
    <p:sldId id="275" r:id="rId22"/>
    <p:sldId id="279" r:id="rId23"/>
    <p:sldId id="280" r:id="rId24"/>
    <p:sldId id="281" r:id="rId25"/>
    <p:sldId id="282" r:id="rId26"/>
    <p:sldId id="283" r:id="rId27"/>
    <p:sldId id="284" r:id="rId28"/>
    <p:sldId id="262" r:id="rId29"/>
    <p:sldId id="286" r:id="rId30"/>
    <p:sldId id="285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1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4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6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04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6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65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8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0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49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3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2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0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61F1F43-932A-4BDA-B32A-03F1338AA41E}" type="datetimeFigureOut">
              <a:rPr lang="pl-PL" smtClean="0"/>
              <a:pPr/>
              <a:t>2019-03-20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0AF3-FA54-4E21-818B-0961055504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714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OOO/Dok1.docx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OOO/Dok2.docx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OOO/Dok3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urcjawsandalach.pl/content/alanya" TargetMode="External"/><Relationship Id="rId7" Type="http://schemas.openxmlformats.org/officeDocument/2006/relationships/image" Target="../media/image59.jpeg"/><Relationship Id="rId2" Type="http://schemas.openxmlformats.org/officeDocument/2006/relationships/hyperlink" Target="http://turcjawsandalach.pl/content/antal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://turcjawsandalach.pl/content/muzeum-w-sid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41889" y="2714681"/>
            <a:ext cx="11981792" cy="2387600"/>
          </a:xfrm>
        </p:spPr>
        <p:txBody>
          <a:bodyPr>
            <a:noAutofit/>
          </a:bodyPr>
          <a:lstStyle/>
          <a:p>
            <a:pPr algn="ctr"/>
            <a:r>
              <a:rPr lang="pl-PL" sz="9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,, Z plecakiem przez świat ”</a:t>
            </a:r>
            <a:br>
              <a:rPr lang="pl-PL" sz="9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pl-PL" sz="9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3b Gim</a:t>
            </a:r>
            <a:endParaRPr lang="pl-PL" sz="96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240632"/>
            <a:ext cx="9404723" cy="1220033"/>
          </a:xfrm>
        </p:spPr>
        <p:txBody>
          <a:bodyPr>
            <a:normAutofit/>
          </a:bodyPr>
          <a:lstStyle/>
          <a:p>
            <a:pPr algn="ctr"/>
            <a:r>
              <a:rPr lang="pl-PL" sz="3200" b="1" i="1" dirty="0"/>
              <a:t>4 września – </a:t>
            </a:r>
            <a:r>
              <a:rPr lang="pl-PL" sz="3200" b="1" dirty="0"/>
              <a:t>Bursa pierwsza stolica państwa osmańskiego</a:t>
            </a:r>
            <a:endParaRPr lang="pl-PL" sz="32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460665"/>
            <a:ext cx="10655551" cy="3159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Przejazd miejscową komunikacją około 2 godziny za 2 osoby 20 lir – 14,22 zł  </a:t>
            </a:r>
          </a:p>
          <a:p>
            <a:r>
              <a:rPr lang="pl-PL" sz="1600" b="1" dirty="0"/>
              <a:t>Bursa przyciąga mnogością zieleni i znakomitych zabytków. Miasto leży u stóp masywu </a:t>
            </a:r>
            <a:r>
              <a:rPr lang="pl-PL" sz="1600" b="1" dirty="0" err="1"/>
              <a:t>Uludag</a:t>
            </a:r>
            <a:r>
              <a:rPr lang="pl-PL" sz="1600" b="1" dirty="0"/>
              <a:t> – można na niego wjechać kolejką linową) a także leczniczych kąpieli (cieplice oraz </a:t>
            </a:r>
            <a:r>
              <a:rPr lang="pl-PL" sz="1600" b="1" dirty="0" err="1"/>
              <a:t>hammamy</a:t>
            </a:r>
            <a:r>
              <a:rPr lang="pl-PL" sz="1600" b="1" dirty="0"/>
              <a:t> w dzielnicy </a:t>
            </a:r>
            <a:r>
              <a:rPr lang="pl-PL" sz="1600" b="1" dirty="0" err="1"/>
              <a:t>Cekirge</a:t>
            </a:r>
            <a:r>
              <a:rPr lang="pl-PL" sz="1600" b="1" dirty="0"/>
              <a:t>). </a:t>
            </a:r>
          </a:p>
          <a:p>
            <a:r>
              <a:rPr lang="pl-PL" sz="1600" b="1" dirty="0"/>
              <a:t>Zobaczymy tu XV – wieczny Zielony Meczet (podobnie jak w przypadku stambulskiego Błękitnego Meczetu nazwa pochodzi od koloru kafli zdobiących wnętrze) i Zielone Mauzoleum (miejsce spoczynku sułtana Mehmeda I </a:t>
            </a:r>
            <a:r>
              <a:rPr lang="pl-PL" sz="1600" b="1" dirty="0" err="1"/>
              <a:t>i</a:t>
            </a:r>
            <a:r>
              <a:rPr lang="pl-PL" sz="1600" b="1" dirty="0"/>
              <a:t> jego najbliższej rodziny). </a:t>
            </a:r>
          </a:p>
          <a:p>
            <a:r>
              <a:rPr lang="pl-PL" sz="1600" b="1" dirty="0"/>
              <a:t>Najstarsza część miasta wznosząca się na wzgórzu </a:t>
            </a:r>
            <a:r>
              <a:rPr lang="pl-PL" sz="1600" b="1" dirty="0" err="1"/>
              <a:t>Hisar</a:t>
            </a:r>
            <a:r>
              <a:rPr lang="pl-PL" sz="1600" b="1" dirty="0"/>
              <a:t> (Cytadela), która otoczona jest wałem z basztami oraz bramami</a:t>
            </a:r>
          </a:p>
        </p:txBody>
      </p:sp>
      <p:pic>
        <p:nvPicPr>
          <p:cNvPr id="7" name="Obraz 6" descr="Znalezione obrazy dla zapytania bursa turcj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4" y="4299284"/>
            <a:ext cx="3591635" cy="244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Podobny obraz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60" y="4299284"/>
            <a:ext cx="3604052" cy="244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Podobny obraz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12" y="4299284"/>
            <a:ext cx="3978443" cy="2446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1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5 - 7 września - Antalya </a:t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985653"/>
            <a:ext cx="6271265" cy="3408217"/>
          </a:xfrm>
        </p:spPr>
        <p:txBody>
          <a:bodyPr>
            <a:normAutofit/>
          </a:bodyPr>
          <a:lstStyle/>
          <a:p>
            <a:r>
              <a:rPr lang="pl-PL" sz="1700" b="1" dirty="0"/>
              <a:t>5 września wylot miejscowymi liniami lotniczymi ze Stambułu do Antalyi (</a:t>
            </a:r>
            <a:r>
              <a:rPr lang="pl-PL" sz="1700" b="1" dirty="0" err="1"/>
              <a:t>Turkish</a:t>
            </a:r>
            <a:r>
              <a:rPr lang="pl-PL" sz="1700" b="1" dirty="0"/>
              <a:t> airlines bilety i godziny wylotów  zarezerwowane) </a:t>
            </a:r>
          </a:p>
          <a:p>
            <a:r>
              <a:rPr lang="pl-PL" sz="1700" b="1" dirty="0">
                <a:solidFill>
                  <a:srgbClr val="FF0000"/>
                </a:solidFill>
              </a:rPr>
              <a:t>Koszt biletów w obie strony 225 zł od osoby </a:t>
            </a:r>
          </a:p>
          <a:p>
            <a:r>
              <a:rPr lang="pl-PL" sz="1700" b="1" dirty="0"/>
              <a:t>Wynajem samochodu osobowego na cały pobyt na riwierze Tureckiej (rentalcars.com)</a:t>
            </a:r>
          </a:p>
          <a:p>
            <a:r>
              <a:rPr lang="pl-PL" sz="1700" b="1" dirty="0">
                <a:solidFill>
                  <a:srgbClr val="FF0000"/>
                </a:solidFill>
              </a:rPr>
              <a:t>Koszt wynajęcia samochodu na 10 dni 208,75 euro = 896,58 zł</a:t>
            </a:r>
          </a:p>
          <a:p>
            <a:r>
              <a:rPr lang="pl-PL" sz="1700" b="1" dirty="0"/>
              <a:t>Nocleg w hotelu w Antalyi 5-7 września </a:t>
            </a:r>
          </a:p>
          <a:p>
            <a:r>
              <a:rPr lang="pl-PL" sz="1700" b="1" dirty="0">
                <a:solidFill>
                  <a:srgbClr val="FF0000"/>
                </a:solidFill>
              </a:rPr>
              <a:t>Koszt 387 zł za dwie osoby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4575" y="1265101"/>
            <a:ext cx="3137659" cy="2236132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4576" y="3620120"/>
            <a:ext cx="3137659" cy="2400669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1504" y="4310743"/>
            <a:ext cx="2478294" cy="2096836"/>
          </a:xfrm>
          <a:prstGeom prst="rect">
            <a:avLst/>
          </a:prstGeom>
        </p:spPr>
      </p:pic>
      <p:pic>
        <p:nvPicPr>
          <p:cNvPr id="10" name="Obraz 9">
            <a:hlinkClick r:id="rId5" action="ppaction://hlinkfile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67689" y="4310743"/>
            <a:ext cx="3268737" cy="19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Antalya - Zwiedzanie oceanarium </a:t>
            </a: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267096"/>
            <a:ext cx="10250488" cy="2076995"/>
          </a:xfrm>
        </p:spPr>
        <p:txBody>
          <a:bodyPr>
            <a:normAutofit/>
          </a:bodyPr>
          <a:lstStyle/>
          <a:p>
            <a:r>
              <a:rPr lang="pl-PL" sz="1600" b="1" dirty="0"/>
              <a:t>Jest to 1 z największych na świecie oceanariów które może poszczycić się największym tunelem o długości 131m i szerokości 3m, gdzie nad głowami, z prawej i lewej strony przepływają nam rekiny, płaszczki i inne stwory morskie.  Łącznie znajduje się tu 40 ogromnych akwariów z ok 20000 ryb. Dodatkowo akwarium z zatopionym statkiem, samolotem i łodzią podwodną. A dla spragnionych chwili ochłodzenia zapraszamy do Komnaty Śnieżnej, gdzie na powierzchni 1500m2 panuje wieczna zima o temperaturze -5 stopni i naturalnym śniegu. </a:t>
            </a:r>
          </a:p>
          <a:p>
            <a:r>
              <a:rPr lang="pl-PL" sz="1700" b="1" dirty="0">
                <a:solidFill>
                  <a:srgbClr val="FF0000"/>
                </a:solidFill>
              </a:rPr>
              <a:t>Koszt </a:t>
            </a:r>
            <a:r>
              <a:rPr lang="pl-PL" sz="1700" b="1" dirty="0" smtClean="0">
                <a:solidFill>
                  <a:srgbClr val="FF0000"/>
                </a:solidFill>
              </a:rPr>
              <a:t>za osobę 35 </a:t>
            </a:r>
            <a:r>
              <a:rPr lang="pl-PL" sz="1700" b="1" dirty="0">
                <a:solidFill>
                  <a:srgbClr val="FF0000"/>
                </a:solidFill>
              </a:rPr>
              <a:t>euro = 300,65 zł </a:t>
            </a:r>
          </a:p>
        </p:txBody>
      </p:sp>
      <p:pic>
        <p:nvPicPr>
          <p:cNvPr id="11" name="Obraz 10" descr="Turcja, Antalya, wycieczka do Antalya, rejs statkiem, zwiedzanie starÃ³wki-Kaleici i Aquarium z Alanya, Side,Belek,Antalya,Kem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231968"/>
            <a:ext cx="3547654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Znalezione obrazy dla zapytania oceanarium antaly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66" y="3231968"/>
            <a:ext cx="3837714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Znalezione obrazy dla zapytania oceanarium antaly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3231969"/>
            <a:ext cx="3487783" cy="3017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8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7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Antalya - Wodospad 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Duden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Karpuzkaldiran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267097"/>
            <a:ext cx="10250488" cy="1240972"/>
          </a:xfrm>
        </p:spPr>
        <p:txBody>
          <a:bodyPr>
            <a:noAutofit/>
          </a:bodyPr>
          <a:lstStyle/>
          <a:p>
            <a:r>
              <a:rPr lang="pl-PL" sz="2400" b="1" dirty="0"/>
              <a:t>Wodospad spada z klifowego wybrzeża z wysokości 40 m wprost do Morza Śródziemnego. Często pojawia się tu piękna kolorowa tęcza.</a:t>
            </a:r>
          </a:p>
        </p:txBody>
      </p:sp>
      <p:pic>
        <p:nvPicPr>
          <p:cNvPr id="7" name="Obraz 6" descr="Znalezione obrazy dla zapytania wodospad antaly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3" y="2773544"/>
            <a:ext cx="5762625" cy="36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nalezione obrazy dla zapytania wodospad antaly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47" y="2773543"/>
            <a:ext cx="4953001" cy="360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8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9 września Wycieczka do Kapadocji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250488" cy="2926080"/>
          </a:xfrm>
        </p:spPr>
        <p:txBody>
          <a:bodyPr>
            <a:noAutofit/>
          </a:bodyPr>
          <a:lstStyle/>
          <a:p>
            <a:r>
              <a:rPr lang="pl-PL" sz="1600" b="1" dirty="0"/>
              <a:t>Kapadocja to region, który można nazwać dzieckiem kilku wygasłych wulkanów. </a:t>
            </a:r>
          </a:p>
          <a:p>
            <a:r>
              <a:rPr lang="pl-PL" sz="1600" b="1" dirty="0"/>
              <a:t>Te najwyższe wulkany to </a:t>
            </a:r>
            <a:r>
              <a:rPr lang="pl-PL" sz="1600" b="1" dirty="0" err="1"/>
              <a:t>Melendiz</a:t>
            </a:r>
            <a:r>
              <a:rPr lang="pl-PL" sz="1600" b="1" dirty="0"/>
              <a:t>, </a:t>
            </a:r>
            <a:r>
              <a:rPr lang="pl-PL" sz="1600" b="1" dirty="0" err="1"/>
              <a:t>Hasan</a:t>
            </a:r>
            <a:r>
              <a:rPr lang="pl-PL" sz="1600" b="1" dirty="0"/>
              <a:t> i </a:t>
            </a:r>
            <a:r>
              <a:rPr lang="pl-PL" sz="1600" b="1" dirty="0" err="1"/>
              <a:t>Erciyes</a:t>
            </a:r>
            <a:r>
              <a:rPr lang="pl-PL" sz="1600" b="1" dirty="0"/>
              <a:t> </a:t>
            </a:r>
            <a:r>
              <a:rPr lang="pl-PL" sz="1600" b="1" dirty="0" err="1"/>
              <a:t>Dağı</a:t>
            </a:r>
            <a:r>
              <a:rPr lang="pl-PL" sz="1600" b="1" dirty="0"/>
              <a:t> (3916 m n.p.m.), którego szczyt nawet latem jest ośnieżony i często widoczny przy dobrej pogodzie, i gdzie w zimie można jeździć na nartach. </a:t>
            </a:r>
          </a:p>
          <a:p>
            <a:r>
              <a:rPr lang="pl-PL" sz="1600" b="1" dirty="0"/>
              <a:t>Kilkadziesiąt milionów lat temu pył z tych wulkanów wymieszany z piaskiem przykrywał teren około kilkuset kilometrów kwadratowych (różnie się wielkość Kapadocji określa, więc ta liczba to tylko orientacyjna). </a:t>
            </a:r>
          </a:p>
          <a:p>
            <a:r>
              <a:rPr lang="pl-PL" sz="1600" b="1" dirty="0"/>
              <a:t>Następnie przez kolejne tysiące lat erozja sukcesywnie dokonywała dzieła: wiatr, deszcz, śnieg – tworząc fantazyjne formacje, które dziś należą do unikatów w skali światowej</a:t>
            </a:r>
          </a:p>
        </p:txBody>
      </p:sp>
      <p:pic>
        <p:nvPicPr>
          <p:cNvPr id="6" name="Obraz 5" descr="Znalezione obrazy dla zapytania kapadoc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45" y="4023361"/>
            <a:ext cx="5276170" cy="270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7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Kapadocji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250488" cy="5381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Dzień pierwszy:</a:t>
            </a:r>
          </a:p>
          <a:p>
            <a:pPr lvl="0"/>
            <a:r>
              <a:rPr lang="pl-PL" sz="1600" b="1" dirty="0"/>
              <a:t>Wyjazd bardzo wcześnie rano wypożyczonym samochodem z Antalyi </a:t>
            </a:r>
          </a:p>
          <a:p>
            <a:pPr lvl="0"/>
            <a:r>
              <a:rPr lang="pl-PL" sz="1600" b="1" dirty="0"/>
              <a:t>Postój na śniadanie w górach w miasteczku </a:t>
            </a:r>
            <a:r>
              <a:rPr lang="pl-PL" sz="1600" b="1" dirty="0" err="1"/>
              <a:t>Seydişehir</a:t>
            </a:r>
            <a:r>
              <a:rPr lang="pl-PL" sz="1600" b="1" dirty="0"/>
              <a:t>, </a:t>
            </a:r>
          </a:p>
          <a:p>
            <a:pPr lvl="0"/>
            <a:r>
              <a:rPr lang="pl-PL" sz="1600" b="1" dirty="0"/>
              <a:t>Przystanek w Konyi, to jedno z najbardziej konserwatywnych miast, związanych z postacią </a:t>
            </a:r>
            <a:r>
              <a:rPr lang="pl-PL" sz="1600" b="1" dirty="0" err="1"/>
              <a:t>Mevlany</a:t>
            </a:r>
            <a:r>
              <a:rPr lang="pl-PL" sz="1600" b="1" dirty="0"/>
              <a:t>, mistyka, poety, twórcy zakonu Wirujących Derwiszy. Znajduje się tu jego Muzeum i miejsce pochówku, można też obejrzeć pomieszczenia klasztorne.</a:t>
            </a:r>
          </a:p>
          <a:p>
            <a:pPr lvl="0"/>
            <a:r>
              <a:rPr lang="pl-PL" sz="1600" b="1" dirty="0"/>
              <a:t>Dalszy przejazd do Kapadocji, z przystankiem na XIV-wieczny karawanseraj </a:t>
            </a:r>
            <a:r>
              <a:rPr lang="pl-PL" sz="1600" b="1" dirty="0" err="1"/>
              <a:t>Sultanhani</a:t>
            </a:r>
            <a:r>
              <a:rPr lang="pl-PL" sz="1600" b="1" dirty="0"/>
              <a:t>. Karawanseraj to po prostu miejsce postoju karawan, a na tym szlaku jest ich sporo. </a:t>
            </a:r>
            <a:r>
              <a:rPr lang="pl-PL" sz="1600" b="1" dirty="0" err="1"/>
              <a:t>Sultanhani</a:t>
            </a:r>
            <a:r>
              <a:rPr lang="pl-PL" sz="1600" b="1" dirty="0"/>
              <a:t> jest jednym z większych i piękniejszych karawanserajów, zdobionych przez mukarnas – to taki piękny element islamskiej architektury, który znają też mieszkańcy jednego z hoteli na Riwierze o tej samej nazwie</a:t>
            </a:r>
          </a:p>
          <a:p>
            <a:pPr lvl="0"/>
            <a:r>
              <a:rPr lang="pl-PL" sz="1600" b="1" dirty="0"/>
              <a:t>Zwiedzanie Kapadocji Muzeum </a:t>
            </a:r>
            <a:r>
              <a:rPr lang="pl-PL" sz="1600" b="1" dirty="0" err="1"/>
              <a:t>Göreme</a:t>
            </a:r>
            <a:r>
              <a:rPr lang="pl-PL" sz="1600" b="1" dirty="0"/>
              <a:t> znajdujące się na liście UNESCO. W Muzeum są najpiękniejsze kościółki, pomieszczenia klasztorne i najlepiej zachowane freski. Jednym z ciekawszych jest Ciemny Kościółek (</a:t>
            </a:r>
            <a:r>
              <a:rPr lang="pl-PL" sz="1600" b="1" dirty="0" err="1"/>
              <a:t>Karanlık</a:t>
            </a:r>
            <a:r>
              <a:rPr lang="pl-PL" sz="1600" b="1" dirty="0"/>
              <a:t> </a:t>
            </a:r>
            <a:r>
              <a:rPr lang="pl-PL" sz="1600" b="1" dirty="0" err="1"/>
              <a:t>Kilise</a:t>
            </a:r>
            <a:r>
              <a:rPr lang="pl-PL" sz="1600" b="1" dirty="0"/>
              <a:t>), świetnie zachowany ze względu na niewielki dostęp światła. Z tego samego powodu nie można tam robić zdjęć.</a:t>
            </a:r>
          </a:p>
          <a:p>
            <a:r>
              <a:rPr lang="pl-PL" sz="1600" b="1" dirty="0"/>
              <a:t> dzieła: wiatr, deszcz, śnieg – tworząc fantazyjne formacje, które dziś należą do unikatów w skali światowej</a:t>
            </a:r>
          </a:p>
        </p:txBody>
      </p:sp>
    </p:spTree>
    <p:extLst>
      <p:ext uri="{BB962C8B-B14F-4D97-AF65-F5344CB8AC3E}">
        <p14:creationId xmlns:p14="http://schemas.microsoft.com/office/powerpoint/2010/main" val="8017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Kapadocji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4" name="Symbol zastępczy zawartości 3" descr="Znalezione obrazy dla zapytania kapadocj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2" y="1267148"/>
            <a:ext cx="6627474" cy="483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 Muzeum Görem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03" y="1267149"/>
            <a:ext cx="4884285" cy="4831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6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Wycieczka do Kapadocji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6682151" cy="1737359"/>
          </a:xfrm>
        </p:spPr>
        <p:txBody>
          <a:bodyPr>
            <a:noAutofit/>
          </a:bodyPr>
          <a:lstStyle/>
          <a:p>
            <a:pPr lvl="0"/>
            <a:r>
              <a:rPr lang="pl-PL" sz="1600" b="1" dirty="0"/>
              <a:t>Spacer pomiędzy skałkami w Dolinie Mnichów – Kominków Św. Szymona. Potem Dolina Wyobraźni i jej słynny „Wielbłąd”.</a:t>
            </a:r>
          </a:p>
          <a:p>
            <a:r>
              <a:rPr lang="pl-PL" sz="1600" b="1" dirty="0"/>
              <a:t>Zakwaterowanie w mieście GOREME w K</a:t>
            </a:r>
            <a:r>
              <a:rPr lang="pl-PL" sz="1600" b="1" dirty="0" smtClean="0"/>
              <a:t>apadocji </a:t>
            </a:r>
            <a:r>
              <a:rPr lang="pl-PL" sz="1600" b="1" dirty="0"/>
              <a:t>7 – 9 września 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Koszt 444 zł za dwie osoby </a:t>
            </a:r>
          </a:p>
        </p:txBody>
      </p:sp>
      <p:pic>
        <p:nvPicPr>
          <p:cNvPr id="5" name="Obraz 4" descr="Znalezione obrazy dla zapytania Muzeum Görem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03" y="1965960"/>
            <a:ext cx="4499655" cy="322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hlinkClick r:id="rId3" action="ppaction://hlinkfile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6" y="3331028"/>
            <a:ext cx="3387295" cy="27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80" y="3331029"/>
            <a:ext cx="3325994" cy="273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9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Kapadocji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250488" cy="1267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Dzień drugi:</a:t>
            </a:r>
          </a:p>
          <a:p>
            <a:r>
              <a:rPr lang="pl-PL" sz="1600" b="1" dirty="0"/>
              <a:t>Lot balonem w Kapadocji odbywa się nad ranem to godzina lotu o wschodzie słońca. 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lot balonem 140€ = 601,30 zł</a:t>
            </a:r>
          </a:p>
        </p:txBody>
      </p:sp>
      <p:pic>
        <p:nvPicPr>
          <p:cNvPr id="4" name="Obraz 3" descr="Znalezione obrazy dla zapytania kapadoc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10271"/>
            <a:ext cx="5762625" cy="38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 kapadocja balon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2" y="2710271"/>
            <a:ext cx="5054192" cy="386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4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Kapadocji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0"/>
            <a:ext cx="6004561" cy="3187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Dzień drugi:</a:t>
            </a:r>
          </a:p>
          <a:p>
            <a:pPr lvl="0"/>
            <a:r>
              <a:rPr lang="pl-PL" sz="1600" b="1" dirty="0"/>
              <a:t>Słynne „Trzy Piękności” oraz miejsce zwane „O </a:t>
            </a:r>
            <a:r>
              <a:rPr lang="pl-PL" sz="1600" b="1" dirty="0" err="1"/>
              <a:t>ağacın</a:t>
            </a:r>
            <a:r>
              <a:rPr lang="pl-PL" sz="1600" b="1" dirty="0"/>
              <a:t> </a:t>
            </a:r>
            <a:r>
              <a:rPr lang="pl-PL" sz="1600" b="1" dirty="0" err="1"/>
              <a:t>altı</a:t>
            </a:r>
            <a:r>
              <a:rPr lang="pl-PL" sz="1600" b="1" dirty="0"/>
              <a:t>” (dosłownie: pod tym drzewem) </a:t>
            </a:r>
          </a:p>
          <a:p>
            <a:pPr lvl="0"/>
            <a:r>
              <a:rPr lang="pl-PL" sz="1600" b="1" dirty="0"/>
              <a:t>Twierdza </a:t>
            </a:r>
            <a:r>
              <a:rPr lang="pl-PL" sz="1600" b="1" dirty="0" err="1"/>
              <a:t>Uçhisar</a:t>
            </a:r>
            <a:r>
              <a:rPr lang="pl-PL" sz="1600" b="1" dirty="0"/>
              <a:t>, którą będzie można podziwiać z punktów widokowych. Twierdza to jeden z bardziej wyrazistych punktów w okolicy.</a:t>
            </a:r>
          </a:p>
          <a:p>
            <a:pPr lvl="0"/>
            <a:r>
              <a:rPr lang="pl-PL" sz="1600" b="1" dirty="0"/>
              <a:t>Miasto podziemne leżące pośrodku tureckiej wioski – </a:t>
            </a:r>
            <a:r>
              <a:rPr lang="pl-PL" sz="1600" b="1" dirty="0" err="1"/>
              <a:t>Saratlı</a:t>
            </a:r>
            <a:r>
              <a:rPr lang="pl-PL" sz="1600" b="1" dirty="0"/>
              <a:t>. </a:t>
            </a:r>
          </a:p>
          <a:p>
            <a:r>
              <a:rPr lang="pl-PL" sz="1600" b="1" dirty="0"/>
              <a:t>PODZIEMNE MIASTO DERINKUYU – SKALNE TAJEMNICE KAPADOCJI</a:t>
            </a:r>
          </a:p>
          <a:p>
            <a:pPr lvl="0"/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6" name="Obraz 5" descr="Znalezione obrazy dla zapytania trzy pieknosci turc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41" y="1404257"/>
            <a:ext cx="3719059" cy="278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 o a&amp;gbreve;acın altı nev&amp;scedil;ehi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" y="4455931"/>
            <a:ext cx="3810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nalezione obrazy dla zapytania Saratlı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4" y="4455931"/>
            <a:ext cx="34099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nalezione obrazy dla zapytania • PODZIEMNE MIASTO DERINKUY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641" y="4455931"/>
            <a:ext cx="368236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2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88406" y="128787"/>
            <a:ext cx="4644979" cy="1519708"/>
          </a:xfrm>
        </p:spPr>
        <p:txBody>
          <a:bodyPr>
            <a:noAutofit/>
          </a:bodyPr>
          <a:lstStyle/>
          <a:p>
            <a:r>
              <a:rPr lang="pl-PL" sz="7200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TURCJA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52620" y="4925961"/>
            <a:ext cx="4010592" cy="1796810"/>
          </a:xfrm>
        </p:spPr>
        <p:txBody>
          <a:bodyPr>
            <a:normAutofit/>
          </a:bodyPr>
          <a:lstStyle/>
          <a:p>
            <a:pPr algn="r"/>
            <a:r>
              <a:rPr lang="pl-PL" sz="2800" b="1" dirty="0" smtClean="0">
                <a:solidFill>
                  <a:schemeClr val="tx1"/>
                </a:solidFill>
              </a:rPr>
              <a:t>AMELIA WOJKOWSKA </a:t>
            </a:r>
            <a:endParaRPr lang="pl-PL" sz="2800" b="1" dirty="0">
              <a:solidFill>
                <a:schemeClr val="tx1"/>
              </a:solidFill>
            </a:endParaRPr>
          </a:p>
          <a:p>
            <a:pPr algn="r"/>
            <a:r>
              <a:rPr lang="pl-PL" sz="2800" b="1" dirty="0" smtClean="0">
                <a:solidFill>
                  <a:schemeClr val="tx1"/>
                </a:solidFill>
              </a:rPr>
              <a:t> ZOSIA TUREK</a:t>
            </a:r>
            <a:endParaRPr lang="pl-PL" sz="2800" b="1" dirty="0">
              <a:solidFill>
                <a:schemeClr val="tx1"/>
              </a:solidFill>
            </a:endParaRPr>
          </a:p>
          <a:p>
            <a:pPr algn="r"/>
            <a:r>
              <a:rPr lang="pl-PL" sz="2800" b="1" dirty="0">
                <a:solidFill>
                  <a:schemeClr val="tx1"/>
                </a:solidFill>
              </a:rPr>
              <a:t>KLASA </a:t>
            </a:r>
            <a:r>
              <a:rPr lang="pl-PL" sz="2800" b="1" dirty="0" smtClean="0">
                <a:solidFill>
                  <a:schemeClr val="tx1"/>
                </a:solidFill>
              </a:rPr>
              <a:t>3BG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1227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Kapadocji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0"/>
            <a:ext cx="10679385" cy="2508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Dzień drugi:</a:t>
            </a:r>
          </a:p>
          <a:p>
            <a:pPr lvl="0"/>
            <a:r>
              <a:rPr lang="pl-P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 turecka. To turecki wieczór folklorystyczny. </a:t>
            </a:r>
          </a:p>
          <a:p>
            <a:pPr lvl="0"/>
            <a:r>
              <a:rPr lang="pl-PL" sz="1600" b="1" dirty="0"/>
              <a:t>Miejsce imprezy jest wykute w wulkanicznej skale. Siedzi się w „jaskiniach” przy stołach zastawionych przekąskami i lokalnymi napojami </a:t>
            </a:r>
            <a:r>
              <a:rPr lang="pl-PL" sz="1600" b="1" dirty="0" err="1"/>
              <a:t>all</a:t>
            </a:r>
            <a:r>
              <a:rPr lang="pl-PL" sz="1600" b="1" dirty="0"/>
              <a:t> inclusive. Najpierw pokazany zostanie taniec derwiszy – </a:t>
            </a:r>
            <a:r>
              <a:rPr lang="pl-PL" sz="1600" b="1" dirty="0" err="1"/>
              <a:t>sema</a:t>
            </a:r>
            <a:r>
              <a:rPr lang="pl-PL" sz="1600" b="1" dirty="0"/>
              <a:t>, a następnie – tańce brzucha, tańce weselne, z ogniami. </a:t>
            </a:r>
          </a:p>
          <a:p>
            <a:pPr lvl="0"/>
            <a:r>
              <a:rPr lang="pl-PL" sz="1600" b="1" dirty="0">
                <a:solidFill>
                  <a:srgbClr val="FF0000"/>
                </a:solidFill>
              </a:rPr>
              <a:t>Wieczór turecki to koszt  25€ = 214,50 zł od osoby</a:t>
            </a:r>
          </a:p>
          <a:p>
            <a:r>
              <a:rPr lang="pl-PL" sz="1600" b="1" dirty="0"/>
              <a:t>Rano powrót na Riwierę turecką zakwaterowanie w hotelu w </a:t>
            </a:r>
            <a:r>
              <a:rPr lang="pl-PL" sz="1600" b="1" dirty="0" err="1"/>
              <a:t>Anamur</a:t>
            </a:r>
            <a:endParaRPr lang="pl-PL" sz="1600" b="1" dirty="0"/>
          </a:p>
          <a:p>
            <a:pPr lvl="0"/>
            <a:endParaRPr lang="pl-PL" sz="1600" b="1" dirty="0">
              <a:solidFill>
                <a:srgbClr val="FF0000"/>
              </a:solidFill>
            </a:endParaRPr>
          </a:p>
          <a:p>
            <a:pPr lvl="0"/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10" name="Obraz 9" descr="Znalezione obrazy dla zapytania ta&amp;nacute;czacy derwisze wieczór tureck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590925"/>
            <a:ext cx="5544911" cy="296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Podobny obra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11" y="3833676"/>
            <a:ext cx="5762625" cy="249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4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7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10 września miasto 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Anamur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679385" cy="1737359"/>
          </a:xfrm>
        </p:spPr>
        <p:txBody>
          <a:bodyPr>
            <a:noAutofit/>
          </a:bodyPr>
          <a:lstStyle/>
          <a:p>
            <a:r>
              <a:rPr lang="pl-PL" sz="1600" b="1" dirty="0" err="1"/>
              <a:t>Anamur</a:t>
            </a:r>
            <a:r>
              <a:rPr lang="pl-PL" sz="1600" b="1" dirty="0"/>
              <a:t> - miasto położone na wybrzeżu Morza Śródziemnego, ok. 100 km na wschód od </a:t>
            </a:r>
            <a:r>
              <a:rPr lang="pl-PL" sz="1600" b="1" dirty="0" err="1"/>
              <a:t>Alanyi</a:t>
            </a:r>
            <a:r>
              <a:rPr lang="pl-PL" sz="1600" b="1" dirty="0"/>
              <a:t>, do którego jednak z rzadka docierają turyści przebywający na Tureckiej Riwierze. Znajdują się tu dwa wspaniałe zabytki przeszłości: </a:t>
            </a:r>
            <a:r>
              <a:rPr lang="pl-PL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ruiny starożytnego miasta </a:t>
            </a:r>
            <a:r>
              <a:rPr lang="pl-PL" sz="1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Anamurion</a:t>
            </a:r>
            <a:r>
              <a:rPr lang="pl-PL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oraz </a:t>
            </a:r>
            <a:r>
              <a:rPr lang="pl-PL" sz="1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Mamure</a:t>
            </a:r>
            <a:r>
              <a:rPr lang="pl-PL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Kalesi</a:t>
            </a:r>
            <a:r>
              <a:rPr lang="pl-PL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b="1" dirty="0"/>
              <a:t>- średniowieczna twierdza zaliczana do jednej z najbardziej imponujących tego typu budowli w Turcji.</a:t>
            </a:r>
          </a:p>
          <a:p>
            <a:r>
              <a:rPr lang="pl-PL" sz="1600" b="1" dirty="0"/>
              <a:t>Zakwaterowanie w mieście </a:t>
            </a:r>
            <a:r>
              <a:rPr lang="pl-PL" sz="1600" b="1" dirty="0" err="1"/>
              <a:t>Anamur</a:t>
            </a:r>
            <a:r>
              <a:rPr lang="pl-PL" sz="1600" b="1" dirty="0"/>
              <a:t> </a:t>
            </a:r>
            <a:r>
              <a:rPr lang="pl-PL" sz="1600" b="1" dirty="0">
                <a:solidFill>
                  <a:srgbClr val="FF0000"/>
                </a:solidFill>
              </a:rPr>
              <a:t>Koszt 421 zł za dwie osoby </a:t>
            </a:r>
          </a:p>
        </p:txBody>
      </p:sp>
      <p:pic>
        <p:nvPicPr>
          <p:cNvPr id="13" name="Obraz 12">
            <a:hlinkClick r:id="rId2" action="ppaction://hlinkfil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88" y="2834640"/>
            <a:ext cx="3872865" cy="31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457" y="2834640"/>
            <a:ext cx="3549240" cy="313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31074"/>
            <a:ext cx="10515600" cy="112340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10 września miasto 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Anamur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ruiny starożytnego miasta </a:t>
            </a:r>
            <a:r>
              <a:rPr lang="pl-PL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Anamurion</a:t>
            </a:r>
            <a:r>
              <a:rPr lang="pl-PL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oraz </a:t>
            </a:r>
            <a:r>
              <a:rPr lang="pl-PL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Mamure</a:t>
            </a:r>
            <a:r>
              <a:rPr lang="pl-PL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Kalesi</a:t>
            </a:r>
            <a:r>
              <a:rPr lang="pl-PL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6" name="Symbol zastępczy zawartości 5" descr="Znalezione obrazy dla zapytania anamur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9" y="1802448"/>
            <a:ext cx="2756104" cy="155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 anam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472" y="1802448"/>
            <a:ext cx="324802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nalezione obrazy dla zapytania anamu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78" y="1802448"/>
            <a:ext cx="3496356" cy="32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nalezione obrazy dla zapytania anamu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7" y="3644537"/>
            <a:ext cx="3785904" cy="314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6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– 15 września 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pl-PL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plażing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zwiedzanie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679385" cy="2220686"/>
          </a:xfrm>
        </p:spPr>
        <p:txBody>
          <a:bodyPr>
            <a:noAutofit/>
          </a:bodyPr>
          <a:lstStyle/>
          <a:p>
            <a:pPr lvl="0"/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600" b="1" dirty="0"/>
              <a:t>Położone między </a:t>
            </a:r>
            <a:r>
              <a:rPr lang="pl-PL" sz="1600" b="1" dirty="0">
                <a:hlinkClick r:id="rId2" tooltip="Antalya"/>
              </a:rPr>
              <a:t>Antalyą</a:t>
            </a:r>
            <a:r>
              <a:rPr lang="pl-PL" sz="1600" b="1" dirty="0"/>
              <a:t> a </a:t>
            </a:r>
            <a:r>
              <a:rPr lang="pl-PL" sz="1600" b="1" dirty="0" err="1">
                <a:hlinkClick r:id="rId3" tooltip="Alanya"/>
              </a:rPr>
              <a:t>Alanyą</a:t>
            </a:r>
            <a:r>
              <a:rPr lang="pl-PL" sz="1600" b="1" dirty="0"/>
              <a:t> </a:t>
            </a:r>
            <a:r>
              <a:rPr lang="pl-PL" sz="1600" b="1" dirty="0" err="1"/>
              <a:t>Side</a:t>
            </a:r>
            <a:r>
              <a:rPr lang="pl-PL" sz="1600" b="1" dirty="0"/>
              <a:t> to popularny kurort na Śródziemnego, również wspaniale zachowane miasto antyczne. W starożytności kwitnął w nim handel niewolnikami, który przyczynił się do bogactwa i potęgi tej osady. Położone na jego terenie ruiny z czasów hellenistycznych i rzymskich stanowią ogromną atrakcję turystyczną, a </a:t>
            </a:r>
            <a:r>
              <a:rPr lang="pl-PL" sz="1600" b="1" dirty="0">
                <a:hlinkClick r:id="rId4" tooltip="Muzeum w Side"/>
              </a:rPr>
              <a:t>lokalne muzeum</a:t>
            </a:r>
            <a:r>
              <a:rPr lang="pl-PL" sz="1600" b="1" dirty="0"/>
              <a:t>, działające w budynku łaźni rzymskich posiada wiele ciekawych eksponatów.</a:t>
            </a:r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Zakwaterowanie koszt 921 euro = 3 955, 70 zł za dwie osoby w 5 gwiazdkowym hotelu on inclusive</a:t>
            </a:r>
          </a:p>
          <a:p>
            <a:pPr lvl="0"/>
            <a:endParaRPr lang="pl-PL" sz="1600" b="1" dirty="0">
              <a:solidFill>
                <a:srgbClr val="FF0000"/>
              </a:solidFill>
            </a:endParaRPr>
          </a:p>
          <a:p>
            <a:pPr lvl="0"/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6" name="Obraz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9" y="3448594"/>
            <a:ext cx="3434421" cy="32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2" y="3448595"/>
            <a:ext cx="3496991" cy="32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nalezione obrazy dla zapytania sid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455" y="3461658"/>
            <a:ext cx="3549242" cy="3232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4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– 15 września </a:t>
            </a:r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pl-PL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plażing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zwiedzanie okolicy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1"/>
            <a:ext cx="10679385" cy="2220686"/>
          </a:xfrm>
        </p:spPr>
        <p:txBody>
          <a:bodyPr>
            <a:noAutofit/>
          </a:bodyPr>
          <a:lstStyle/>
          <a:p>
            <a:pPr lvl="0"/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pl-PL" sz="1600" b="1" dirty="0">
              <a:solidFill>
                <a:srgbClr val="FF0000"/>
              </a:solidFill>
            </a:endParaRPr>
          </a:p>
          <a:p>
            <a:pPr lvl="0"/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9" name="Obraz 8" descr="Antyczny sarkofag w Sid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93" y="1262810"/>
            <a:ext cx="3953691" cy="311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Ulica Liman Caddesi w Si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31" y="1397111"/>
            <a:ext cx="3173142" cy="268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Znalezione obrazy dla zapytania sid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49" y="4538932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Znalezione obrazy dla zapytania sid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55" y="4165689"/>
            <a:ext cx="3434942" cy="251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Znalezione obrazy dla zapytania Riwiera turecka opalani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7103"/>
            <a:ext cx="2501876" cy="338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Znalezione obrazy dla zapytania Riwiera turecka opalani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4" y="4860339"/>
            <a:ext cx="3064079" cy="1854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Pamukkle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3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bawełniany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zamek 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0"/>
            <a:ext cx="10679385" cy="3513909"/>
          </a:xfrm>
        </p:spPr>
        <p:txBody>
          <a:bodyPr>
            <a:noAutofit/>
          </a:bodyPr>
          <a:lstStyle/>
          <a:p>
            <a:pPr lvl="0"/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600" b="1" dirty="0"/>
              <a:t>„Bawełniany zamek” </a:t>
            </a:r>
            <a:r>
              <a:rPr lang="pl-PL" sz="1600" b="1" dirty="0" err="1"/>
              <a:t>Pamukkale</a:t>
            </a:r>
            <a:r>
              <a:rPr lang="pl-PL" sz="1600" b="1" dirty="0"/>
              <a:t> to naturalne „cudeńko” wpisane jest na światową listę zabytków UNESCO. Gorące źródła termalne wydobywają się tu od ponad 14 tys. lat. </a:t>
            </a:r>
          </a:p>
          <a:p>
            <a:r>
              <a:rPr lang="pl-PL" sz="1600" b="1" dirty="0"/>
              <a:t>Przez wieki ta woda omywała zbocze góry </a:t>
            </a:r>
            <a:r>
              <a:rPr lang="pl-PL" sz="1600" b="1" dirty="0" err="1"/>
              <a:t>Pamukkale</a:t>
            </a:r>
            <a:r>
              <a:rPr lang="pl-PL" sz="1600" b="1" dirty="0"/>
              <a:t> tworząc dziś wapienne tarasy (zw. też trawertynami). Na białe tarasy  – trzeba wejść na boso, by popluskać się w mineralnej wodzie termalnej, która tworzy płytkie baseny niczym oczka wodne oraz naturalne wodospady. </a:t>
            </a:r>
          </a:p>
          <a:p>
            <a:r>
              <a:rPr lang="pl-PL" sz="1600" b="1" dirty="0"/>
              <a:t>Należy skorzystać również z właściwej kąpieli a zarazem kuracji odmładzającej w antycznym basenie Kleopatry. Woda pełna zdrowotnych minerałów leczy otyłość, reumatyzm, choroby skóry i górnych dróg oddechowych. Podczas kąpieli daje charakterystyczny </a:t>
            </a:r>
            <a:r>
              <a:rPr lang="pl-PL" sz="1600" b="1" dirty="0" err="1"/>
              <a:t>bąbelkujący</a:t>
            </a:r>
            <a:r>
              <a:rPr lang="pl-PL" sz="1600" b="1" dirty="0"/>
              <a:t> efekt szampana.</a:t>
            </a:r>
          </a:p>
          <a:p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Wstęp na tarasy 20/30 LIR = 42,41 zł</a:t>
            </a:r>
          </a:p>
          <a:p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Baseny afrodyty 10/20 LIR = 28,28 zł</a:t>
            </a:r>
          </a:p>
          <a:p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9" name="Obraz 8" descr="Znalezione obrazy dla zapytania pamukka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67" y="3840480"/>
            <a:ext cx="5132479" cy="283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0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Pamukkle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bawełniany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zamek 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7280"/>
            <a:ext cx="10679385" cy="3513909"/>
          </a:xfrm>
        </p:spPr>
        <p:txBody>
          <a:bodyPr>
            <a:noAutofit/>
          </a:bodyPr>
          <a:lstStyle/>
          <a:p>
            <a:pPr lvl="0"/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5" name="Obraz 4" descr="Znalezione obrazy dla zapytania pamukka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95" y="4271452"/>
            <a:ext cx="4230205" cy="24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Znalezione obrazy dla zapytania pamukka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7" y="3737017"/>
            <a:ext cx="6059064" cy="28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 basen afrodyty pamukkal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76" y="958325"/>
            <a:ext cx="2809603" cy="317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nalezione obrazy dla zapytania basen afrodyty pamukkal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58325"/>
            <a:ext cx="4162480" cy="2639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3611"/>
            <a:ext cx="10515600" cy="7836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Hierapolis – starożytne miasto rzymskie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306286"/>
            <a:ext cx="10679385" cy="1306285"/>
          </a:xfrm>
        </p:spPr>
        <p:txBody>
          <a:bodyPr>
            <a:noAutofit/>
          </a:bodyPr>
          <a:lstStyle/>
          <a:p>
            <a:pPr lvl="0"/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600" b="1" dirty="0"/>
              <a:t>„Hierapolis. To  starożytne miasto rzymskie, dawne uzdrowisko. Wśród zabytków można podziwiać ogromny teatr, nekropolię z domami grzebalnymi,  świątynię Apollona czy zejście do podziemnego świata Hadesu</a:t>
            </a:r>
          </a:p>
          <a:p>
            <a:endParaRPr lang="pl-PL" sz="1600" b="1" dirty="0"/>
          </a:p>
          <a:p>
            <a:pPr lvl="0"/>
            <a:endParaRPr lang="pl-PL" sz="1600" b="1" dirty="0"/>
          </a:p>
        </p:txBody>
      </p:sp>
      <p:pic>
        <p:nvPicPr>
          <p:cNvPr id="5" name="Obraz 4" descr="Podobny obra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795995"/>
            <a:ext cx="407670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Znalezione obrazy dla zapytania Hierapoli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789" y="2795995"/>
            <a:ext cx="3720465" cy="308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 Hierapoli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5" y="2821576"/>
            <a:ext cx="3729966" cy="3031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3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156872" cy="971133"/>
          </a:xfrm>
        </p:spPr>
        <p:txBody>
          <a:bodyPr>
            <a:normAutofit/>
          </a:bodyPr>
          <a:lstStyle/>
          <a:p>
            <a:pPr algn="ctr"/>
            <a:r>
              <a:rPr lang="pl-PL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września powrót do Warszawy </a:t>
            </a:r>
            <a:endParaRPr lang="pl-PL" sz="4400" b="1" i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423852"/>
            <a:ext cx="8946541" cy="2233748"/>
          </a:xfrm>
        </p:spPr>
        <p:txBody>
          <a:bodyPr>
            <a:normAutofit/>
          </a:bodyPr>
          <a:lstStyle/>
          <a:p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Wyjazd z hotelu w </a:t>
            </a:r>
            <a:r>
              <a:rPr lang="pl-PL" sz="16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samochodem do Antalyi (oddanie samochodu do wypożyczalni)</a:t>
            </a:r>
          </a:p>
          <a:p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Wylot z Antalyi g. 6.25 do Stambułu, przylot g. 7.40</a:t>
            </a:r>
          </a:p>
          <a:p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Czas wolny </a:t>
            </a:r>
          </a:p>
          <a:p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Wylot ze Stambułu g 17.30 do Warszawy, przylot  g. 19.05</a:t>
            </a:r>
          </a:p>
          <a:p>
            <a:r>
              <a:rPr lang="pl-PL" sz="1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Bilety i loty zarezerwowane od razu z lotami powrotnymi 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44" y="3801290"/>
            <a:ext cx="4583839" cy="290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92" y="3807420"/>
            <a:ext cx="4077516" cy="289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Znalezione obrazy dla zapytania WYLOT SAMOLO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63" y="1828828"/>
            <a:ext cx="2841570" cy="15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130" y="311050"/>
            <a:ext cx="9404723" cy="1400530"/>
          </a:xfrm>
        </p:spPr>
        <p:txBody>
          <a:bodyPr/>
          <a:lstStyle/>
          <a:p>
            <a:r>
              <a:rPr lang="pl-PL" dirty="0"/>
              <a:t>               CAŁKOWITY KOSZT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HOTELE : 6 043,7 zł</a:t>
            </a:r>
          </a:p>
          <a:p>
            <a:pPr marL="0" indent="0">
              <a:buNone/>
            </a:pPr>
            <a:r>
              <a:rPr lang="pl-PL" dirty="0"/>
              <a:t>LOTY : 2 730,14 zł</a:t>
            </a:r>
          </a:p>
          <a:p>
            <a:pPr marL="0" indent="0">
              <a:buNone/>
            </a:pPr>
            <a:r>
              <a:rPr lang="pl-PL" dirty="0"/>
              <a:t>AUTA : 896,58 zł</a:t>
            </a:r>
          </a:p>
          <a:p>
            <a:pPr marL="0" indent="0">
              <a:buNone/>
            </a:pPr>
            <a:r>
              <a:rPr lang="pl-PL" dirty="0"/>
              <a:t>BILETY : 17,14</a:t>
            </a:r>
          </a:p>
          <a:p>
            <a:pPr marL="0" indent="0">
              <a:buNone/>
            </a:pPr>
            <a:r>
              <a:rPr lang="pl-PL" dirty="0"/>
              <a:t>ATRAKCJE : 1 193,39</a:t>
            </a:r>
          </a:p>
          <a:p>
            <a:pPr marL="0" indent="0">
              <a:buNone/>
            </a:pPr>
            <a:r>
              <a:rPr lang="pl-PL" dirty="0"/>
              <a:t>PODSUMOWAIE : 10 863,91 zł w zaokrągleniu do </a:t>
            </a:r>
            <a:r>
              <a:rPr lang="pl-PL" dirty="0" smtClean="0"/>
              <a:t>14 </a:t>
            </a:r>
            <a:r>
              <a:rPr lang="pl-PL" dirty="0"/>
              <a:t>000 zł na dodatkowe przyjemności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7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Plan wyjazdu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FF0000"/>
                </a:solidFill>
              </a:rPr>
              <a:t>1.09-15.09 – Pobyt w Turcji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FF0000"/>
              </a:solidFill>
            </a:endParaRPr>
          </a:p>
          <a:p>
            <a:pPr lvl="1"/>
            <a:r>
              <a:rPr lang="pl-PL" sz="3200" b="1" dirty="0"/>
              <a:t>1.09-05. 09 – Stambuł </a:t>
            </a:r>
          </a:p>
          <a:p>
            <a:pPr lvl="1"/>
            <a:r>
              <a:rPr lang="pl-PL" sz="3200" b="1" dirty="0"/>
              <a:t>5.09-7.09 – Antalya </a:t>
            </a:r>
          </a:p>
          <a:p>
            <a:pPr lvl="1"/>
            <a:r>
              <a:rPr lang="pl-PL" sz="3200" b="1" dirty="0"/>
              <a:t>7.09- 9.09 – Kapadocja </a:t>
            </a:r>
          </a:p>
          <a:p>
            <a:pPr lvl="1"/>
            <a:r>
              <a:rPr lang="pl-PL" sz="3200" b="1" dirty="0"/>
              <a:t>9.09-10.09 – </a:t>
            </a:r>
            <a:r>
              <a:rPr lang="pl-PL" sz="3200" b="1" dirty="0" err="1"/>
              <a:t>Anamar</a:t>
            </a:r>
            <a:endParaRPr lang="pl-PL" sz="3200" b="1" dirty="0"/>
          </a:p>
          <a:p>
            <a:pPr lvl="1"/>
            <a:r>
              <a:rPr lang="pl-PL" sz="3200" b="1" dirty="0"/>
              <a:t>10.9- 15.09 – </a:t>
            </a:r>
            <a:r>
              <a:rPr lang="pl-PL" sz="3200" b="1" dirty="0" err="1"/>
              <a:t>Side</a:t>
            </a:r>
            <a:r>
              <a:rPr lang="pl-PL" sz="3200" b="1" dirty="0"/>
              <a:t> (</a:t>
            </a:r>
            <a:r>
              <a:rPr lang="pl-PL" sz="3200" b="1" dirty="0" err="1"/>
              <a:t>Pamukkale</a:t>
            </a:r>
            <a:r>
              <a:rPr lang="pl-PL" sz="3200" b="1" dirty="0"/>
              <a:t>)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1" y="2667388"/>
            <a:ext cx="4188543" cy="28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54955" y="979714"/>
            <a:ext cx="8825658" cy="2272937"/>
          </a:xfrm>
        </p:spPr>
        <p:txBody>
          <a:bodyPr/>
          <a:lstStyle/>
          <a:p>
            <a:pPr algn="ctr"/>
            <a:r>
              <a:rPr lang="pl-PL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 </a:t>
            </a:r>
            <a:r>
              <a:rPr lang="pl-PL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9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5447"/>
          </a:xfrm>
        </p:spPr>
        <p:txBody>
          <a:bodyPr/>
          <a:lstStyle/>
          <a:p>
            <a:pPr algn="ctr"/>
            <a:r>
              <a:rPr lang="pl-PL" sz="32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Wylot z WARSZAWY w dniu 1 września 2018 r.– lotnisko Chopina w Warszawie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508165"/>
            <a:ext cx="4599111" cy="1531918"/>
          </a:xfrm>
        </p:spPr>
        <p:txBody>
          <a:bodyPr>
            <a:normAutofit fontScale="85000" lnSpcReduction="20000"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Wylot z Warszawy  g 12.55</a:t>
            </a:r>
          </a:p>
          <a:p>
            <a:pPr algn="ctr"/>
            <a:r>
              <a:rPr lang="pl-PL" dirty="0"/>
              <a:t>Przylot do Stambułu g 16.35</a:t>
            </a:r>
          </a:p>
          <a:p>
            <a:pPr algn="ctr"/>
            <a:endParaRPr lang="pl-PL" dirty="0"/>
          </a:p>
        </p:txBody>
      </p:sp>
      <p:pic>
        <p:nvPicPr>
          <p:cNvPr id="8" name="Symbol zastępczy zawartości 7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6191" y="4102617"/>
            <a:ext cx="3491811" cy="2494437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2061478"/>
          </a:xfrm>
        </p:spPr>
        <p:txBody>
          <a:bodyPr>
            <a:normAutofit fontScale="40000" lnSpcReduction="20000"/>
          </a:bodyPr>
          <a:lstStyle/>
          <a:p>
            <a:endParaRPr lang="pl-PL" b="0" dirty="0"/>
          </a:p>
          <a:p>
            <a:r>
              <a:rPr lang="pl-PL" sz="5100" b="0" dirty="0"/>
              <a:t>Powrót do </a:t>
            </a:r>
            <a:r>
              <a:rPr lang="pl-PL" sz="5100" b="0" dirty="0" smtClean="0"/>
              <a:t>Warszawy </a:t>
            </a:r>
            <a:r>
              <a:rPr lang="pl-PL" sz="5100" b="0" dirty="0"/>
              <a:t>w dniu 15 września </a:t>
            </a:r>
          </a:p>
          <a:p>
            <a:pPr algn="ctr"/>
            <a:r>
              <a:rPr lang="pl-PL" sz="5100" dirty="0"/>
              <a:t>Wylot ze Stambułu Warszawy  g 17.30</a:t>
            </a:r>
          </a:p>
          <a:p>
            <a:pPr algn="ctr"/>
            <a:r>
              <a:rPr lang="pl-PL" sz="5100" dirty="0"/>
              <a:t>Przylot do Warszawy g 19.05</a:t>
            </a:r>
          </a:p>
          <a:p>
            <a:endParaRPr lang="pl-PL" sz="5100" b="0" dirty="0"/>
          </a:p>
          <a:p>
            <a:endParaRPr lang="pl-PL" dirty="0"/>
          </a:p>
        </p:txBody>
      </p:sp>
      <p:pic>
        <p:nvPicPr>
          <p:cNvPr id="2050" name="Picture 2" descr="Znalezione obrazy dla zapytania WYLOT SAMOLOTE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93" y="4170604"/>
            <a:ext cx="4085113" cy="22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1688" y="4170604"/>
            <a:ext cx="3458292" cy="248551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839787" y="3105835"/>
            <a:ext cx="5572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Koszt przelotu w obie strony dla dwóch osób 602 USD = 2 280,14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Czas przelotu ok. </a:t>
            </a:r>
            <a:r>
              <a:rPr lang="pl-PL" dirty="0" smtClean="0"/>
              <a:t>3 </a:t>
            </a:r>
            <a:r>
              <a:rPr lang="pl-PL" dirty="0"/>
              <a:t>h 40 min</a:t>
            </a:r>
          </a:p>
        </p:txBody>
      </p:sp>
    </p:spTree>
    <p:extLst>
      <p:ext uri="{BB962C8B-B14F-4D97-AF65-F5344CB8AC3E}">
        <p14:creationId xmlns:p14="http://schemas.microsoft.com/office/powerpoint/2010/main" val="30242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00751"/>
            <a:ext cx="10515600" cy="26037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Stambuł </a:t>
            </a:r>
            <a:b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36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zakwaterowanie w dniach 1. 09 – 5. 09</a:t>
            </a: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i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pl-PL" b="1" i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Koszt 836 zł za dwie osoby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05846" y="3445514"/>
            <a:ext cx="3878185" cy="2860283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4246" y="3445514"/>
            <a:ext cx="3641668" cy="28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00751"/>
            <a:ext cx="10515600" cy="26037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Stambuł </a:t>
            </a:r>
            <a:b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36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zwiedzanie i wycieczki</a:t>
            </a:r>
            <a: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pl-PL" sz="80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pl-PL" sz="8800" b="1" i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pl-PL" sz="3100" dirty="0"/>
          </a:p>
        </p:txBody>
      </p:sp>
      <p:pic>
        <p:nvPicPr>
          <p:cNvPr id="7" name="Symbol zastępczy zawartości 6" descr="Znalezione obrazy dla zapytania stambu&amp;lstrok; restauracje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27" y="3810841"/>
            <a:ext cx="3818907" cy="280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7" descr="Znalezione obrazy dla zapytania stambu&amp;lstrok; restauracje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034" y="3780596"/>
            <a:ext cx="4395788" cy="283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nalezione obrazy dla zapytania stambu&amp;lstrok; restauracj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4" y="607180"/>
            <a:ext cx="3455719" cy="26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Znalezione obrazy dla zapytania stambu&amp;lstrok; restauracj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19" y="1702604"/>
            <a:ext cx="2980706" cy="1834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419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września -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polska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wioska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Polonezkoy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(Adampol)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330037"/>
            <a:ext cx="10297821" cy="3028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Przejazd miejscową komunikacją około 50 minut.   Bilet 4 liry – 2,92 zł  </a:t>
            </a:r>
          </a:p>
          <a:p>
            <a:r>
              <a:rPr lang="pl-PL" sz="1600" b="1" dirty="0"/>
              <a:t>Polska wioska znajduje się w niewielkiej odległości od Stambułu i założona została przez księcia Adama Czartoryskiego (dla polskich emigrantów, którzy udali się do Turcji po powstaniu listopadowym oraz uciekinierów z armii carskiej), stąd też nazwa Adampol.</a:t>
            </a:r>
          </a:p>
          <a:p>
            <a:r>
              <a:rPr lang="pl-PL" sz="1600" b="1" dirty="0"/>
              <a:t>Mieszkają tu potomkowie polskich </a:t>
            </a:r>
            <a:r>
              <a:rPr lang="pl-PL" sz="1600" b="1" dirty="0" smtClean="0"/>
              <a:t>emigrantów (ale </a:t>
            </a:r>
            <a:r>
              <a:rPr lang="pl-PL" sz="1600" b="1" dirty="0"/>
              <a:t>nie tylko – również inne </a:t>
            </a:r>
            <a:r>
              <a:rPr lang="pl-PL" sz="1600" b="1" dirty="0" smtClean="0"/>
              <a:t>narodowości, a </a:t>
            </a:r>
            <a:r>
              <a:rPr lang="pl-PL" sz="1600" b="1" dirty="0"/>
              <a:t>także coraz chętniej sprowadzają się tutaj bogaci </a:t>
            </a:r>
            <a:r>
              <a:rPr lang="pl-PL" sz="1600" b="1" dirty="0" err="1"/>
              <a:t>Stambulczycy</a:t>
            </a:r>
            <a:r>
              <a:rPr lang="pl-PL" sz="1600" b="1" dirty="0"/>
              <a:t> chcący uciec przed uciążliwym hałasem, tłokiem i smogiem metropolii), którzy starają się kultywować polską tradycję i pielęgnować kulturę (np. polski język).</a:t>
            </a:r>
          </a:p>
          <a:p>
            <a:r>
              <a:rPr lang="pl-PL" sz="1600" b="1" dirty="0"/>
              <a:t> Znajduje się tutaj katolicki kościół oraz stary polski cmentarz, wiele pensjonatów prowadzonych przez </a:t>
            </a:r>
            <a:r>
              <a:rPr lang="pl-PL" sz="1600" b="1" dirty="0" smtClean="0"/>
              <a:t>Polaków, </a:t>
            </a:r>
            <a:r>
              <a:rPr lang="pl-PL" sz="1600" b="1" dirty="0"/>
              <a:t>a wójt od zawsze – pochodzenia polskiego.</a:t>
            </a:r>
          </a:p>
          <a:p>
            <a:endParaRPr lang="pl-PL" dirty="0"/>
          </a:p>
        </p:txBody>
      </p:sp>
      <p:pic>
        <p:nvPicPr>
          <p:cNvPr id="4" name="Obraz 3" descr="Znalezione obrazy dla zapytania Polska wioska Polonezko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06" y="4441373"/>
            <a:ext cx="215265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 Polska wioska Polonezko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32" y="4441373"/>
            <a:ext cx="2858565" cy="212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8573" y="4441373"/>
            <a:ext cx="2702560" cy="21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3 września przed rejsem 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Wypożyczenie auta koszt 265,26 zł od godz. 12 do godz. 21.</a:t>
            </a:r>
          </a:p>
          <a:p>
            <a:r>
              <a:rPr lang="pl-PL" dirty="0"/>
              <a:t>Przed wyjazdem spędzamy czas w hotelu oraz w mieście </a:t>
            </a:r>
          </a:p>
          <a:p>
            <a:r>
              <a:rPr lang="pl-PL" dirty="0"/>
              <a:t>Wyjazd o godz. 14:40, podróż trwa 1h i rejs zaczyna się o godz. 16:00.</a:t>
            </a:r>
          </a:p>
          <a:p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571133"/>
            <a:ext cx="4279763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7947"/>
          </a:xfrm>
        </p:spPr>
        <p:txBody>
          <a:bodyPr>
            <a:normAutofit/>
          </a:bodyPr>
          <a:lstStyle/>
          <a:p>
            <a:pPr algn="ctr"/>
            <a:r>
              <a:rPr lang="pl-PL" sz="3200" b="1" i="1" dirty="0"/>
              <a:t>3 września - </a:t>
            </a:r>
            <a:r>
              <a:rPr lang="pl-PL" sz="3200" b="1" dirty="0"/>
              <a:t>Rejs po Bosforze</a:t>
            </a:r>
            <a:endParaRPr lang="pl-PL" sz="32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090863"/>
            <a:ext cx="10655551" cy="4324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wykupimy wycieczkę fakultatywną na miejscu lub skorzystamy z oferty promów Stambulskiego Towarzystwa Żeglugi  dla dwóch osób 120 zł czas trwania około 1h</a:t>
            </a:r>
          </a:p>
          <a:p>
            <a:r>
              <a:rPr lang="pl-PL" sz="1600" b="1" dirty="0"/>
              <a:t>Rejs po Bosforze, to doskonała okazja by zobaczyć miasteczka ciągnące się nad Bosforem, twierdze, zabytki – osmańskie pałace i rezydencje, mosty łączące Europę z Azją. Cały rejs odbywa się po odcinku 27 km (od </a:t>
            </a:r>
            <a:r>
              <a:rPr lang="pl-PL" sz="1600" b="1" dirty="0" err="1"/>
              <a:t>Eminonu</a:t>
            </a:r>
            <a:r>
              <a:rPr lang="pl-PL" sz="1600" b="1" dirty="0"/>
              <a:t> do </a:t>
            </a:r>
            <a:r>
              <a:rPr lang="pl-PL" sz="1600" b="1" dirty="0" err="1"/>
              <a:t>Anadolu</a:t>
            </a:r>
            <a:r>
              <a:rPr lang="pl-PL" sz="1600" b="1" dirty="0"/>
              <a:t> </a:t>
            </a:r>
            <a:r>
              <a:rPr lang="pl-PL" sz="1600" b="1" dirty="0" err="1"/>
              <a:t>Kavagi</a:t>
            </a:r>
            <a:r>
              <a:rPr lang="pl-PL" sz="1600" b="1" dirty="0"/>
              <a:t> –  warto wspomnieć, że cieśnina Bosfor ma długość 30 km. </a:t>
            </a:r>
          </a:p>
          <a:p>
            <a:r>
              <a:rPr lang="pl-PL" sz="1600" b="1" dirty="0"/>
              <a:t>Po drodze zobaczymy Wieżę Panny i dzielnicę </a:t>
            </a:r>
            <a:r>
              <a:rPr lang="pl-PL" sz="1600" b="1" dirty="0" err="1"/>
              <a:t>Uskudar</a:t>
            </a:r>
            <a:r>
              <a:rPr lang="pl-PL" sz="1600" b="1" dirty="0"/>
              <a:t> (znaną między innymi z książek </a:t>
            </a:r>
            <a:r>
              <a:rPr lang="pl-PL" sz="1600" b="1" dirty="0" err="1"/>
              <a:t>Orhana</a:t>
            </a:r>
            <a:r>
              <a:rPr lang="pl-PL" sz="1600" b="1" dirty="0"/>
              <a:t> </a:t>
            </a:r>
            <a:r>
              <a:rPr lang="pl-PL" sz="1600" b="1" dirty="0" err="1"/>
              <a:t>Pamuka</a:t>
            </a:r>
            <a:r>
              <a:rPr lang="pl-PL" sz="1600" b="1" dirty="0"/>
              <a:t>), pałace </a:t>
            </a:r>
            <a:r>
              <a:rPr lang="pl-PL" sz="1600" b="1" dirty="0" err="1"/>
              <a:t>Ciragan</a:t>
            </a:r>
            <a:r>
              <a:rPr lang="pl-PL" sz="1600" b="1" dirty="0"/>
              <a:t> i </a:t>
            </a:r>
            <a:r>
              <a:rPr lang="pl-PL" sz="1600" b="1" dirty="0" err="1"/>
              <a:t>Dolmabahce</a:t>
            </a:r>
            <a:r>
              <a:rPr lang="pl-PL" sz="1600" b="1" dirty="0"/>
              <a:t>, wioski – między innymi: </a:t>
            </a:r>
            <a:r>
              <a:rPr lang="pl-PL" sz="1600" b="1" dirty="0" err="1"/>
              <a:t>Ortakoy</a:t>
            </a:r>
            <a:r>
              <a:rPr lang="pl-PL" sz="1600" b="1" dirty="0"/>
              <a:t>, Bebek, </a:t>
            </a:r>
            <a:r>
              <a:rPr lang="pl-PL" sz="1600" b="1" dirty="0" err="1"/>
              <a:t>Emirgan</a:t>
            </a:r>
            <a:r>
              <a:rPr lang="pl-PL" sz="1600" b="1" dirty="0"/>
              <a:t>, </a:t>
            </a:r>
          </a:p>
          <a:p>
            <a:r>
              <a:rPr lang="pl-PL" sz="1600" b="1" dirty="0"/>
              <a:t>Rumeli </a:t>
            </a:r>
            <a:r>
              <a:rPr lang="pl-PL" sz="1600" b="1" dirty="0" err="1"/>
              <a:t>Hisari</a:t>
            </a:r>
            <a:r>
              <a:rPr lang="pl-PL" sz="1600" b="1" dirty="0"/>
              <a:t> z okazałą XV – wieczną twierdzą (naprzeciwko </a:t>
            </a:r>
            <a:r>
              <a:rPr lang="pl-PL" sz="1600" b="1" dirty="0" err="1"/>
              <a:t>Anadolu</a:t>
            </a:r>
            <a:r>
              <a:rPr lang="pl-PL" sz="1600" b="1" dirty="0"/>
              <a:t> </a:t>
            </a:r>
            <a:r>
              <a:rPr lang="pl-PL" sz="1600" b="1" dirty="0" err="1"/>
              <a:t>Hisari</a:t>
            </a:r>
            <a:r>
              <a:rPr lang="pl-PL" sz="1600" b="1" dirty="0"/>
              <a:t>), mosty spinające brzegi Bosforu – </a:t>
            </a:r>
            <a:r>
              <a:rPr lang="pl-PL" sz="1600" b="1" dirty="0" err="1"/>
              <a:t>Bogazici</a:t>
            </a:r>
            <a:r>
              <a:rPr lang="pl-PL" sz="1600" b="1" dirty="0"/>
              <a:t> </a:t>
            </a:r>
            <a:r>
              <a:rPr lang="pl-PL" sz="1600" b="1" dirty="0" err="1"/>
              <a:t>Koprusu</a:t>
            </a:r>
            <a:r>
              <a:rPr lang="pl-PL" sz="1600" b="1" dirty="0"/>
              <a:t> i </a:t>
            </a:r>
            <a:r>
              <a:rPr lang="pl-PL" sz="1600" b="1" dirty="0" err="1"/>
              <a:t>Fatih</a:t>
            </a:r>
            <a:r>
              <a:rPr lang="pl-PL" sz="1600" b="1" dirty="0"/>
              <a:t> </a:t>
            </a:r>
            <a:r>
              <a:rPr lang="pl-PL" sz="1600" b="1" dirty="0" err="1"/>
              <a:t>Sultan</a:t>
            </a:r>
            <a:r>
              <a:rPr lang="pl-PL" sz="1600" b="1" dirty="0"/>
              <a:t> </a:t>
            </a:r>
            <a:r>
              <a:rPr lang="pl-PL" sz="1600" b="1" dirty="0" err="1"/>
              <a:t>Mehmet</a:t>
            </a:r>
            <a:r>
              <a:rPr lang="pl-PL" sz="1600" b="1" dirty="0"/>
              <a:t> Korpusu, Twierdzę – zamek znajdującą się za miastem </a:t>
            </a:r>
            <a:r>
              <a:rPr lang="pl-PL" sz="1600" b="1" dirty="0" err="1"/>
              <a:t>Anadolu</a:t>
            </a:r>
            <a:r>
              <a:rPr lang="pl-PL" sz="1600" b="1" dirty="0"/>
              <a:t> </a:t>
            </a:r>
            <a:r>
              <a:rPr lang="pl-PL" sz="1600" b="1" dirty="0" err="1"/>
              <a:t>Kavagi</a:t>
            </a:r>
            <a:r>
              <a:rPr lang="pl-PL" sz="1600" b="1" dirty="0"/>
              <a:t> (pochodzi jeszcze z czasów bizantyjskich)</a:t>
            </a:r>
          </a:p>
        </p:txBody>
      </p:sp>
      <p:pic>
        <p:nvPicPr>
          <p:cNvPr id="4" name="Obraz 3" descr="http://gdziewyjechac.pl/wp-content/uploads/2012/10/Rumeli-Hisar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1" y="4495100"/>
            <a:ext cx="2679032" cy="221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 rejs po bosforz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14" y="4495100"/>
            <a:ext cx="4019349" cy="221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Znalezione obrazy dla zapytania rejs po bosforz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54" y="4495099"/>
            <a:ext cx="3874971" cy="2219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3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984</TotalTime>
  <Words>1412</Words>
  <Application>Microsoft Office PowerPoint</Application>
  <PresentationFormat>Panoramiczny</PresentationFormat>
  <Paragraphs>138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Century Gothic</vt:lpstr>
      <vt:lpstr>Wingdings</vt:lpstr>
      <vt:lpstr>Wingdings 3</vt:lpstr>
      <vt:lpstr>Jon</vt:lpstr>
      <vt:lpstr>,, Z plecakiem przez świat ” 3b Gim</vt:lpstr>
      <vt:lpstr>TURCJA</vt:lpstr>
      <vt:lpstr>Plan wyjazdu</vt:lpstr>
      <vt:lpstr>Wylot z WARSZAWY w dniu 1 września 2018 r.– lotnisko Chopina w Warszawie</vt:lpstr>
      <vt:lpstr>Stambuł  zakwaterowanie w dniach 1. 09 – 5. 09  </vt:lpstr>
      <vt:lpstr>Stambuł  zwiedzanie i wycieczki  </vt:lpstr>
      <vt:lpstr>2 września - polska wioska Polonezkoy (Adampol), </vt:lpstr>
      <vt:lpstr>3 września przed rejsem </vt:lpstr>
      <vt:lpstr>3 września - Rejs po Bosforze</vt:lpstr>
      <vt:lpstr>4 września – Bursa pierwsza stolica państwa osmańskiego</vt:lpstr>
      <vt:lpstr>5 - 7 września - Antalya    </vt:lpstr>
      <vt:lpstr> Antalya - Zwiedzanie oceanarium     </vt:lpstr>
      <vt:lpstr>Antalya - Wodospad Duden (Karpuzkaldiran)    </vt:lpstr>
      <vt:lpstr>7 – 9 września Wycieczka do Kapadocji      </vt:lpstr>
      <vt:lpstr>Wycieczka do Kapadocji     </vt:lpstr>
      <vt:lpstr>Wycieczka do Kapadocji     </vt:lpstr>
      <vt:lpstr> Wycieczka do Kapadocji      </vt:lpstr>
      <vt:lpstr>Wycieczka do Kapadocji     </vt:lpstr>
      <vt:lpstr>Wycieczka do Kapadocji     </vt:lpstr>
      <vt:lpstr>Wycieczka do Kapadocji     </vt:lpstr>
      <vt:lpstr>9 – 10 września miasto Anamur      </vt:lpstr>
      <vt:lpstr>9 – 10 września miasto Anamur  ruiny starożytnego miasta Anamurion oraz Mamure Kalesi      </vt:lpstr>
      <vt:lpstr>10 – 15 września Side – „plażing” i zwiedzanie     </vt:lpstr>
      <vt:lpstr>10 – 15 września Side – „plażing” i zwiedzanie okolicy     </vt:lpstr>
      <vt:lpstr>Pamukkle - bawełniany zamek       </vt:lpstr>
      <vt:lpstr>Pamukkle - bawełniany zamek       </vt:lpstr>
      <vt:lpstr>Hierapolis – starożytne miasto rzymskie      </vt:lpstr>
      <vt:lpstr>15 września powrót do Warszawy </vt:lpstr>
      <vt:lpstr>               CAŁKOWITY KOSZT </vt:lpstr>
      <vt:lpstr>Dziękujemy za uwagę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TURCJA</dc:title>
  <dc:creator>AMELKA I ZOSIA</dc:creator>
  <cp:lastModifiedBy>Administrator</cp:lastModifiedBy>
  <cp:revision>107</cp:revision>
  <dcterms:created xsi:type="dcterms:W3CDTF">2018-01-31T11:26:44Z</dcterms:created>
  <dcterms:modified xsi:type="dcterms:W3CDTF">2019-03-20T14:06:45Z</dcterms:modified>
</cp:coreProperties>
</file>