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2" r:id="rId9"/>
    <p:sldId id="267" r:id="rId10"/>
    <p:sldId id="269" r:id="rId11"/>
    <p:sldId id="268" r:id="rId12"/>
    <p:sldId id="266" r:id="rId13"/>
    <p:sldId id="27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878AC-57ED-499C-86E1-F82D74A5AE7A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E78E8201-18FA-40E4-B9F4-2D87081C33CC}">
      <dgm:prSet/>
      <dgm:spPr/>
      <dgm:t>
        <a:bodyPr/>
        <a:lstStyle/>
        <a:p>
          <a:pPr rtl="0"/>
          <a:r>
            <a:rPr lang="pl-PL" dirty="0" smtClean="0">
              <a:latin typeface="Arial Black" pitchFamily="34" charset="0"/>
            </a:rPr>
            <a:t>11 listopada 1918 r.</a:t>
          </a:r>
          <a:r>
            <a:rPr lang="pl-PL" dirty="0" smtClean="0"/>
            <a:t/>
          </a:r>
          <a:br>
            <a:rPr lang="pl-PL" dirty="0" smtClean="0"/>
          </a:br>
          <a:r>
            <a:rPr lang="pl-PL" dirty="0" smtClean="0">
              <a:latin typeface="Calibri" pitchFamily="34" charset="0"/>
            </a:rPr>
            <a:t>rozbrojenie w nocy niemieckiego garnizonu stacjonującego w Warszawie</a:t>
          </a:r>
          <a:endParaRPr lang="pl-PL" dirty="0">
            <a:latin typeface="Calibri" pitchFamily="34" charset="0"/>
          </a:endParaRPr>
        </a:p>
      </dgm:t>
    </dgm:pt>
    <dgm:pt modelId="{2F3648F4-C632-4652-A864-F3C221C4290E}" type="parTrans" cxnId="{9A1C8D75-C37C-47D1-8713-3A7DD260D6B3}">
      <dgm:prSet/>
      <dgm:spPr/>
      <dgm:t>
        <a:bodyPr/>
        <a:lstStyle/>
        <a:p>
          <a:endParaRPr lang="pl-PL"/>
        </a:p>
      </dgm:t>
    </dgm:pt>
    <dgm:pt modelId="{F9A4CB15-717E-4CAD-AFF6-6FBF8C26589E}" type="sibTrans" cxnId="{9A1C8D75-C37C-47D1-8713-3A7DD260D6B3}">
      <dgm:prSet/>
      <dgm:spPr/>
      <dgm:t>
        <a:bodyPr/>
        <a:lstStyle/>
        <a:p>
          <a:endParaRPr lang="pl-PL"/>
        </a:p>
      </dgm:t>
    </dgm:pt>
    <dgm:pt modelId="{771A5A94-9CDA-4F91-9FB2-6BBC9846E5FF}" type="pres">
      <dgm:prSet presAssocID="{28E878AC-57ED-499C-86E1-F82D74A5AE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8E824CB-66CC-4C56-81C6-263E9A1F8763}" type="pres">
      <dgm:prSet presAssocID="{E78E8201-18FA-40E4-B9F4-2D87081C33C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E9DDD4-7BB8-44A8-945B-4A18B19CD673}" type="presOf" srcId="{28E878AC-57ED-499C-86E1-F82D74A5AE7A}" destId="{771A5A94-9CDA-4F91-9FB2-6BBC9846E5FF}" srcOrd="0" destOrd="0" presId="urn:microsoft.com/office/officeart/2005/8/layout/vList2"/>
    <dgm:cxn modelId="{9A1C8D75-C37C-47D1-8713-3A7DD260D6B3}" srcId="{28E878AC-57ED-499C-86E1-F82D74A5AE7A}" destId="{E78E8201-18FA-40E4-B9F4-2D87081C33CC}" srcOrd="0" destOrd="0" parTransId="{2F3648F4-C632-4652-A864-F3C221C4290E}" sibTransId="{F9A4CB15-717E-4CAD-AFF6-6FBF8C26589E}"/>
    <dgm:cxn modelId="{39F8B5A1-EEB2-41C0-A23F-68D246D28CED}" type="presOf" srcId="{E78E8201-18FA-40E4-B9F4-2D87081C33CC}" destId="{D8E824CB-66CC-4C56-81C6-263E9A1F8763}" srcOrd="0" destOrd="0" presId="urn:microsoft.com/office/officeart/2005/8/layout/vList2"/>
    <dgm:cxn modelId="{45EFA874-096B-4A32-8D67-ACA53A8F0C94}" type="presParOf" srcId="{771A5A94-9CDA-4F91-9FB2-6BBC9846E5FF}" destId="{D8E824CB-66CC-4C56-81C6-263E9A1F8763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2D7910-07FF-4BBD-83E8-B5B47F5DFB22}" type="datetimeFigureOut">
              <a:rPr lang="pl-PL" smtClean="0"/>
              <a:pPr/>
              <a:t>2018-10-29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96FC50A-0451-43A0-BB9D-4B540ADFD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effectLst>
            <a:glow rad="101600">
              <a:schemeClr val="bg1">
                <a:alpha val="60000"/>
              </a:schemeClr>
            </a:glow>
            <a:reflection blurRad="6350" stA="50000" endA="300" endPos="55500" dist="50800" dir="5400000" sy="-100000" algn="bl" rotWithShape="0"/>
          </a:effectLst>
        </p:spPr>
        <p:txBody>
          <a:bodyPr>
            <a:normAutofit/>
          </a:bodyPr>
          <a:lstStyle/>
          <a:p>
            <a:r>
              <a:rPr lang="pl-PL" sz="4400" dirty="0" smtClean="0"/>
              <a:t>1918-2018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>
                <a:latin typeface="Bookman Old Style" pitchFamily="18" charset="0"/>
              </a:rPr>
              <a:t>100 LAT NIEPODLEGŁOŚCI</a:t>
            </a:r>
            <a:endParaRPr lang="pl-PL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17 listopada 1918 r.</a:t>
            </a:r>
            <a:endParaRPr lang="pl-PL" dirty="0">
              <a:latin typeface="Arial Black" pitchFamily="34" charset="0"/>
            </a:endParaRPr>
          </a:p>
        </p:txBody>
      </p:sp>
      <p:pic>
        <p:nvPicPr>
          <p:cNvPr id="5" name="Symbol zastępczy zawartości 4" descr="images (3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20748074">
            <a:off x="142844" y="2857496"/>
            <a:ext cx="4830848" cy="321471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Right"/>
            <a:lightRig rig="threePt" dir="t"/>
          </a:scene3d>
        </p:spPr>
      </p:pic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857752" y="1600200"/>
            <a:ext cx="4286248" cy="3543312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Calibri" pitchFamily="34" charset="0"/>
              </a:rPr>
              <a:t> po dymisji Daszyńskiego Józef Piłsudski mianuje premierem Jędrzeja Moraczewskiego</a:t>
            </a:r>
            <a:endParaRPr lang="pl-PL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21 listopada 1918 r.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285720" y="1600200"/>
            <a:ext cx="3500462" cy="51863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2800" dirty="0" smtClean="0">
                <a:latin typeface="Calibri" pitchFamily="34" charset="0"/>
              </a:rPr>
              <a:t>jako pierwszy Polskę uznał de facto rząd Republiki Niemieckiej za pośrednictwem swojego posła w Warszawie, </a:t>
            </a:r>
            <a:r>
              <a:rPr lang="pl-PL" sz="2800" dirty="0" err="1" smtClean="0">
                <a:latin typeface="Calibri" pitchFamily="34" charset="0"/>
              </a:rPr>
              <a:t>Harrego</a:t>
            </a:r>
            <a:r>
              <a:rPr lang="pl-PL" sz="2800" dirty="0" smtClean="0">
                <a:latin typeface="Calibri" pitchFamily="34" charset="0"/>
              </a:rPr>
              <a:t> </a:t>
            </a:r>
            <a:r>
              <a:rPr lang="pl-PL" sz="2800" dirty="0" err="1" smtClean="0">
                <a:latin typeface="Calibri" pitchFamily="34" charset="0"/>
              </a:rPr>
              <a:t>Kesslera</a:t>
            </a:r>
            <a:r>
              <a:rPr lang="pl-PL" sz="2800" dirty="0" smtClean="0">
                <a:latin typeface="Calibri" pitchFamily="34" charset="0"/>
              </a:rPr>
              <a:t> ale nie na długo, polsko-niemieckie stosunki dyplomatyczne zerwano 15 grudnia</a:t>
            </a:r>
            <a:endParaRPr lang="pl-PL" sz="2800" dirty="0">
              <a:latin typeface="Calibri" pitchFamily="34" charset="0"/>
            </a:endParaRPr>
          </a:p>
        </p:txBody>
      </p:sp>
      <p:pic>
        <p:nvPicPr>
          <p:cNvPr id="5" name="Symbol zastępczy zawartości 4" descr="images (7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623692">
            <a:off x="3643306" y="2714620"/>
            <a:ext cx="4929222" cy="2543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22 listopada 1918 r.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285720" y="1600200"/>
            <a:ext cx="8429684" cy="140017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dirty="0" smtClean="0">
                <a:latin typeface="Calibri" pitchFamily="34" charset="0"/>
              </a:rPr>
              <a:t>podpisanie dekretu o podstawach ustrojowych Republiki Polskiej, ogłoszonego 29 listopada</a:t>
            </a:r>
          </a:p>
          <a:p>
            <a:endParaRPr lang="pl-PL" dirty="0"/>
          </a:p>
        </p:txBody>
      </p:sp>
      <p:pic>
        <p:nvPicPr>
          <p:cNvPr id="5" name="Symbol zastępczy zawartości 4" descr="pobrane (3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3571876"/>
            <a:ext cx="7896258" cy="2618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300" dirty="0" smtClean="0">
                <a:latin typeface="Segoe Print" pitchFamily="2" charset="0"/>
              </a:rPr>
              <a:t>Wiktoria Markiewicz i Julia Wróbel</a:t>
            </a:r>
            <a:endParaRPr lang="pl-PL" sz="3300" dirty="0">
              <a:latin typeface="Segoe Print" pitchFamily="2" charset="0"/>
            </a:endParaRPr>
          </a:p>
        </p:txBody>
      </p:sp>
      <p:pic>
        <p:nvPicPr>
          <p:cNvPr id="5" name="Symbol zastępczy zawartości 4" descr="pobran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5984" y="1571612"/>
            <a:ext cx="3890257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pole tekstowe 5"/>
          <p:cNvSpPr txBox="1"/>
          <p:nvPr/>
        </p:nvSpPr>
        <p:spPr>
          <a:xfrm>
            <a:off x="285720" y="5429264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latin typeface="Segoe Print" pitchFamily="2" charset="0"/>
              </a:rPr>
              <a:t>Serdecznie dziękują za uwagę.</a:t>
            </a:r>
            <a:endParaRPr lang="pl-PL" sz="40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2082792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5 listopada 1916 r.</a:t>
            </a:r>
            <a:r>
              <a:rPr lang="pl-P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 – wydanie przez władze niemieckie i austriackie Aktu 5 listopada gwarantującego powstanie marionetkowego Królestwa Polskiego</a:t>
            </a:r>
            <a:endParaRPr lang="pl-PL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" name="Symbol zastępczy zawartości 3" descr="pobrane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2500306"/>
            <a:ext cx="6739545" cy="3857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14 stycznia 1917 r.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 rot="355910">
            <a:off x="5643570" y="1500174"/>
            <a:ext cx="2605118" cy="4495800"/>
          </a:xfrm>
          <a:ln w="76200">
            <a:solidFill>
              <a:schemeClr val="accent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Left"/>
            <a:lightRig rig="threePt" dir="t"/>
          </a:scene3d>
        </p:spPr>
        <p:style>
          <a:lnRef idx="2">
            <a:schemeClr val="accent4"/>
          </a:lnRef>
          <a:fillRef idx="1001">
            <a:schemeClr val="lt2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rozpoczęcie działalności </a:t>
            </a:r>
          </a:p>
          <a:p>
            <a:r>
              <a:rPr lang="pl-PL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Tymczasowej Rady Stanu, oznaczające formalne zaistnienie Królestwa Polskiego</a:t>
            </a:r>
          </a:p>
          <a:p>
            <a:endParaRPr lang="pl-PL" sz="2800" dirty="0"/>
          </a:p>
        </p:txBody>
      </p:sp>
      <p:pic>
        <p:nvPicPr>
          <p:cNvPr id="5" name="Symbol zastępczy zawartości 4" descr="images (4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4" y="1643050"/>
            <a:ext cx="4936050" cy="331472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31 października 1918 r.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214282" y="1600200"/>
            <a:ext cx="3500462" cy="4972072"/>
          </a:xfrm>
        </p:spPr>
        <p:txBody>
          <a:bodyPr>
            <a:normAutofit/>
          </a:bodyPr>
          <a:lstStyle/>
          <a:p>
            <a:r>
              <a:rPr lang="pl-PL" sz="3000" dirty="0" smtClean="0">
                <a:latin typeface="Calibri" pitchFamily="34" charset="0"/>
              </a:rPr>
              <a:t>komendant garnizonu krakowskiego gen. Bolesław Roja wezwał najstarszych rangą polskich oficerów, by przejmowali od Austriaków komendy w Galicji Zachodniej</a:t>
            </a:r>
          </a:p>
          <a:p>
            <a:endParaRPr lang="pl-PL" sz="3000" dirty="0"/>
          </a:p>
        </p:txBody>
      </p:sp>
      <p:pic>
        <p:nvPicPr>
          <p:cNvPr id="5" name="Symbol zastępczy zawartości 4" descr="pobrane (4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643306" y="2000240"/>
            <a:ext cx="4619943" cy="38576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500438"/>
            <a:ext cx="8343904" cy="292895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11 listopada 1918 r. </a:t>
            </a:r>
            <a:r>
              <a:rPr lang="pl-PL" dirty="0" smtClean="0">
                <a:latin typeface="Calibri" pitchFamily="34" charset="0"/>
              </a:rPr>
              <a:t>przekazanie przez Radę Regencyjną zwierzchniej władzy nad wojskiem brygadierowi Józefowi Piłsudskiemu</a:t>
            </a:r>
            <a:endParaRPr lang="pl-PL" dirty="0">
              <a:latin typeface="Calibri" pitchFamily="34" charset="0"/>
            </a:endParaRPr>
          </a:p>
        </p:txBody>
      </p:sp>
      <p:pic>
        <p:nvPicPr>
          <p:cNvPr id="4" name="Symbol zastępczy zawartości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357686" y="500042"/>
            <a:ext cx="3936233" cy="2714644"/>
          </a:xfrm>
          <a:effectLst>
            <a:reflection blurRad="6350" stA="52000" endA="300" endPos="3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  <p:pic>
        <p:nvPicPr>
          <p:cNvPr id="5" name="Obraz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000108"/>
            <a:ext cx="3571880" cy="200025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perspectiveHeroicExtremeRightFacing"/>
            <a:lightRig rig="threePt" dir="t"/>
          </a:scene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3286148" cy="6083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000" dirty="0" smtClean="0">
                <a:latin typeface="Arial Black" pitchFamily="34" charset="0"/>
              </a:rPr>
              <a:t>11 listopada 1918 r.</a:t>
            </a:r>
            <a:r>
              <a:rPr lang="pl-PL" sz="3000" dirty="0" smtClean="0">
                <a:latin typeface="Calibri" pitchFamily="34" charset="0"/>
              </a:rPr>
              <a:t/>
            </a:r>
            <a:br>
              <a:rPr lang="pl-PL" sz="3000" dirty="0" smtClean="0">
                <a:latin typeface="Calibri" pitchFamily="34" charset="0"/>
              </a:rPr>
            </a:br>
            <a:r>
              <a:rPr lang="pl-PL" sz="3000" dirty="0" smtClean="0">
                <a:latin typeface="Calibri" pitchFamily="34" charset="0"/>
              </a:rPr>
              <a:t>po pertraktacjach Piłsudskiego z Centralną Radą Żołnierską wojska niemieckie zaczęły wycofywać się z Królestwa Polskiego. W ciągu 7 dni ewakuowano ok. 55 tys. żołnierzy niemieckich</a:t>
            </a:r>
            <a:endParaRPr lang="pl-PL" sz="3000" dirty="0">
              <a:latin typeface="Calibri" pitchFamily="34" charset="0"/>
            </a:endParaRPr>
          </a:p>
        </p:txBody>
      </p:sp>
      <p:pic>
        <p:nvPicPr>
          <p:cNvPr id="4" name="Symbol zastępczy zawartości 3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151875">
            <a:off x="2786051" y="1571612"/>
            <a:ext cx="6357950" cy="3962525"/>
          </a:xfrm>
          <a:effectLst>
            <a:reflection blurRad="6350" stA="50000" endA="300" endPos="5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643306" y="357166"/>
          <a:ext cx="5500694" cy="5572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Symbol zastępczy zawartości 3" descr="images (5).jpg"/>
          <p:cNvPicPr>
            <a:picLocks noGrp="1" noChangeAspect="1"/>
          </p:cNvPicPr>
          <p:nvPr>
            <p:ph sz="quarter" idx="1"/>
          </p:nvPr>
        </p:nvPicPr>
        <p:blipFill>
          <a:blip r:embed="rId6"/>
          <a:stretch>
            <a:fillRect/>
          </a:stretch>
        </p:blipFill>
        <p:spPr>
          <a:xfrm>
            <a:off x="0" y="0"/>
            <a:ext cx="3929090" cy="41434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143000"/>
          </a:xfrm>
        </p:spPr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11 listopada 1918 r.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42844" y="1142984"/>
            <a:ext cx="2857520" cy="528641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/>
            <a:r>
              <a:rPr lang="pl-PL" sz="2400" dirty="0" smtClean="0">
                <a:latin typeface="Calibri" pitchFamily="34" charset="0"/>
              </a:rPr>
              <a:t>data wybrana w II Rzeczypospolitej jako pamiątka odzyskania faktycznej niepodległości przez Królestwo Polskie (formalnie niepodległość Królestwa została ogłoszona 7 października)</a:t>
            </a:r>
          </a:p>
        </p:txBody>
      </p:sp>
      <p:pic>
        <p:nvPicPr>
          <p:cNvPr id="5" name="Symbol zastępczy zawartości 4" descr="pobrane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00232" y="2000240"/>
            <a:ext cx="6131107" cy="40429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1143000"/>
          </a:xfrm>
        </p:spPr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16 listopada 1918 r.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42910" y="4929198"/>
            <a:ext cx="7929618" cy="1500198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Calibri" pitchFamily="34" charset="0"/>
              </a:rPr>
              <a:t>Józef Piłsudski podpisuje depeszę notyfikującą powstanie niepodległego Państwa Polskiego</a:t>
            </a:r>
            <a:endParaRPr lang="pl-PL" sz="3200" dirty="0">
              <a:latin typeface="Calibri" pitchFamily="34" charset="0"/>
            </a:endParaRPr>
          </a:p>
        </p:txBody>
      </p:sp>
      <p:pic>
        <p:nvPicPr>
          <p:cNvPr id="5" name="Symbol zastępczy zawartości 4" descr="images (6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1285860"/>
            <a:ext cx="7215238" cy="356135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</TotalTime>
  <Words>136</Words>
  <Application>Microsoft Office PowerPoint</Application>
  <PresentationFormat>Pokaz na ekranie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Kapitał</vt:lpstr>
      <vt:lpstr>100 LAT NIEPODLEGŁOŚCI</vt:lpstr>
      <vt:lpstr>5 listopada 1916 r. – wydanie przez władze niemieckie i austriackie Aktu 5 listopada gwarantującego powstanie marionetkowego Królestwa Polskiego</vt:lpstr>
      <vt:lpstr>14 stycznia 1917 r.</vt:lpstr>
      <vt:lpstr>31 października 1918 r.</vt:lpstr>
      <vt:lpstr>11 listopada 1918 r. przekazanie przez Radę Regencyjną zwierzchniej władzy nad wojskiem brygadierowi Józefowi Piłsudskiemu</vt:lpstr>
      <vt:lpstr>11 listopada 1918 r. po pertraktacjach Piłsudskiego z Centralną Radą Żołnierską wojska niemieckie zaczęły wycofywać się z Królestwa Polskiego. W ciągu 7 dni ewakuowano ok. 55 tys. żołnierzy niemieckich</vt:lpstr>
      <vt:lpstr>Slajd 7</vt:lpstr>
      <vt:lpstr>11 listopada 1918 r.</vt:lpstr>
      <vt:lpstr>16 listopada 1918 r.</vt:lpstr>
      <vt:lpstr>17 listopada 1918 r.</vt:lpstr>
      <vt:lpstr>21 listopada 1918 r.</vt:lpstr>
      <vt:lpstr>22 listopada 1918 r.</vt:lpstr>
      <vt:lpstr>Wiktoria Markiewicz i Julia Wróbel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LAT NIEPODLEGŁOŚCI</dc:title>
  <dc:creator>Admin</dc:creator>
  <cp:lastModifiedBy>Admin</cp:lastModifiedBy>
  <cp:revision>17</cp:revision>
  <dcterms:created xsi:type="dcterms:W3CDTF">2018-10-28T20:09:38Z</dcterms:created>
  <dcterms:modified xsi:type="dcterms:W3CDTF">2018-10-29T19:31:26Z</dcterms:modified>
</cp:coreProperties>
</file>