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73" r:id="rId5"/>
    <p:sldId id="257" r:id="rId6"/>
    <p:sldId id="262" r:id="rId7"/>
    <p:sldId id="259" r:id="rId8"/>
    <p:sldId id="266" r:id="rId9"/>
    <p:sldId id="258" r:id="rId10"/>
    <p:sldId id="260" r:id="rId11"/>
    <p:sldId id="263" r:id="rId12"/>
    <p:sldId id="261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4" autoAdjust="0"/>
    <p:restoredTop sz="94660"/>
  </p:normalViewPr>
  <p:slideViewPr>
    <p:cSldViewPr>
      <p:cViewPr varScale="1">
        <p:scale>
          <a:sx n="83" d="100"/>
          <a:sy n="83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6F0031-3D29-484C-A02B-7DF399CCCA1C}" type="datetimeFigureOut">
              <a:rPr lang="pl-PL" smtClean="0"/>
              <a:pPr/>
              <a:t>12.01.2019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5D152A-186F-4BE7-BAC5-2393D820C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5696" y="2211043"/>
            <a:ext cx="72008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Patent na Bezpieczne Ferie Zimowe</a:t>
            </a:r>
            <a:endParaRPr lang="pl-PL" dirty="0"/>
          </a:p>
        </p:txBody>
      </p:sp>
      <p:pic>
        <p:nvPicPr>
          <p:cNvPr id="2662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1" y="1120774"/>
            <a:ext cx="2019300" cy="2019301"/>
          </a:xfrm>
          <a:prstGeom prst="rect">
            <a:avLst/>
          </a:prstGeom>
          <a:noFill/>
        </p:spPr>
      </p:pic>
      <p:pic>
        <p:nvPicPr>
          <p:cNvPr id="26628" name="Picture 4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1519234" cy="1519235"/>
          </a:xfrm>
          <a:prstGeom prst="rect">
            <a:avLst/>
          </a:prstGeom>
          <a:noFill/>
        </p:spPr>
      </p:pic>
      <p:pic>
        <p:nvPicPr>
          <p:cNvPr id="26630" name="Picture 6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00636"/>
            <a:ext cx="1662110" cy="1662111"/>
          </a:xfrm>
          <a:prstGeom prst="rect">
            <a:avLst/>
          </a:prstGeom>
          <a:noFill/>
        </p:spPr>
      </p:pic>
      <p:pic>
        <p:nvPicPr>
          <p:cNvPr id="26634" name="Picture 10" descr="Znalezione obrazy dla zapytania płatki śniegu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6974"/>
            <a:ext cx="4152900" cy="4391026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3108" y="5357826"/>
            <a:ext cx="6400800" cy="971560"/>
          </a:xfrm>
        </p:spPr>
        <p:txBody>
          <a:bodyPr/>
          <a:lstStyle/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Warszawa 2019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339752" y="133087"/>
            <a:ext cx="50884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Powiatowa Stacja </a:t>
            </a:r>
            <a:r>
              <a:rPr lang="pl-PL" sz="1600" b="1" dirty="0" err="1"/>
              <a:t>Sanitarno</a:t>
            </a:r>
            <a:r>
              <a:rPr lang="pl-PL" sz="1600" b="1" dirty="0"/>
              <a:t> – Epidemiologiczna w m.st. Warszawie</a:t>
            </a:r>
            <a:br>
              <a:rPr lang="pl-PL" sz="1600" b="1" dirty="0"/>
            </a:br>
            <a:r>
              <a:rPr lang="pl-PL" sz="1600" dirty="0"/>
              <a:t>ul. Kochanowskiego 21, 01-864 Warszawa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Oddział Promocji Zdrowia</a:t>
            </a:r>
            <a:br>
              <a:rPr lang="pl-PL" sz="1600" b="1" dirty="0"/>
            </a:br>
            <a:r>
              <a:rPr lang="pl-PL" sz="1600" dirty="0"/>
              <a:t>ul. Cyrulików 35, 04-467 Warszawa</a:t>
            </a:r>
            <a:br>
              <a:rPr lang="pl-PL" sz="1600" dirty="0"/>
            </a:br>
            <a:endParaRPr lang="pl-PL" dirty="0"/>
          </a:p>
        </p:txBody>
      </p:sp>
      <p:pic>
        <p:nvPicPr>
          <p:cNvPr id="9" name="Obraz 8" descr="logo-Panstwowa_Insp_Sa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37" y="62023"/>
            <a:ext cx="120672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59632" y="2204864"/>
            <a:ext cx="8229600" cy="3672408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Leki bierz zgodnie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z zaleceniami lekarza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Zostań w domu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Pij dużo płynów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odpoczywaj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43808" y="764704"/>
            <a:ext cx="519492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Co zrobić gdy już jestem chory?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patient-154797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3219416" cy="45809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96144" cy="1285775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115616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mbulance-1468157_960_7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332038"/>
            <a:ext cx="452596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91064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Nie leczona grypa, może prowadzić do groźnych powikłań</a:t>
            </a:r>
            <a:endParaRPr lang="pl-PL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Obraz 4" descr="doctor-101090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645024" cy="36450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234008" cy="1224136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sz="4000" b="1" dirty="0" smtClean="0">
                <a:latin typeface="Arabic Typesetting" pitchFamily="66" charset="-78"/>
                <a:cs typeface="Arabic Typesetting" pitchFamily="66" charset="-78"/>
              </a:rPr>
              <a:t>Od paru dni czujesz się gorzej, jest Ci słabo, kichasz, boli Cie gardło, masz katar.. To może być zwykłe </a:t>
            </a:r>
            <a:r>
              <a:rPr lang="pl-PL" sz="4000" b="1" u="sng" dirty="0" smtClean="0">
                <a:latin typeface="Arabic Typesetting" pitchFamily="66" charset="-78"/>
                <a:cs typeface="Arabic Typesetting" pitchFamily="66" charset="-78"/>
              </a:rPr>
              <a:t>przeziębienie…</a:t>
            </a:r>
          </a:p>
          <a:p>
            <a:pPr>
              <a:buNone/>
            </a:pP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Przeziębienie przebiega łagodniej od grypy, </a:t>
            </a:r>
            <a:br>
              <a:rPr lang="pl-PL" sz="3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rozwija się stopniowo, </a:t>
            </a:r>
            <a:br>
              <a:rPr lang="pl-PL" sz="3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nie jest tak groźne jak grypa…</a:t>
            </a:r>
            <a:endParaRPr lang="pl-PL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27504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A może to tylko przeziębienie?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Obraz 4" descr="cold-156666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950" y="3789040"/>
            <a:ext cx="2843050" cy="30689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96144" cy="128577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Aby nasz organizm mógł sprawnie </a:t>
            </a:r>
            <a:r>
              <a:rPr lang="pl-PL" u="sng" dirty="0" smtClean="0">
                <a:latin typeface="Arabic Typesetting" pitchFamily="66" charset="-78"/>
                <a:cs typeface="Arabic Typesetting" pitchFamily="66" charset="-78"/>
              </a:rPr>
              <a:t>bronić się przed wirusami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, musi być silny… Dlatego: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Jedz zdrowo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Spędzaj czas wolny aktywnie na świeżym powietrzu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Ubieraj się adekwatnie do pogody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Często myj ręce: 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Arabic Typesetting" pitchFamily="66" charset="-78"/>
                <a:cs typeface="Arabic Typesetting" pitchFamily="66" charset="-78"/>
              </a:rPr>
              <a:t>Po powrocie do domu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Arabic Typesetting" pitchFamily="66" charset="-78"/>
                <a:cs typeface="Arabic Typesetting" pitchFamily="66" charset="-78"/>
              </a:rPr>
              <a:t>Przed jedzeniem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Arabic Typesetting" pitchFamily="66" charset="-78"/>
                <a:cs typeface="Arabic Typesetting" pitchFamily="66" charset="-78"/>
              </a:rPr>
              <a:t>Po wyjściu z toalety</a:t>
            </a:r>
            <a:endParaRPr lang="pl-PL" sz="1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pl-PL" sz="5300" dirty="0" smtClean="0">
                <a:latin typeface="Arabic Typesetting" pitchFamily="66" charset="-78"/>
                <a:cs typeface="Arabic Typesetting" pitchFamily="66" charset="-78"/>
              </a:rPr>
              <a:t>Pamiętaj!</a:t>
            </a:r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Dbaj o swój układ odpornościowy!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defense-1403072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293096"/>
            <a:ext cx="4571190" cy="2323688"/>
          </a:xfrm>
          <a:prstGeom prst="rect">
            <a:avLst/>
          </a:prstGeom>
        </p:spPr>
      </p:pic>
      <p:pic>
        <p:nvPicPr>
          <p:cNvPr id="5" name="Obraz 4" descr="punch-1597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797152"/>
            <a:ext cx="2360366" cy="24208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088831" cy="108012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7904" y="836712"/>
            <a:ext cx="4402832" cy="1210146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Rozwiąż rebus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29600" cy="30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88831" cy="108012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2348880"/>
            <a:ext cx="7139136" cy="2650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6000" b="1" i="1" dirty="0" smtClean="0">
                <a:solidFill>
                  <a:schemeClr val="accent2"/>
                </a:solidFill>
                <a:latin typeface="Andalus" pitchFamily="2" charset="-78"/>
                <a:cs typeface="Andalus" pitchFamily="2" charset="-78"/>
              </a:rPr>
              <a:t>WIRUS GRYPY</a:t>
            </a:r>
            <a:endParaRPr lang="pl-PL" sz="6000" b="1" i="1" dirty="0">
              <a:solidFill>
                <a:schemeClr val="accent2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131024" cy="1282154"/>
          </a:xfrm>
        </p:spPr>
        <p:txBody>
          <a:bodyPr/>
          <a:lstStyle/>
          <a:p>
            <a:r>
              <a:rPr lang="pl-PL" dirty="0" smtClean="0">
                <a:latin typeface="Andalus" pitchFamily="2" charset="-78"/>
                <a:cs typeface="Andalus" pitchFamily="2" charset="-78"/>
              </a:rPr>
              <a:t>Rozwiązanie:</a:t>
            </a:r>
            <a:endParaRPr lang="pl-PL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61420" cy="1152128"/>
          </a:xfrm>
          <a:prstGeom prst="rect">
            <a:avLst/>
          </a:prstGeom>
        </p:spPr>
      </p:pic>
      <p:pic>
        <p:nvPicPr>
          <p:cNvPr id="5" name="Obraz 4" descr="germ-158107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074" y="2564904"/>
            <a:ext cx="5628726" cy="4293096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4234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Zawsze informuj rodziców/opiekunów gdzie i z kim będziesz przebywał!</a:t>
            </a:r>
          </a:p>
        </p:txBody>
      </p:sp>
      <p:pic>
        <p:nvPicPr>
          <p:cNvPr id="1229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21738"/>
            <a:ext cx="5751517" cy="3836262"/>
          </a:xfrm>
          <a:prstGeom prst="rect">
            <a:avLst/>
          </a:prstGeom>
          <a:noFill/>
        </p:spPr>
      </p:pic>
      <p:sp>
        <p:nvSpPr>
          <p:cNvPr id="4" name="Objaśnienie prostokątne 3"/>
          <p:cNvSpPr/>
          <p:nvPr/>
        </p:nvSpPr>
        <p:spPr>
          <a:xfrm>
            <a:off x="3988270" y="2754670"/>
            <a:ext cx="4857784" cy="2857520"/>
          </a:xfrm>
          <a:prstGeom prst="wedgeRectCallout">
            <a:avLst>
              <a:gd name="adj1" fmla="val -61086"/>
              <a:gd name="adj2" fmla="val 62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Cześć Tato! Idę z Pawłem pojeździć na łyżwach na naszym szkolnym lodowisku.</a:t>
            </a:r>
            <a:endParaRPr lang="pl-PL" sz="3200" dirty="0"/>
          </a:p>
        </p:txBody>
      </p:sp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94" y="-6837"/>
            <a:ext cx="1090606" cy="1090607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422" y="72339"/>
            <a:ext cx="1304920" cy="130492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724" y="3265444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143512"/>
            <a:ext cx="2019300" cy="201930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038370" y="285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1200" dirty="0">
                <a:solidFill>
                  <a:schemeClr val="tx2"/>
                </a:solidFill>
              </a:rPr>
              <a:t>Powiatowa Stacja Sanitarno-Epidemiologiczna w m.st. Warszawie</a:t>
            </a:r>
            <a:br>
              <a:rPr lang="pl-PL" sz="1200" dirty="0">
                <a:solidFill>
                  <a:schemeClr val="tx2"/>
                </a:solidFill>
              </a:rPr>
            </a:br>
            <a:r>
              <a:rPr lang="pl-PL" sz="1200" dirty="0">
                <a:solidFill>
                  <a:schemeClr val="tx2"/>
                </a:solidFill>
              </a:rPr>
              <a:t> Oddział Promocji Zdrowia</a:t>
            </a:r>
          </a:p>
        </p:txBody>
      </p:sp>
      <p:pic>
        <p:nvPicPr>
          <p:cNvPr id="11" name="Obraz 10" descr="logo-Panstwowa_Insp_Sa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37" y="62023"/>
            <a:ext cx="120672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43314"/>
            <a:ext cx="3952115" cy="2681849"/>
          </a:xfrm>
          <a:prstGeom prst="rect">
            <a:avLst/>
          </a:prstGeom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879" y="3916133"/>
            <a:ext cx="2571768" cy="257176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375" y="2204863"/>
            <a:ext cx="8229600" cy="343913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Unikaj </a:t>
            </a:r>
            <a:r>
              <a:rPr lang="pl-PL" sz="4000" dirty="0"/>
              <a:t>rozmów z obcymi ludźmi. Nie przyjmuj od nich </a:t>
            </a:r>
            <a:r>
              <a:rPr lang="pl-PL" sz="4000" dirty="0" smtClean="0"/>
              <a:t>produktów żywnościowych, </a:t>
            </a:r>
            <a:r>
              <a:rPr lang="pl-PL" sz="4000" dirty="0"/>
              <a:t>nie oddalaj </a:t>
            </a:r>
            <a:r>
              <a:rPr lang="pl-PL" sz="4000" dirty="0" smtClean="0"/>
              <a:t>się z nieznajomym.</a:t>
            </a:r>
            <a:endParaRPr lang="pl-PL" sz="4000" dirty="0"/>
          </a:p>
        </p:txBody>
      </p:sp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500042"/>
            <a:ext cx="2019300" cy="201930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903" y="2204863"/>
            <a:ext cx="1376358" cy="1376359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143512"/>
            <a:ext cx="2019300" cy="2019301"/>
          </a:xfrm>
          <a:prstGeom prst="rect">
            <a:avLst/>
          </a:prstGeom>
          <a:noFill/>
        </p:spPr>
      </p:pic>
      <p:sp>
        <p:nvSpPr>
          <p:cNvPr id="4" name="AutoShape 2" descr="Znalezione obrazy dla zapytania dzieci na spacerze z t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4" descr="Znalezione obrazy dla zapytania dzieci na spacerze z t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97" y="3643314"/>
            <a:ext cx="2730964" cy="230596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11760" y="2578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dirty="0">
                <a:solidFill>
                  <a:schemeClr val="tx2"/>
                </a:solidFill>
              </a:rPr>
              <a:t>Powiatowa Stacja Sanitarno-Epidemiologiczna w m.st. Warszawie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 Oddział Promocji Zdrowia</a:t>
            </a:r>
          </a:p>
        </p:txBody>
      </p:sp>
      <p:pic>
        <p:nvPicPr>
          <p:cNvPr id="12" name="Obraz 11" descr="logo-Panstwowa_Insp_Sa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37" y="62023"/>
            <a:ext cx="120672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Znalezione obrazy dla zapytania ubranie zim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215" y="3754400"/>
            <a:ext cx="4243395" cy="2422833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2019300" cy="201930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184" y="846979"/>
            <a:ext cx="1438310" cy="1438311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857760"/>
            <a:ext cx="1233482" cy="1233483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429264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4286256"/>
            <a:ext cx="2876588" cy="2876589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9018" y="628266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54" y="23788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Ubieraj </a:t>
            </a:r>
            <a:r>
              <a:rPr lang="pl-PL" dirty="0"/>
              <a:t>się stosownie do temperatury panującej na dworze.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" y="3709104"/>
            <a:ext cx="3007263" cy="242635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28984" y="4760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1200" dirty="0">
                <a:solidFill>
                  <a:schemeClr val="tx2"/>
                </a:solidFill>
              </a:rPr>
              <a:t>Powiatowa Stacja Sanitarno-Epidemiologiczna w m.st. Warszawie</a:t>
            </a:r>
            <a:br>
              <a:rPr lang="pl-PL" sz="1200" dirty="0">
                <a:solidFill>
                  <a:schemeClr val="tx2"/>
                </a:solidFill>
              </a:rPr>
            </a:br>
            <a:r>
              <a:rPr lang="pl-PL" sz="1200" dirty="0">
                <a:solidFill>
                  <a:schemeClr val="tx2"/>
                </a:solidFill>
              </a:rPr>
              <a:t> Oddział Promocji Zdrowia</a:t>
            </a:r>
          </a:p>
        </p:txBody>
      </p:sp>
      <p:pic>
        <p:nvPicPr>
          <p:cNvPr id="13" name="Obraz 12" descr="logo-Panstwowa_Insp_Sa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37" y="62023"/>
            <a:ext cx="120672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322712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Arabic Typesetting" pitchFamily="66" charset="-78"/>
                <a:cs typeface="Arabic Typesetting" pitchFamily="66" charset="-78"/>
              </a:rPr>
              <a:t>Wirus grypy</a:t>
            </a:r>
            <a:endParaRPr lang="pl-PL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9512" y="2996952"/>
            <a:ext cx="3672408" cy="24482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Szczególnie aktywny od października</a:t>
            </a:r>
            <a:br>
              <a:rPr lang="pl-PL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lang="pl-PL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do kwietnia</a:t>
            </a:r>
            <a:endParaRPr kumimoji="0" lang="pl-P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1234008" cy="1224136"/>
          </a:xfrm>
          <a:prstGeom prst="rect">
            <a:avLst/>
          </a:prstGeom>
        </p:spPr>
      </p:pic>
      <p:pic>
        <p:nvPicPr>
          <p:cNvPr id="9" name="Obraz 8" descr="winter-1027822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3072" y="1268760"/>
            <a:ext cx="2780928" cy="2780928"/>
          </a:xfrm>
          <a:prstGeom prst="rect">
            <a:avLst/>
          </a:prstGeom>
        </p:spPr>
      </p:pic>
      <p:pic>
        <p:nvPicPr>
          <p:cNvPr id="10" name="Obraz 9" descr="foliage-15205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498" y="3797572"/>
            <a:ext cx="3587502" cy="3060428"/>
          </a:xfrm>
          <a:prstGeom prst="rect">
            <a:avLst/>
          </a:prstGeom>
        </p:spPr>
      </p:pic>
      <p:pic>
        <p:nvPicPr>
          <p:cNvPr id="11" name="Obraz 10" descr="angry-1294144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628800"/>
            <a:ext cx="4166368" cy="4149080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2924944"/>
            <a:ext cx="5915000" cy="3730419"/>
          </a:xfrm>
        </p:spPr>
        <p:txBody>
          <a:bodyPr/>
          <a:lstStyle/>
          <a:p>
            <a:r>
              <a:rPr lang="pl-PL" sz="4000" b="1" dirty="0" smtClean="0">
                <a:latin typeface="Arabic Typesetting" pitchFamily="66" charset="-78"/>
                <a:cs typeface="Arabic Typesetting" pitchFamily="66" charset="-78"/>
              </a:rPr>
              <a:t>Drogą kropelkową</a:t>
            </a:r>
          </a:p>
          <a:p>
            <a:pPr>
              <a:buNone/>
            </a:pP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Mówienie, kichanie, kaszel</a:t>
            </a:r>
          </a:p>
          <a:p>
            <a: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  <a:t>Przez bezpośredni kontakt </a:t>
            </a:r>
            <a:b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  <a:t>z osobą chorą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84984" y="476672"/>
            <a:ext cx="6059016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Jak możemy zarazić się grypą?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nose-bleed-151978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350246" cy="42789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296144" cy="1285775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348880"/>
            <a:ext cx="5220072" cy="5373216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Coroczne szczepienia</a:t>
            </a:r>
          </a:p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Częste </a:t>
            </a:r>
            <a:r>
              <a:rPr lang="pl-PL" sz="2800" b="1" u="sng" dirty="0" smtClean="0">
                <a:latin typeface="Arabic Typesetting" pitchFamily="66" charset="-78"/>
                <a:cs typeface="Arabic Typesetting" pitchFamily="66" charset="-78"/>
              </a:rPr>
              <a:t>mycie rąk!!!</a:t>
            </a:r>
          </a:p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Dbanie o higienę osobistą</a:t>
            </a:r>
          </a:p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Unikanie bliskich kontaktów z osobą chorą</a:t>
            </a:r>
          </a:p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Zakrywanie ust i nosa podczas kaszlu i kichania, najlepiej jednorazową chusteczką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779096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Jak się chronić przed grypą?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germ-28874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2983294" cy="2934388"/>
          </a:xfrm>
          <a:prstGeom prst="rect">
            <a:avLst/>
          </a:prstGeom>
        </p:spPr>
      </p:pic>
      <p:pic>
        <p:nvPicPr>
          <p:cNvPr id="5" name="Obraz 4" descr="washing-hands-15337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254" y="3613834"/>
            <a:ext cx="2527746" cy="3244166"/>
          </a:xfrm>
          <a:prstGeom prst="rect">
            <a:avLst/>
          </a:prstGeom>
        </p:spPr>
      </p:pic>
      <p:pic>
        <p:nvPicPr>
          <p:cNvPr id="6" name="Obraz 5" descr="nurse-159224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140968"/>
            <a:ext cx="2669823" cy="314096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1434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411760" y="1628800"/>
            <a:ext cx="657341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6000" dirty="0" smtClean="0">
                <a:latin typeface="Arabic Typesetting" pitchFamily="66" charset="-78"/>
                <a:cs typeface="Arabic Typesetting" pitchFamily="66" charset="-78"/>
              </a:rPr>
              <a:t>Czy wiesz, że..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Szczepionka jest najskuteczniejsza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               w zapobieganiu grypie…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Wirus grypy stale mutuje, więc należy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u="sng" dirty="0" smtClean="0">
                <a:latin typeface="Arabic Typesetting" pitchFamily="66" charset="-78"/>
                <a:cs typeface="Arabic Typesetting" pitchFamily="66" charset="-78"/>
              </a:rPr>
              <a:t>szczepić się co roku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, przed rozpoczęciem sezonu grypowego (najlepiej już we wrześniu)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5770984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Szczepmy się przeciwko grypie!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80120" cy="1071479"/>
          </a:xfrm>
          <a:prstGeom prst="rect">
            <a:avLst/>
          </a:prstGeom>
        </p:spPr>
      </p:pic>
      <p:pic>
        <p:nvPicPr>
          <p:cNvPr id="5" name="Obraz 4" descr="injection-4069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024714" cy="3645024"/>
          </a:xfrm>
          <a:prstGeom prst="rect">
            <a:avLst/>
          </a:prstGeom>
        </p:spPr>
      </p:pic>
      <p:pic>
        <p:nvPicPr>
          <p:cNvPr id="6" name="Obraz 5" descr="question-mark-142101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4217" y="836712"/>
            <a:ext cx="1919783" cy="198884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04864"/>
            <a:ext cx="8229600" cy="2523736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Nagła</a:t>
            </a:r>
          </a:p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Wysoka gorączka </a:t>
            </a:r>
            <a:r>
              <a:rPr lang="pl-PL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39°C</a:t>
            </a:r>
            <a:endParaRPr lang="pl-PL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Dreszcze</a:t>
            </a:r>
          </a:p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Silny ból głowy i mięśni</a:t>
            </a:r>
          </a:p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Napady duszącego kaszlu</a:t>
            </a:r>
          </a:p>
          <a:p>
            <a:pPr>
              <a:buNone/>
            </a:pP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980728"/>
            <a:ext cx="5770984" cy="1143000"/>
          </a:xfrm>
        </p:spPr>
        <p:txBody>
          <a:bodyPr/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Jak rozpoznać grypę?</a:t>
            </a:r>
            <a:endParaRPr lang="pl-P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fever-310721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946" y="3789040"/>
            <a:ext cx="5318053" cy="30689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296144" cy="1285775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63080" y="188640"/>
            <a:ext cx="8280920" cy="486544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Powiatowa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Stacja Sanitarno-Epidemiologiczna w m.st. Warszawie</a:t>
            </a:r>
            <a:b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Oddział Promocji Zdrowia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361</Words>
  <Application>Microsoft Office PowerPoint</Application>
  <PresentationFormat>Pokaz na ekranie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Andalus</vt:lpstr>
      <vt:lpstr>Arabic Typesetting</vt:lpstr>
      <vt:lpstr>Arial</vt:lpstr>
      <vt:lpstr>Lucida Sans Unicode</vt:lpstr>
      <vt:lpstr>Verdana</vt:lpstr>
      <vt:lpstr>Wingdings</vt:lpstr>
      <vt:lpstr>Wingdings 2</vt:lpstr>
      <vt:lpstr>Wingdings 3</vt:lpstr>
      <vt:lpstr>Hol</vt:lpstr>
      <vt:lpstr>Patent na Bezpieczne Ferie Zimowe</vt:lpstr>
      <vt:lpstr>Zawsze informuj rodziców/opiekunów gdzie i z kim będziesz przebywał!</vt:lpstr>
      <vt:lpstr>Unikaj rozmów z obcymi ludźmi. Nie przyjmuj od nich produktów żywnościowych, nie oddalaj się z nieznajomym.</vt:lpstr>
      <vt:lpstr>Ubieraj się stosownie do temperatury panującej na dworze.</vt:lpstr>
      <vt:lpstr>Wirus grypy</vt:lpstr>
      <vt:lpstr>Jak możemy zarazić się grypą?</vt:lpstr>
      <vt:lpstr>Jak się chronić przed grypą?</vt:lpstr>
      <vt:lpstr>Szczepmy się przeciwko grypie!</vt:lpstr>
      <vt:lpstr>Jak rozpoznać grypę?</vt:lpstr>
      <vt:lpstr>Co zrobić gdy już jestem chory?</vt:lpstr>
      <vt:lpstr>Nie leczona grypa, może prowadzić do groźnych powikłań</vt:lpstr>
      <vt:lpstr>A może to tylko przeziębienie?</vt:lpstr>
      <vt:lpstr>Pamiętaj! Dbaj o swój układ odpornościowy!</vt:lpstr>
      <vt:lpstr>Rozwiąż rebus</vt:lpstr>
      <vt:lpstr>Rozwiązanie: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katpaw01</dc:creator>
  <cp:lastModifiedBy>miki1c</cp:lastModifiedBy>
  <cp:revision>30</cp:revision>
  <dcterms:created xsi:type="dcterms:W3CDTF">2016-08-08T06:19:08Z</dcterms:created>
  <dcterms:modified xsi:type="dcterms:W3CDTF">2019-01-12T22:00:19Z</dcterms:modified>
</cp:coreProperties>
</file>