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6" r:id="rId5"/>
    <p:sldId id="267" r:id="rId6"/>
    <p:sldId id="313" r:id="rId7"/>
    <p:sldId id="321" r:id="rId8"/>
    <p:sldId id="281" r:id="rId9"/>
    <p:sldId id="318" r:id="rId10"/>
    <p:sldId id="270" r:id="rId11"/>
    <p:sldId id="315" r:id="rId12"/>
    <p:sldId id="282" r:id="rId13"/>
    <p:sldId id="275" r:id="rId14"/>
    <p:sldId id="279" r:id="rId15"/>
    <p:sldId id="271" r:id="rId16"/>
    <p:sldId id="283" r:id="rId17"/>
    <p:sldId id="284" r:id="rId18"/>
    <p:sldId id="285" r:id="rId19"/>
    <p:sldId id="286" r:id="rId20"/>
    <p:sldId id="273" r:id="rId21"/>
    <p:sldId id="280" r:id="rId22"/>
    <p:sldId id="261" r:id="rId23"/>
    <p:sldId id="287" r:id="rId24"/>
    <p:sldId id="288" r:id="rId25"/>
    <p:sldId id="289" r:id="rId26"/>
    <p:sldId id="290" r:id="rId27"/>
    <p:sldId id="292" r:id="rId28"/>
    <p:sldId id="291" r:id="rId29"/>
    <p:sldId id="299" r:id="rId30"/>
    <p:sldId id="301" r:id="rId31"/>
    <p:sldId id="317" r:id="rId32"/>
    <p:sldId id="319" r:id="rId33"/>
    <p:sldId id="293" r:id="rId34"/>
    <p:sldId id="296" r:id="rId35"/>
    <p:sldId id="314" r:id="rId36"/>
    <p:sldId id="316" r:id="rId37"/>
    <p:sldId id="333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0" r:id="rId46"/>
    <p:sldId id="329" r:id="rId47"/>
    <p:sldId id="330" r:id="rId48"/>
    <p:sldId id="304" r:id="rId4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>
      <p:cViewPr varScale="1">
        <p:scale>
          <a:sx n="110" d="100"/>
          <a:sy n="110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9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B8242-2DEC-4D57-BA27-1565D3E1C3C5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09D42-9F24-4A68-8D76-B7A145F670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B346B-EF48-43E8-8F32-048931E33DCE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3327-78E5-45CF-BAC8-D30EAA33A2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A49BE-1F55-4BB1-B736-E8FC4F0EB0BC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73D50-E842-4932-8EBC-0CA90700D1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1EF10-B84B-4FEB-BE35-5D92387D740F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0B197-ECBE-4319-85BC-019624AF1B1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B0A4-DCB0-402A-8B5C-424C209FBA43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0F76-B2D0-4FDB-972B-44C8A69CA9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BD93-E054-4EB4-83E4-A5C74CF50DEE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0DC3-A5A6-4C46-9ADF-A6EDFFEA8A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60ED5-9E66-40D1-90AA-199A51F83733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94F0-799B-4A4A-9A93-FB4AA0F097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D137-05C8-41C2-8A01-640D1BE53A8B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1070-6262-40E8-A0B3-1E399D5088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D19A1-3764-498F-8D42-C1F319ABFD7B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0B4B-BB90-4D47-B3AD-6B2E4F32BF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F240C-A3CD-4B19-A239-9E4CFDDB9441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ABB6-CFB2-4363-98EF-CB00DA196E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A341-CDAE-4E98-8EFF-09DF8343E3A5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077F6-9B5C-4C65-BBB0-6F45B818D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C98665-EBB1-454F-8D74-B6B227CF3018}" type="datetimeFigureOut">
              <a:rPr lang="pl-PL"/>
              <a:pPr>
                <a:defRPr/>
              </a:pPr>
              <a:t>18.03.2019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989131-6920-42FA-8792-8DD7C6BA0E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684213" y="1989138"/>
            <a:ext cx="7772400" cy="25193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Co powinniśmy wiedzieć                        o egzaminie ósmoklasisty ?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477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Informator – język polski</a:t>
            </a:r>
            <a:endParaRPr lang="pl-PL" b="1" dirty="0"/>
          </a:p>
        </p:txBody>
      </p:sp>
      <p:sp>
        <p:nvSpPr>
          <p:cNvPr id="11267" name="Symbol zastępczy zawartości 3"/>
          <p:cNvSpPr>
            <a:spLocks noGrp="1"/>
          </p:cNvSpPr>
          <p:nvPr>
            <p:ph idx="1"/>
          </p:nvPr>
        </p:nvSpPr>
        <p:spPr>
          <a:xfrm>
            <a:off x="323850" y="1341438"/>
            <a:ext cx="8572500" cy="32400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l-PL" b="1" smtClean="0"/>
              <a:t>Egzamin ósmoklasisty z języka polskiego sprawdzi,  w jakim stopniu uczeń VIII klasy szkoły podstawowej spełnia </a:t>
            </a:r>
            <a:r>
              <a:rPr lang="pl-PL" b="1" smtClean="0">
                <a:solidFill>
                  <a:srgbClr val="FF0000"/>
                </a:solidFill>
              </a:rPr>
              <a:t>wymagania określone                   w podstawie programowej kształcenia ogólnego dla pierwszych dwóch etapów edukacyjnych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l-PL" b="1" smtClean="0"/>
              <a:t>    (klasy I–VIII). </a:t>
            </a:r>
          </a:p>
        </p:txBody>
      </p:sp>
      <p:sp>
        <p:nvSpPr>
          <p:cNvPr id="2" name="Prostokąt 1"/>
          <p:cNvSpPr/>
          <p:nvPr/>
        </p:nvSpPr>
        <p:spPr>
          <a:xfrm>
            <a:off x="971550" y="4868863"/>
            <a:ext cx="72009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Wymagania 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323850" y="5981700"/>
            <a:ext cx="35274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Wymagania ogólne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 – cele nauczania 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5219700" y="5949950"/>
            <a:ext cx="3600450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Wymagania szczegółowe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- Treści nauczania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2195513" y="5516563"/>
            <a:ext cx="431800" cy="43338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Strzałka w dół 7"/>
          <p:cNvSpPr/>
          <p:nvPr/>
        </p:nvSpPr>
        <p:spPr>
          <a:xfrm>
            <a:off x="6588125" y="5470525"/>
            <a:ext cx="4318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/>
              <a:t>Wymagania ogólne - Język polski 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525963"/>
          </a:xfrm>
        </p:spPr>
        <p:txBody>
          <a:bodyPr rtlCol="0">
            <a:normAutofit lnSpcReduction="10000"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b="1" dirty="0" smtClean="0"/>
              <a:t>Kształcenie literackie i kulturowe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b="1" dirty="0" smtClean="0"/>
              <a:t>Kształcenie językowe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b="1" dirty="0" smtClean="0"/>
              <a:t>Tworzenie wypowiedzi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r>
              <a:rPr lang="pl-PL" b="1" dirty="0" smtClean="0"/>
              <a:t>Samokształcenie – m.in.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000" dirty="0">
                <a:solidFill>
                  <a:srgbClr val="FF0000"/>
                </a:solidFill>
              </a:rPr>
              <a:t>Rozwijanie umiejętności samodzielnego docierania do informacji, dokonywania </a:t>
            </a:r>
            <a:r>
              <a:rPr lang="pl-PL" sz="3000" dirty="0" smtClean="0">
                <a:solidFill>
                  <a:srgbClr val="FF0000"/>
                </a:solidFill>
              </a:rPr>
              <a:t>ich selekcji </a:t>
            </a:r>
            <a:r>
              <a:rPr lang="pl-PL" sz="3000" dirty="0">
                <a:solidFill>
                  <a:srgbClr val="FF0000"/>
                </a:solidFill>
              </a:rPr>
              <a:t>i krytycznej </a:t>
            </a:r>
            <a:r>
              <a:rPr lang="pl-PL" sz="3000" dirty="0" smtClean="0">
                <a:solidFill>
                  <a:srgbClr val="FF0000"/>
                </a:solidFill>
              </a:rPr>
              <a:t>oceny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000" dirty="0" smtClean="0">
                <a:solidFill>
                  <a:srgbClr val="FF0000"/>
                </a:solidFill>
              </a:rPr>
              <a:t>Kształcenie </a:t>
            </a:r>
            <a:r>
              <a:rPr lang="pl-PL" sz="3000" dirty="0">
                <a:solidFill>
                  <a:srgbClr val="FF0000"/>
                </a:solidFill>
              </a:rPr>
              <a:t>nawyków systematycznego uczenia się; porządkowania zdobytej wiedzy </a:t>
            </a:r>
            <a:r>
              <a:rPr lang="pl-PL" sz="3000" dirty="0" smtClean="0">
                <a:solidFill>
                  <a:srgbClr val="FF0000"/>
                </a:solidFill>
              </a:rPr>
              <a:t>i </a:t>
            </a:r>
            <a:r>
              <a:rPr lang="pl-PL" sz="3000" dirty="0">
                <a:solidFill>
                  <a:srgbClr val="FF0000"/>
                </a:solidFill>
              </a:rPr>
              <a:t>jej </a:t>
            </a:r>
            <a:r>
              <a:rPr lang="pl-PL" sz="3000" dirty="0" smtClean="0">
                <a:solidFill>
                  <a:srgbClr val="FF0000"/>
                </a:solidFill>
              </a:rPr>
              <a:t>pogłębiania </a:t>
            </a:r>
            <a:endParaRPr lang="pl-PL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5761038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i="1" dirty="0"/>
              <a:t>Informator </a:t>
            </a:r>
            <a:r>
              <a:rPr lang="pl-PL" sz="2800" b="1" dirty="0"/>
              <a:t>prezentuje przykładowe zadania egzaminacyjne wraz </a:t>
            </a:r>
            <a:r>
              <a:rPr lang="pl-PL" sz="2800" b="1" dirty="0" smtClean="0"/>
              <a:t> z </a:t>
            </a:r>
            <a:r>
              <a:rPr lang="pl-PL" sz="2800" b="1" dirty="0"/>
              <a:t>rozwiązaniami oraz wskazuje odniesienie zadań do wymagań podstawy programowej. </a:t>
            </a:r>
            <a:endParaRPr lang="pl-PL" sz="2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 smtClean="0"/>
              <a:t>Zadania </a:t>
            </a:r>
            <a:r>
              <a:rPr lang="pl-PL" sz="2800" b="1" dirty="0"/>
              <a:t>w </a:t>
            </a:r>
            <a:r>
              <a:rPr lang="pl-PL" sz="2800" b="1" i="1" dirty="0"/>
              <a:t>Informatorze </a:t>
            </a:r>
            <a:r>
              <a:rPr lang="pl-PL" sz="2800" b="1" dirty="0"/>
              <a:t>nie wyczerpują wszystkich typów zadań, które mogą wystąpić w arkuszu egzaminacyjnym. </a:t>
            </a:r>
            <a:r>
              <a:rPr lang="pl-PL" sz="2800" b="1" dirty="0" smtClean="0"/>
              <a:t>                                           Nie </a:t>
            </a:r>
            <a:r>
              <a:rPr lang="pl-PL" sz="2800" b="1" dirty="0"/>
              <a:t>ilustrują również </a:t>
            </a:r>
            <a:r>
              <a:rPr lang="pl-PL" sz="2800" b="1" u="sng" dirty="0">
                <a:solidFill>
                  <a:srgbClr val="FF0000"/>
                </a:solidFill>
              </a:rPr>
              <a:t>wszystkich</a:t>
            </a:r>
            <a:r>
              <a:rPr lang="pl-PL" sz="2800" b="1" u="sng" dirty="0"/>
              <a:t> </a:t>
            </a:r>
            <a:r>
              <a:rPr lang="pl-PL" sz="2800" b="1" dirty="0"/>
              <a:t>wymagań z zakresu języka polskiego określonych w podstawie programowej. </a:t>
            </a:r>
            <a:endParaRPr lang="pl-PL" sz="2800" b="1" dirty="0" smtClean="0"/>
          </a:p>
        </p:txBody>
      </p:sp>
      <p:sp>
        <p:nvSpPr>
          <p:cNvPr id="4" name="Tytuł 2"/>
          <p:cNvSpPr>
            <a:spLocks noGrp="1"/>
          </p:cNvSpPr>
          <p:nvPr>
            <p:ph type="title"/>
          </p:nvPr>
        </p:nvSpPr>
        <p:spPr>
          <a:xfrm>
            <a:off x="395288" y="333375"/>
            <a:ext cx="8353425" cy="863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Informator – język polski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altLang="pl-PL" sz="4000" b="1" dirty="0" smtClean="0">
                <a:solidFill>
                  <a:srgbClr val="FF0000"/>
                </a:solidFill>
              </a:rPr>
              <a:t>Jakie zadania będą na egzaminie ?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1A97B-A3EC-419C-B708-6B0B1BBAD898}" type="slidenum">
              <a:rPr lang="pl-PL"/>
              <a:pPr>
                <a:defRPr/>
              </a:pPr>
              <a:t>13</a:t>
            </a:fld>
            <a:endParaRPr lang="pl-PL"/>
          </a:p>
        </p:txBody>
      </p:sp>
      <p:sp>
        <p:nvSpPr>
          <p:cNvPr id="4" name="Prostokąt zaokrąglony 3"/>
          <p:cNvSpPr/>
          <p:nvPr/>
        </p:nvSpPr>
        <p:spPr>
          <a:xfrm>
            <a:off x="812800" y="1231900"/>
            <a:ext cx="3313113" cy="100806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Zadania  zamknięte</a:t>
            </a:r>
          </a:p>
        </p:txBody>
      </p:sp>
      <p:sp>
        <p:nvSpPr>
          <p:cNvPr id="5" name="Prostokąt zaokrąglony 4"/>
          <p:cNvSpPr/>
          <p:nvPr/>
        </p:nvSpPr>
        <p:spPr>
          <a:xfrm>
            <a:off x="5076825" y="1262063"/>
            <a:ext cx="3311525" cy="100806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Zadania  otwarte</a:t>
            </a:r>
          </a:p>
        </p:txBody>
      </p:sp>
      <p:sp>
        <p:nvSpPr>
          <p:cNvPr id="6" name="Prostokąt 5"/>
          <p:cNvSpPr/>
          <p:nvPr/>
        </p:nvSpPr>
        <p:spPr>
          <a:xfrm>
            <a:off x="1187450" y="2565400"/>
            <a:ext cx="29527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wyboru wielokrotnego </a:t>
            </a:r>
          </a:p>
        </p:txBody>
      </p:sp>
      <p:sp>
        <p:nvSpPr>
          <p:cNvPr id="7" name="Prostokąt 6"/>
          <p:cNvSpPr/>
          <p:nvPr/>
        </p:nvSpPr>
        <p:spPr>
          <a:xfrm>
            <a:off x="1187450" y="3573463"/>
            <a:ext cx="295275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na dobieranie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1187450" y="4508500"/>
            <a:ext cx="2952750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prawda-fałsz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24525" y="4530725"/>
            <a:ext cx="29511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zadania rozszerzonej odpowiedzi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24525" y="3573463"/>
            <a:ext cx="29511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zadania krótkiej odpowiedzi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24525" y="2608263"/>
            <a:ext cx="29511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zadania z luką </a:t>
            </a:r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971550" y="2133600"/>
            <a:ext cx="0" cy="272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>
            <a:endCxn id="6" idx="1"/>
          </p:cNvCxnSpPr>
          <p:nvPr/>
        </p:nvCxnSpPr>
        <p:spPr>
          <a:xfrm>
            <a:off x="971550" y="28892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oliniowy 20"/>
          <p:cNvCxnSpPr/>
          <p:nvPr/>
        </p:nvCxnSpPr>
        <p:spPr>
          <a:xfrm>
            <a:off x="944563" y="3895725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oliniowy 21"/>
          <p:cNvCxnSpPr/>
          <p:nvPr/>
        </p:nvCxnSpPr>
        <p:spPr>
          <a:xfrm>
            <a:off x="971550" y="4819650"/>
            <a:ext cx="215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23"/>
          <p:cNvCxnSpPr/>
          <p:nvPr/>
        </p:nvCxnSpPr>
        <p:spPr>
          <a:xfrm>
            <a:off x="5292725" y="2212975"/>
            <a:ext cx="0" cy="2720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oliniowy 25"/>
          <p:cNvCxnSpPr>
            <a:endCxn id="11" idx="1"/>
          </p:cNvCxnSpPr>
          <p:nvPr/>
        </p:nvCxnSpPr>
        <p:spPr>
          <a:xfrm>
            <a:off x="5292725" y="2932113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oliniowy 26"/>
          <p:cNvCxnSpPr/>
          <p:nvPr/>
        </p:nvCxnSpPr>
        <p:spPr>
          <a:xfrm>
            <a:off x="5292725" y="3919538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>
            <a:off x="5292725" y="4929188"/>
            <a:ext cx="43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250825" y="5373688"/>
            <a:ext cx="8642350" cy="1295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Zadania kk – stworzenie krótkiego tekstu, w tym zadania  sprawdzające umiejętność  tworzenia form użytkowych : ogłoszenia, zaproszenia, dedykacji,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142557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b="1" dirty="0" smtClean="0"/>
              <a:t>Ważne :</a:t>
            </a:r>
            <a:br>
              <a:rPr lang="pl-PL" sz="4000" b="1" dirty="0" smtClean="0"/>
            </a:br>
            <a:r>
              <a:rPr lang="pl-PL" sz="3600" b="1" dirty="0" smtClean="0"/>
              <a:t>Nacisk </a:t>
            </a:r>
            <a:r>
              <a:rPr lang="pl-PL" sz="3600" b="1" dirty="0"/>
              <a:t>na sprawdzanie umiejętności związanych z: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395288" y="1773238"/>
            <a:ext cx="8229600" cy="1871662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Argumentowaniem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Wnioskowaniem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Formułowaniem opinii </a:t>
            </a:r>
            <a:endParaRPr lang="pl-PL" b="1" dirty="0"/>
          </a:p>
        </p:txBody>
      </p:sp>
      <p:sp>
        <p:nvSpPr>
          <p:cNvPr id="6" name="Prostokąt 5"/>
          <p:cNvSpPr/>
          <p:nvPr/>
        </p:nvSpPr>
        <p:spPr>
          <a:xfrm>
            <a:off x="395288" y="3789363"/>
            <a:ext cx="8353425" cy="266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chemeClr val="tx1"/>
                </a:solidFill>
              </a:rPr>
              <a:t>Sprawdzane będą również kompetencje :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/>
                </a:solidFill>
              </a:rPr>
              <a:t>Literackie  - np. rozumienie sensu  utworu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/>
                </a:solidFill>
              </a:rPr>
              <a:t>Kulturowe  -  np. interpretacja plakatu,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800" b="1" dirty="0">
                <a:solidFill>
                  <a:schemeClr val="tx1"/>
                </a:solidFill>
              </a:rPr>
              <a:t>Językowe – np. świadomego korzystanie z różnych środków językowych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Uwaga : </a:t>
            </a:r>
            <a:r>
              <a:rPr lang="pl-PL" b="1" dirty="0" smtClean="0">
                <a:solidFill>
                  <a:srgbClr val="FF0000"/>
                </a:solidFill>
              </a:rPr>
              <a:t>NAJWAŻNIEJSZE! LEKTURY!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49244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W arkuszu egzaminacyjnym znajdą się zadania sprawdzające </a:t>
            </a:r>
          </a:p>
          <a:p>
            <a:pPr marL="0" indent="0" algn="ctr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ZNAJOMOŚĆ  TREŚCI  I  PROBLEMATYKI  LEKTUR  OBOWIĄZKOWYCH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rgbClr val="FF0000"/>
                </a:solidFill>
              </a:rPr>
              <a:t>Nauczyciel </a:t>
            </a:r>
            <a:r>
              <a:rPr lang="pl-PL" b="1" dirty="0">
                <a:solidFill>
                  <a:srgbClr val="FF0000"/>
                </a:solidFill>
              </a:rPr>
              <a:t>języka polskiego jest zobowiązany </a:t>
            </a:r>
            <a:r>
              <a:rPr lang="pl-PL" b="1" dirty="0" smtClean="0">
                <a:solidFill>
                  <a:srgbClr val="FF0000"/>
                </a:solidFill>
              </a:rPr>
              <a:t>                      do </a:t>
            </a:r>
            <a:r>
              <a:rPr lang="pl-PL" b="1" dirty="0">
                <a:solidFill>
                  <a:srgbClr val="FF0000"/>
                </a:solidFill>
              </a:rPr>
              <a:t>omówienia wszystkich lektur obowiązkowych </a:t>
            </a:r>
            <a:r>
              <a:rPr lang="pl-PL" b="1" dirty="0" smtClean="0">
                <a:solidFill>
                  <a:srgbClr val="FF0000"/>
                </a:solidFill>
              </a:rPr>
              <a:t>          </a:t>
            </a:r>
            <a:r>
              <a:rPr lang="pl-PL" b="1" u="sng" dirty="0" smtClean="0">
                <a:solidFill>
                  <a:srgbClr val="FF0000"/>
                </a:solidFill>
              </a:rPr>
              <a:t>przed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egzaminem </a:t>
            </a:r>
            <a:r>
              <a:rPr lang="pl-PL" b="1" dirty="0" smtClean="0">
                <a:solidFill>
                  <a:srgbClr val="FF0000"/>
                </a:solidFill>
              </a:rPr>
              <a:t>ósmoklasisty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u="sng" dirty="0" smtClean="0">
                <a:solidFill>
                  <a:srgbClr val="FF0000"/>
                </a:solidFill>
              </a:rPr>
              <a:t>Uczeń jest zobowiązany do przeczytania wszystkich lektur ! – w terminach wskazanych przez nauczyciela  </a:t>
            </a:r>
            <a:endParaRPr lang="pl-PL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3890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100" b="1" dirty="0" smtClean="0"/>
              <a:t>W </a:t>
            </a:r>
            <a:r>
              <a:rPr lang="pl-PL" sz="3100" b="1" dirty="0"/>
              <a:t>latach 2019–2021 na egzaminie będą pojawiały się pytania dotyczące lektur obowiązkowych </a:t>
            </a:r>
            <a:r>
              <a:rPr lang="pl-PL" sz="3100" b="1" u="sng" dirty="0"/>
              <a:t>tylko</a:t>
            </a:r>
            <a:r>
              <a:rPr lang="pl-PL" sz="3100" b="1" dirty="0"/>
              <a:t> dla klasy </a:t>
            </a:r>
            <a:r>
              <a:rPr lang="pl-PL" sz="3100" b="1" dirty="0" smtClean="0"/>
              <a:t>            VII </a:t>
            </a:r>
            <a:r>
              <a:rPr lang="pl-PL" sz="3100" b="1" dirty="0"/>
              <a:t>i VIII, tj.: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/>
            <a:r>
              <a:rPr lang="pl-PL" sz="2000" b="1" smtClean="0"/>
              <a:t>Charles Dickens, </a:t>
            </a:r>
            <a:r>
              <a:rPr lang="pl-PL" sz="2000" b="1" i="1" smtClean="0"/>
              <a:t>Opowieść wigilijna </a:t>
            </a:r>
            <a:endParaRPr lang="pl-PL" sz="2000" b="1" smtClean="0"/>
          </a:p>
          <a:p>
            <a:pPr eaLnBrk="1" hangingPunct="1"/>
            <a:r>
              <a:rPr lang="pl-PL" sz="2000" b="1" smtClean="0">
                <a:solidFill>
                  <a:srgbClr val="0070C0"/>
                </a:solidFill>
              </a:rPr>
              <a:t>Aleksander Fredro, </a:t>
            </a:r>
            <a:r>
              <a:rPr lang="pl-PL" sz="2000" b="1" i="1" smtClean="0">
                <a:solidFill>
                  <a:srgbClr val="0070C0"/>
                </a:solidFill>
              </a:rPr>
              <a:t>Zemsta </a:t>
            </a:r>
            <a:endParaRPr lang="pl-PL" sz="2000" b="1" smtClean="0">
              <a:solidFill>
                <a:srgbClr val="0070C0"/>
              </a:solidFill>
            </a:endParaRPr>
          </a:p>
          <a:p>
            <a:pPr eaLnBrk="1" hangingPunct="1"/>
            <a:r>
              <a:rPr lang="pl-PL" sz="2000" b="1" smtClean="0"/>
              <a:t>Jan Kochanowski, wybór fraszek, pieśni i trenów, w tym treny I, V, VII, VIII </a:t>
            </a:r>
          </a:p>
          <a:p>
            <a:pPr eaLnBrk="1" hangingPunct="1"/>
            <a:r>
              <a:rPr lang="pl-PL" sz="2000" b="1" smtClean="0">
                <a:solidFill>
                  <a:srgbClr val="0070C0"/>
                </a:solidFill>
              </a:rPr>
              <a:t>Aleksander Kamiński, </a:t>
            </a:r>
            <a:r>
              <a:rPr lang="pl-PL" sz="2000" b="1" i="1" smtClean="0">
                <a:solidFill>
                  <a:srgbClr val="0070C0"/>
                </a:solidFill>
              </a:rPr>
              <a:t>Kamienie na szaniec </a:t>
            </a:r>
            <a:endParaRPr lang="pl-PL" sz="2000" b="1" smtClean="0">
              <a:solidFill>
                <a:srgbClr val="0070C0"/>
              </a:solidFill>
            </a:endParaRPr>
          </a:p>
          <a:p>
            <a:pPr eaLnBrk="1" hangingPunct="1"/>
            <a:r>
              <a:rPr lang="pl-PL" sz="2000" b="1" smtClean="0"/>
              <a:t>Ignacy Krasicki, </a:t>
            </a:r>
            <a:r>
              <a:rPr lang="pl-PL" sz="2000" b="1" i="1" smtClean="0"/>
              <a:t>Żona modna </a:t>
            </a:r>
            <a:endParaRPr lang="pl-PL" sz="2000" b="1" smtClean="0"/>
          </a:p>
          <a:p>
            <a:pPr eaLnBrk="1" hangingPunct="1"/>
            <a:r>
              <a:rPr lang="pl-PL" sz="2000" b="1" smtClean="0">
                <a:solidFill>
                  <a:srgbClr val="0070C0"/>
                </a:solidFill>
              </a:rPr>
              <a:t>Adam Mickiewicz, </a:t>
            </a:r>
            <a:r>
              <a:rPr lang="pl-PL" sz="2000" b="1" i="1" smtClean="0">
                <a:solidFill>
                  <a:srgbClr val="0070C0"/>
                </a:solidFill>
              </a:rPr>
              <a:t>Reduta Ordona, Śmierć Pułkownika, Świtezianka, II część Dziadów, </a:t>
            </a:r>
            <a:r>
              <a:rPr lang="pl-PL" sz="2000" b="1" smtClean="0">
                <a:solidFill>
                  <a:srgbClr val="0070C0"/>
                </a:solidFill>
              </a:rPr>
              <a:t>wybrany utwór z cyklu </a:t>
            </a:r>
            <a:r>
              <a:rPr lang="pl-PL" sz="2000" b="1" i="1" smtClean="0">
                <a:solidFill>
                  <a:srgbClr val="0070C0"/>
                </a:solidFill>
              </a:rPr>
              <a:t>Sonety krymskie, Pan Tadeusz </a:t>
            </a:r>
            <a:r>
              <a:rPr lang="pl-PL" sz="2000" b="1" smtClean="0">
                <a:solidFill>
                  <a:srgbClr val="0070C0"/>
                </a:solidFill>
              </a:rPr>
              <a:t>(całość) </a:t>
            </a:r>
          </a:p>
          <a:p>
            <a:pPr eaLnBrk="1" hangingPunct="1"/>
            <a:r>
              <a:rPr lang="fr-FR" sz="2000" b="1" smtClean="0"/>
              <a:t>Antoine de Saint-Exupéry, </a:t>
            </a:r>
            <a:r>
              <a:rPr lang="fr-FR" sz="2000" b="1" i="1" smtClean="0"/>
              <a:t>Mały Książę </a:t>
            </a:r>
            <a:endParaRPr lang="fr-FR" sz="2000" b="1" smtClean="0"/>
          </a:p>
          <a:p>
            <a:pPr eaLnBrk="1" hangingPunct="1"/>
            <a:r>
              <a:rPr lang="pl-PL" sz="2000" b="1" smtClean="0">
                <a:solidFill>
                  <a:srgbClr val="0070C0"/>
                </a:solidFill>
              </a:rPr>
              <a:t>Henryk Sienkiewicz, </a:t>
            </a:r>
            <a:r>
              <a:rPr lang="pl-PL" sz="2000" b="1" i="1" smtClean="0">
                <a:solidFill>
                  <a:srgbClr val="0070C0"/>
                </a:solidFill>
              </a:rPr>
              <a:t>Quo vadis,  Latarnik </a:t>
            </a:r>
            <a:endParaRPr lang="pl-PL" sz="2000" b="1" smtClean="0">
              <a:solidFill>
                <a:srgbClr val="0070C0"/>
              </a:solidFill>
            </a:endParaRPr>
          </a:p>
          <a:p>
            <a:pPr eaLnBrk="1" hangingPunct="1"/>
            <a:r>
              <a:rPr lang="pl-PL" sz="2000" b="1" smtClean="0"/>
              <a:t>Juliusz Słowacki, </a:t>
            </a:r>
            <a:r>
              <a:rPr lang="pl-PL" sz="2000" b="1" i="1" smtClean="0"/>
              <a:t>Balladyna </a:t>
            </a:r>
            <a:endParaRPr lang="pl-PL" sz="2000" b="1" smtClean="0"/>
          </a:p>
          <a:p>
            <a:pPr eaLnBrk="1" hangingPunct="1"/>
            <a:r>
              <a:rPr lang="pl-PL" sz="2000" b="1" smtClean="0">
                <a:solidFill>
                  <a:srgbClr val="0070C0"/>
                </a:solidFill>
              </a:rPr>
              <a:t>Stefan Żeromski, </a:t>
            </a:r>
            <a:r>
              <a:rPr lang="pl-PL" sz="2000" b="1" i="1" smtClean="0">
                <a:solidFill>
                  <a:srgbClr val="0070C0"/>
                </a:solidFill>
              </a:rPr>
              <a:t>Syzyfowe prace </a:t>
            </a:r>
            <a:endParaRPr lang="pl-PL" sz="2000" b="1" smtClean="0">
              <a:solidFill>
                <a:srgbClr val="0070C0"/>
              </a:solidFill>
            </a:endParaRPr>
          </a:p>
          <a:p>
            <a:pPr eaLnBrk="1" hangingPunct="1"/>
            <a:r>
              <a:rPr lang="pl-PL" sz="2000" b="1" smtClean="0"/>
              <a:t>Sławomir Mrożek, </a:t>
            </a:r>
            <a:r>
              <a:rPr lang="pl-PL" sz="2000" b="1" i="1" smtClean="0"/>
              <a:t>Artysta </a:t>
            </a:r>
            <a:endParaRPr lang="pl-PL" sz="2000" b="1" smtClean="0"/>
          </a:p>
          <a:p>
            <a:pPr eaLnBrk="1" hangingPunct="1"/>
            <a:r>
              <a:rPr lang="pl-PL" sz="2000" b="1" smtClean="0">
                <a:solidFill>
                  <a:srgbClr val="0070C0"/>
                </a:solidFill>
              </a:rPr>
              <a:t>Melchior Wańkowicz, </a:t>
            </a:r>
            <a:r>
              <a:rPr lang="pl-PL" sz="2000" b="1" i="1" smtClean="0">
                <a:solidFill>
                  <a:srgbClr val="0070C0"/>
                </a:solidFill>
              </a:rPr>
              <a:t>Ziele na kraterze </a:t>
            </a:r>
            <a:r>
              <a:rPr lang="pl-PL" sz="2000" b="1" smtClean="0">
                <a:solidFill>
                  <a:srgbClr val="0070C0"/>
                </a:solidFill>
              </a:rPr>
              <a:t>(fragmenty), </a:t>
            </a:r>
            <a:r>
              <a:rPr lang="pl-PL" sz="2000" b="1" i="1" smtClean="0">
                <a:solidFill>
                  <a:srgbClr val="0070C0"/>
                </a:solidFill>
              </a:rPr>
              <a:t>Tędy i owędy              </a:t>
            </a:r>
            <a:r>
              <a:rPr lang="pl-PL" sz="2000" b="1" smtClean="0">
                <a:solidFill>
                  <a:srgbClr val="0070C0"/>
                </a:solidFill>
              </a:rPr>
              <a:t>(wybrany reportaż).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Ważne :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3863" y="1196975"/>
            <a:ext cx="8229600" cy="403225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W arkuszu (od 2019 r.) mogą się również pojawić zadania oparte na tekstach poetyckich – zarówno autorów wskazanych w podstawie programowej, jak i innych. </a:t>
            </a:r>
            <a:endParaRPr lang="pl-PL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Zadania </a:t>
            </a:r>
            <a:r>
              <a:rPr lang="pl-PL" b="1" dirty="0"/>
              <a:t>te nie będą sprawdzały znajomości treści konkretnego utworu poetyckiego, ale sprawdzą </a:t>
            </a:r>
            <a:r>
              <a:rPr lang="pl-PL" b="1" dirty="0">
                <a:solidFill>
                  <a:srgbClr val="FF0000"/>
                </a:solidFill>
              </a:rPr>
              <a:t>umiejętność analizy i interpretacji </a:t>
            </a:r>
            <a:r>
              <a:rPr lang="pl-PL" b="1" dirty="0" smtClean="0">
                <a:solidFill>
                  <a:srgbClr val="FF0000"/>
                </a:solidFill>
              </a:rPr>
              <a:t>               tego </a:t>
            </a:r>
            <a:r>
              <a:rPr lang="pl-PL" b="1" dirty="0">
                <a:solidFill>
                  <a:srgbClr val="FF0000"/>
                </a:solidFill>
              </a:rPr>
              <a:t>typu </a:t>
            </a:r>
            <a:r>
              <a:rPr lang="pl-PL" b="1" dirty="0" smtClean="0">
                <a:solidFill>
                  <a:srgbClr val="FF0000"/>
                </a:solidFill>
              </a:rPr>
              <a:t>tekstów</a:t>
            </a:r>
            <a:endParaRPr lang="pl-PL" b="1" dirty="0"/>
          </a:p>
        </p:txBody>
      </p:sp>
      <p:sp>
        <p:nvSpPr>
          <p:cNvPr id="4" name="Prostokąt 3"/>
          <p:cNvSpPr/>
          <p:nvPr/>
        </p:nvSpPr>
        <p:spPr>
          <a:xfrm>
            <a:off x="407988" y="5949950"/>
            <a:ext cx="8280400" cy="777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W arkuszu – dużo będzie tekstów do przeczytania</a:t>
            </a:r>
          </a:p>
        </p:txBody>
      </p:sp>
      <p:sp>
        <p:nvSpPr>
          <p:cNvPr id="5" name="Prostokąt 4"/>
          <p:cNvSpPr/>
          <p:nvPr/>
        </p:nvSpPr>
        <p:spPr>
          <a:xfrm>
            <a:off x="407988" y="5013325"/>
            <a:ext cx="8280400" cy="71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Konieczna – dogłębna analiza tekstów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Arkusz egzaminacyjny – dwie części 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54513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u="sng" dirty="0" smtClean="0"/>
              <a:t>CZĘŚĆ I </a:t>
            </a:r>
            <a:r>
              <a:rPr lang="pl-PL" sz="3400" b="1" dirty="0" smtClean="0"/>
              <a:t>- </a:t>
            </a:r>
            <a:r>
              <a:rPr lang="pl-PL" sz="3400" b="1" dirty="0"/>
              <a:t>będzie zawierać zadania zorganizowane wokół dwóch tekstów zamieszczonych w arkuszu: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/>
              <a:t>a) </a:t>
            </a:r>
            <a:r>
              <a:rPr lang="pl-PL" sz="3400" b="1" dirty="0">
                <a:solidFill>
                  <a:srgbClr val="FF0000"/>
                </a:solidFill>
              </a:rPr>
              <a:t>tekstu literackiego </a:t>
            </a:r>
            <a:r>
              <a:rPr lang="pl-PL" sz="3400" b="1" dirty="0"/>
              <a:t>(poezji, epiki albo dramatu) oraz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/>
              <a:t>b) </a:t>
            </a:r>
            <a:r>
              <a:rPr lang="pl-PL" sz="3400" b="1" dirty="0">
                <a:solidFill>
                  <a:srgbClr val="FF0000"/>
                </a:solidFill>
              </a:rPr>
              <a:t>tekstu nieliterackiego </a:t>
            </a:r>
            <a:r>
              <a:rPr lang="pl-PL" sz="3400" b="1" dirty="0"/>
              <a:t>(naukowego, popularnonaukowego albo publicystycznego).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300" b="1" dirty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>
                <a:solidFill>
                  <a:srgbClr val="0070C0"/>
                </a:solidFill>
              </a:rPr>
              <a:t>Łącznie oba teksty będą liczyły nie więcej niż 1000 słów. </a:t>
            </a:r>
            <a:endParaRPr lang="pl-PL" sz="34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7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>
                <a:solidFill>
                  <a:srgbClr val="FF0000"/>
                </a:solidFill>
              </a:rPr>
              <a:t>Większość zadań w tej części arkusza będzie się odnosić bezpośrednio do ww. tekstów. </a:t>
            </a:r>
            <a:endParaRPr lang="pl-PL" sz="3400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 smtClean="0"/>
              <a:t>Wśród </a:t>
            </a:r>
            <a:r>
              <a:rPr lang="pl-PL" sz="3400" b="1" dirty="0"/>
              <a:t>zadań w tej części arkusza mogą pojawić się również: 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pl-PL" sz="3400" b="1" dirty="0" smtClean="0">
                <a:solidFill>
                  <a:srgbClr val="0070C0"/>
                </a:solidFill>
              </a:rPr>
              <a:t>zadania </a:t>
            </a:r>
            <a:r>
              <a:rPr lang="pl-PL" sz="3400" b="1" dirty="0">
                <a:solidFill>
                  <a:srgbClr val="0070C0"/>
                </a:solidFill>
              </a:rPr>
              <a:t>zawierające fragmenty innych tekstów literackich </a:t>
            </a:r>
            <a:r>
              <a:rPr lang="pl-PL" sz="3400" b="1" dirty="0" smtClean="0">
                <a:solidFill>
                  <a:srgbClr val="0070C0"/>
                </a:solidFill>
              </a:rPr>
              <a:t>                 i </a:t>
            </a:r>
            <a:r>
              <a:rPr lang="pl-PL" sz="3400" b="1" dirty="0">
                <a:solidFill>
                  <a:srgbClr val="0070C0"/>
                </a:solidFill>
              </a:rPr>
              <a:t>nieliterackich, teksty ikoniczne (np. plakat, </a:t>
            </a:r>
            <a:r>
              <a:rPr lang="pl-PL" sz="3400" b="1" dirty="0" smtClean="0">
                <a:solidFill>
                  <a:srgbClr val="0070C0"/>
                </a:solidFill>
              </a:rPr>
              <a:t>reprodukcja </a:t>
            </a:r>
            <a:r>
              <a:rPr lang="pl-PL" sz="3400" b="1" dirty="0">
                <a:solidFill>
                  <a:srgbClr val="0070C0"/>
                </a:solidFill>
              </a:rPr>
              <a:t>obrazu), przysłowia, powiedzenia, frazeologizmy itp. </a:t>
            </a:r>
            <a:endParaRPr lang="pl-PL" sz="3400" b="1" dirty="0" smtClean="0">
              <a:solidFill>
                <a:srgbClr val="0070C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 smtClean="0"/>
              <a:t>ORAZ/LUB </a:t>
            </a:r>
            <a:endParaRPr lang="pl-PL" sz="34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 smtClean="0">
                <a:solidFill>
                  <a:srgbClr val="0070C0"/>
                </a:solidFill>
              </a:rPr>
              <a:t>-  zadania </a:t>
            </a:r>
            <a:r>
              <a:rPr lang="pl-PL" sz="3400" b="1" dirty="0">
                <a:solidFill>
                  <a:srgbClr val="0070C0"/>
                </a:solidFill>
              </a:rPr>
              <a:t>samodzielne, nieodnoszące się do tekstów </a:t>
            </a:r>
            <a:r>
              <a:rPr lang="pl-PL" sz="3400" b="1" dirty="0" smtClean="0">
                <a:solidFill>
                  <a:srgbClr val="0070C0"/>
                </a:solidFill>
              </a:rPr>
              <a:t>wymienionych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400" b="1" dirty="0" smtClean="0">
                <a:solidFill>
                  <a:srgbClr val="0070C0"/>
                </a:solidFill>
              </a:rPr>
              <a:t>    </a:t>
            </a:r>
            <a:r>
              <a:rPr lang="pl-PL" sz="3400" b="1" dirty="0">
                <a:solidFill>
                  <a:srgbClr val="0070C0"/>
                </a:solidFill>
              </a:rPr>
              <a:t>w pkt a) lub b).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Arkusz egzaminacyjny – dwie części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76103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u="sng" dirty="0" smtClean="0"/>
              <a:t>W DRUGIEJ CZĘŚCI </a:t>
            </a:r>
            <a:r>
              <a:rPr lang="pl-PL" b="1" dirty="0" smtClean="0"/>
              <a:t>arkusza </a:t>
            </a:r>
            <a:r>
              <a:rPr lang="pl-PL" b="1" dirty="0"/>
              <a:t>znajdą się </a:t>
            </a:r>
            <a:r>
              <a:rPr lang="pl-PL" b="1" dirty="0" smtClean="0"/>
              <a:t> </a:t>
            </a:r>
            <a:r>
              <a:rPr lang="pl-PL" b="1" u="sng" dirty="0" smtClean="0">
                <a:solidFill>
                  <a:srgbClr val="FF0000"/>
                </a:solidFill>
              </a:rPr>
              <a:t>propozycje </a:t>
            </a:r>
            <a:r>
              <a:rPr lang="pl-PL" b="1" u="sng" dirty="0">
                <a:solidFill>
                  <a:srgbClr val="FF0000"/>
                </a:solidFill>
              </a:rPr>
              <a:t>dwóch tematów wypracowań</a:t>
            </a:r>
            <a:r>
              <a:rPr lang="pl-PL" b="1" dirty="0">
                <a:solidFill>
                  <a:srgbClr val="FF0000"/>
                </a:solidFill>
              </a:rPr>
              <a:t>, z których uczeń będzie wybierał </a:t>
            </a:r>
            <a:r>
              <a:rPr lang="pl-PL" b="1" u="sng" dirty="0">
                <a:solidFill>
                  <a:srgbClr val="FF0000"/>
                </a:solidFill>
              </a:rPr>
              <a:t>jeden</a:t>
            </a:r>
            <a:r>
              <a:rPr lang="pl-PL" b="1" dirty="0">
                <a:solidFill>
                  <a:srgbClr val="FF0000"/>
                </a:solidFill>
              </a:rPr>
              <a:t> i pisał </a:t>
            </a:r>
            <a:r>
              <a:rPr lang="pl-PL" b="1" u="sng" dirty="0">
                <a:solidFill>
                  <a:srgbClr val="FF0000"/>
                </a:solidFill>
              </a:rPr>
              <a:t>tekst nie krótszy niż 200 słów. </a:t>
            </a:r>
            <a:r>
              <a:rPr lang="pl-PL" b="1" u="sng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Uczeń </a:t>
            </a:r>
            <a:r>
              <a:rPr lang="pl-PL" b="1" dirty="0"/>
              <a:t>będzie dokonywał wyboru spośród: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a) </a:t>
            </a:r>
            <a:r>
              <a:rPr lang="pl-PL" b="1" dirty="0">
                <a:solidFill>
                  <a:srgbClr val="FF0000"/>
                </a:solidFill>
              </a:rPr>
              <a:t>tematu o charakterze twórczym </a:t>
            </a:r>
            <a:r>
              <a:rPr lang="pl-PL" b="1" dirty="0"/>
              <a:t>(np. opowiadanie twórcze) oraz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b) </a:t>
            </a:r>
            <a:r>
              <a:rPr lang="pl-PL" b="1" dirty="0">
                <a:solidFill>
                  <a:srgbClr val="FF0000"/>
                </a:solidFill>
              </a:rPr>
              <a:t>tematu o charakterze argumentacyjnym </a:t>
            </a:r>
            <a:r>
              <a:rPr lang="pl-PL" b="1" dirty="0" smtClean="0">
                <a:solidFill>
                  <a:srgbClr val="FF0000"/>
                </a:solidFill>
              </a:rPr>
              <a:t>                      </a:t>
            </a:r>
            <a:r>
              <a:rPr lang="pl-PL" b="1" dirty="0" smtClean="0"/>
              <a:t>(</a:t>
            </a:r>
            <a:r>
              <a:rPr lang="pl-PL" b="1" dirty="0"/>
              <a:t>np. rozprawka, artykuł, przemówienie). </a:t>
            </a:r>
            <a:endParaRPr lang="pl-PL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*********</a:t>
            </a:r>
            <a:endParaRPr lang="pl-PL" b="1" dirty="0"/>
          </a:p>
          <a:p>
            <a:pPr marL="0" indent="0" algn="ctr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>
                <a:solidFill>
                  <a:srgbClr val="0070C0"/>
                </a:solidFill>
              </a:rPr>
              <a:t>Każdy temat będzie wymagał odwołania się do obowiązkowej lektury szkolnej  </a:t>
            </a:r>
            <a:r>
              <a:rPr lang="pl-PL" b="1" dirty="0" smtClean="0">
                <a:solidFill>
                  <a:srgbClr val="0070C0"/>
                </a:solidFill>
              </a:rPr>
              <a:t>ORAZ/LUB do </a:t>
            </a:r>
            <a:r>
              <a:rPr lang="pl-PL" b="1" dirty="0">
                <a:solidFill>
                  <a:srgbClr val="0070C0"/>
                </a:solidFill>
              </a:rPr>
              <a:t>utworu bądź utworów samodzielnie wybranych przez ucznia.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33388" y="4221163"/>
            <a:ext cx="8237537" cy="2447925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000" b="1" dirty="0" smtClean="0"/>
              <a:t>ROZPORZĄDZENIE </a:t>
            </a:r>
            <a:br>
              <a:rPr lang="pl-PL" sz="2000" b="1" dirty="0" smtClean="0"/>
            </a:br>
            <a:r>
              <a:rPr lang="pl-PL" sz="2000" b="1" dirty="0" smtClean="0"/>
              <a:t>MINISTRA EDUKACJI NARODOWEJ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dnia 1 sierpnia 2017 r. </a:t>
            </a:r>
            <a:br>
              <a:rPr lang="pl-PL" sz="2000" dirty="0" smtClean="0"/>
            </a:br>
            <a:r>
              <a:rPr lang="pl-PL" sz="2000" b="1" i="1" dirty="0" smtClean="0">
                <a:solidFill>
                  <a:srgbClr val="002060"/>
                </a:solidFill>
              </a:rPr>
              <a:t>w sprawie szczegółowych warunków i sposobu </a:t>
            </a:r>
            <a:br>
              <a:rPr lang="pl-PL" sz="2000" b="1" i="1" dirty="0" smtClean="0">
                <a:solidFill>
                  <a:srgbClr val="002060"/>
                </a:solidFill>
              </a:rPr>
            </a:br>
            <a:r>
              <a:rPr lang="pl-PL" sz="2000" b="1" i="1" dirty="0" smtClean="0">
                <a:solidFill>
                  <a:srgbClr val="002060"/>
                </a:solidFill>
              </a:rPr>
              <a:t>przeprowadzania egzaminu ósmoklasisty </a:t>
            </a:r>
            <a:br>
              <a:rPr lang="pl-PL" sz="2000" b="1" i="1" dirty="0" smtClean="0">
                <a:solidFill>
                  <a:srgbClr val="002060"/>
                </a:solidFill>
              </a:rPr>
            </a:br>
            <a:r>
              <a:rPr lang="pl-PL" sz="2000" b="1" dirty="0"/>
              <a:t>Dz.U. 2017, poz. </a:t>
            </a:r>
            <a:r>
              <a:rPr lang="pl-PL" sz="2000" b="1" dirty="0" smtClean="0"/>
              <a:t>1512</a:t>
            </a:r>
            <a:endParaRPr lang="pl-PL" sz="3200" b="1" i="1" dirty="0">
              <a:solidFill>
                <a:srgbClr val="00206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433388" y="1484313"/>
            <a:ext cx="8269287" cy="25923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Ustawa o systemie oświaty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z dnia 7 września 1991r.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Dz.U.  Z 2016r. Poz.1943,1954,1985, i 2169 oraz z 2017r. Poz.60, 949 i 1292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rgbClr val="0070C0"/>
                </a:solidFill>
              </a:rPr>
              <a:t>Rozdział 3 b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>
                <a:solidFill>
                  <a:srgbClr val="0070C0"/>
                </a:solidFill>
              </a:rPr>
              <a:t>Egzamin ósmoklasisty, egzamin maturalny i egzamin potwierdzający  kwalifikacje w zawodzie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0525" y="188913"/>
            <a:ext cx="8280400" cy="1152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1"/>
                </a:solidFill>
              </a:rPr>
              <a:t>Podstawa  prawna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/>
              <a:t>Rodzaj i liczba zadań, udział procentowy</a:t>
            </a:r>
            <a:endParaRPr lang="pl-PL" sz="36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0825" y="1628775"/>
          <a:ext cx="8496300" cy="3840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1190427"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Rodzaj zadań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Liczba zadań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Liczba punktów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dirty="0" smtClean="0">
                          <a:solidFill>
                            <a:schemeClr val="tx1"/>
                          </a:solidFill>
                        </a:rPr>
                        <a:t>Udział  procentowy</a:t>
                      </a:r>
                      <a:endParaRPr lang="pl-PL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281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Zamknięte 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12-17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12-17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ok.30%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44031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Otwarte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5-9</a:t>
                      </a:r>
                    </a:p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w tym wypracowanie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28-36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ok.70%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281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Razem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17-26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40-53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l-PL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404813"/>
          <a:ext cx="8712200" cy="614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2"/>
                <a:gridCol w="912101"/>
                <a:gridCol w="4896543"/>
              </a:tblGrid>
              <a:tr h="462000">
                <a:tc gridSpan="3">
                  <a:txBody>
                    <a:bodyPr/>
                    <a:lstStyle/>
                    <a:p>
                      <a:pPr algn="ctr"/>
                      <a:r>
                        <a:rPr lang="pl-PL" sz="3600" b="1" dirty="0" smtClean="0">
                          <a:solidFill>
                            <a:schemeClr val="tx1"/>
                          </a:solidFill>
                        </a:rPr>
                        <a:t>Zasady oceniania</a:t>
                      </a:r>
                      <a:endParaRPr lang="pl-PL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00">
                <a:tc rowSpan="2"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Zadania zamknięte</a:t>
                      </a:r>
                      <a:r>
                        <a:rPr lang="pl-PL" sz="2000" b="1" baseline="0" dirty="0" smtClean="0"/>
                        <a:t> lub zadania  otwarte z luką 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Odpowiedź poprawna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425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0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Odpowiedź</a:t>
                      </a:r>
                      <a:r>
                        <a:rPr lang="pl-PL" sz="2000" b="1" baseline="0" dirty="0" smtClean="0"/>
                        <a:t> </a:t>
                      </a:r>
                      <a:r>
                        <a:rPr lang="pl-PL" sz="2000" b="1" dirty="0" smtClean="0"/>
                        <a:t>niepełna</a:t>
                      </a:r>
                      <a:r>
                        <a:rPr lang="pl-PL" sz="2000" b="1" baseline="0" dirty="0" smtClean="0"/>
                        <a:t> lub niepoprawna                                         albo brak odpowiedzi 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00">
                <a:tc gridSpan="3">
                  <a:txBody>
                    <a:bodyPr/>
                    <a:lstStyle/>
                    <a:p>
                      <a:pPr algn="l"/>
                      <a:r>
                        <a:rPr lang="pl-PL" sz="2000" b="1" dirty="0" smtClean="0"/>
                        <a:t>Ale</a:t>
                      </a:r>
                      <a:r>
                        <a:rPr lang="pl-PL" sz="2000" b="1" baseline="0" dirty="0" smtClean="0"/>
                        <a:t> :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62000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Zadania zamknięte</a:t>
                      </a:r>
                      <a:r>
                        <a:rPr lang="pl-PL" sz="2000" b="1" baseline="0" dirty="0" smtClean="0"/>
                        <a:t> lub zadania  otwarte z luką </a:t>
                      </a:r>
                      <a:endParaRPr lang="pl-PL" sz="2000" b="1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Odpowiedź całkowicie poprawna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0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1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Odpowiedź częściowo</a:t>
                      </a:r>
                      <a:r>
                        <a:rPr lang="pl-PL" sz="2000" b="1" baseline="0" dirty="0" smtClean="0"/>
                        <a:t> </a:t>
                      </a:r>
                      <a:r>
                        <a:rPr lang="pl-PL" sz="2000" b="1" dirty="0" smtClean="0"/>
                        <a:t> poprawna lub niepełna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0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0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Odpowiedź niepoprawna lub brak odpowiedzi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Zadania otwarte krótkiej odpowiedzi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 smtClean="0"/>
                        <a:t>(forma użytkowa)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0-4 pkt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 tych zadaniach nie będzie oceniana poprawność językowa, ortograficzna                                   i interpunkcyjna, chyba że w poleceniu zostanie określone inaczej. Schemat oceniania będzie opracowywany do każdego zadania odrębnie. </a:t>
                      </a:r>
                      <a:endParaRPr lang="pl-PL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755650" y="1628775"/>
            <a:ext cx="7772400" cy="863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Największe zmiany </a:t>
            </a:r>
            <a:endParaRPr lang="pl-PL" b="1" dirty="0"/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611188" y="2852738"/>
            <a:ext cx="8137525" cy="295275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FF0000"/>
                </a:solidFill>
              </a:rPr>
              <a:t>Punktacja za zadanie otwarte rozszerzonej odpowiedzi - wypracowanie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>
                <a:solidFill>
                  <a:srgbClr val="FF0000"/>
                </a:solidFill>
              </a:rPr>
              <a:t>Liczba punktów do uzyskania - 20 pkt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Dotychczas w gimnazjum było – 10 pkt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(20 linijek – liczba słów – nieokreślona 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Obecnie: liczba linijek – nieokreślona , określona liczba słów - 200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5762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Co i jak będzie oceniane ?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0825" y="908050"/>
          <a:ext cx="8640763" cy="3749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0764"/>
                <a:gridCol w="15401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pl-PL" sz="2400" b="1" i="1" dirty="0" smtClean="0">
                          <a:solidFill>
                            <a:schemeClr val="tx1"/>
                          </a:solidFill>
                        </a:rPr>
                        <a:t>Kryterium oceny</a:t>
                      </a:r>
                      <a:endParaRPr lang="pl-PL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i="1" dirty="0" smtClean="0">
                          <a:solidFill>
                            <a:schemeClr val="tx1"/>
                          </a:solidFill>
                        </a:rPr>
                        <a:t>Liczba</a:t>
                      </a:r>
                    </a:p>
                    <a:p>
                      <a:pPr algn="ctr"/>
                      <a:r>
                        <a:rPr lang="pl-PL" sz="1600" b="1" i="1" dirty="0" smtClean="0">
                          <a:solidFill>
                            <a:schemeClr val="tx1"/>
                          </a:solidFill>
                        </a:rPr>
                        <a:t> punktów</a:t>
                      </a:r>
                      <a:endParaRPr lang="pl-PL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Realizacja tematu wypowiedzi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Elementy twórcze / Elementy retoryczne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0-5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Kompetencje literackie i kulturowe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0-3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Kompozycja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0-3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Styl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Język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Ortografia 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/>
                        <a:t>Interpunkcja</a:t>
                      </a:r>
                      <a:endParaRPr lang="pl-PL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0-1</a:t>
                      </a:r>
                      <a:endParaRPr lang="pl-PL" sz="20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250825" y="4797425"/>
            <a:ext cx="8713788" cy="1944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OCENIAJĄC PRACĘ, EGZAMINATORZY  BĘDĄ  PRZYDZIELALI  PUNKTY  W  KAŻDYM                                  Z  POWYŻSZYCH  KRYTERIÓW.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Z wyjątkiem kryterium 2., które jest odrębne dla wypowiedzi o charakterze twórczym i dla wypowiedzi o charakterze argumentacyjnym, każda praca będzie oceniana według tych samych kryteriów.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W przypadku kryterium 2. zapisy będą doprecyzowywane w odniesieniu do poszczególnych tematów w każdej sesji egzaminu ósmoklasisty.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/>
              <a:t>Szczegółowe kryteria – str. 8 -12 informatora</a:t>
            </a:r>
            <a:endParaRPr lang="pl-PL" sz="36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4040188" cy="11938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dirty="0" smtClean="0"/>
              <a:t>    Wypowiedź </a:t>
            </a:r>
            <a:r>
              <a:rPr lang="pl-PL" sz="4000" dirty="0"/>
              <a:t>o charakterze </a:t>
            </a:r>
            <a:endParaRPr lang="pl-PL" sz="4000" b="0" dirty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dirty="0"/>
              <a:t>twórczym </a:t>
            </a:r>
            <a:endParaRPr lang="pl-PL" sz="4000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dirty="0"/>
              <a:t> </a:t>
            </a:r>
            <a:r>
              <a:rPr lang="pl-PL" sz="4000" dirty="0" smtClean="0"/>
              <a:t>         (</a:t>
            </a:r>
            <a:r>
              <a:rPr lang="pl-PL" sz="4000" dirty="0"/>
              <a:t>np. opowiadanie) </a:t>
            </a:r>
            <a:r>
              <a:rPr lang="pl-PL" sz="4000" b="0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49421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Oceniając wypowiedź ucznia </a:t>
            </a:r>
            <a:r>
              <a:rPr lang="pl-PL" b="1" dirty="0" smtClean="0"/>
              <a:t>                 w </a:t>
            </a:r>
            <a:r>
              <a:rPr lang="pl-PL" b="1" dirty="0"/>
              <a:t>tym kryterium, egzaminator będzie rozważał m.in., czy: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narracja </a:t>
            </a:r>
            <a:r>
              <a:rPr lang="pl-PL" b="1" dirty="0"/>
              <a:t>w opowiadaniu jest konsekwentnie prowadzona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wydarzenia </a:t>
            </a:r>
            <a:r>
              <a:rPr lang="pl-PL" b="1" dirty="0"/>
              <a:t>są logicznie ułożone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fabuła </a:t>
            </a:r>
            <a:r>
              <a:rPr lang="pl-PL" b="1" dirty="0"/>
              <a:t>jest urozmaicona, np. czy zawiera elementy typowe dla opowiadania, takie jak zwroty akcji, dialog, puenta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>
                <a:solidFill>
                  <a:srgbClr val="FF0000"/>
                </a:solidFill>
              </a:rPr>
              <a:t>lektura </a:t>
            </a:r>
            <a:r>
              <a:rPr lang="pl-PL" b="1" dirty="0">
                <a:solidFill>
                  <a:srgbClr val="FF0000"/>
                </a:solidFill>
              </a:rPr>
              <a:t>wskazana w poleceniu została wykorzystana pobieżnie, czy w sposób ciekawy i twórczy. 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3"/>
          </p:nvPr>
        </p:nvSpPr>
        <p:spPr>
          <a:xfrm>
            <a:off x="4645025" y="981075"/>
            <a:ext cx="4041775" cy="11938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40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4900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900" dirty="0" smtClean="0"/>
              <a:t>Wypowiedź </a:t>
            </a:r>
            <a:r>
              <a:rPr lang="pl-PL" sz="4900" dirty="0"/>
              <a:t>o charakterze argumentacyjnym </a:t>
            </a:r>
            <a:endParaRPr lang="pl-PL" sz="4900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900" dirty="0"/>
              <a:t> </a:t>
            </a:r>
            <a:r>
              <a:rPr lang="pl-PL" sz="4900" dirty="0" smtClean="0"/>
              <a:t>       (</a:t>
            </a:r>
            <a:r>
              <a:rPr lang="pl-PL" sz="4900" dirty="0"/>
              <a:t>np. rozprawka) </a:t>
            </a:r>
            <a:r>
              <a:rPr lang="pl-PL" sz="4900" b="0" dirty="0"/>
              <a:t>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9421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 anchor="ctr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Oceniając wypowiedź ucznia </a:t>
            </a:r>
            <a:r>
              <a:rPr lang="pl-PL" b="1" dirty="0" smtClean="0"/>
              <a:t>               w </a:t>
            </a:r>
            <a:r>
              <a:rPr lang="pl-PL" b="1" dirty="0"/>
              <a:t>tym kryterium, egzaminator będzie rozważał m.in., czy: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argumentacja </a:t>
            </a:r>
            <a:r>
              <a:rPr lang="pl-PL" b="1" dirty="0"/>
              <a:t>w pracy jest wnikliwa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argumenty </a:t>
            </a:r>
            <a:r>
              <a:rPr lang="pl-PL" b="1" dirty="0"/>
              <a:t>są poparte właściwymi przykładami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argumenty </a:t>
            </a:r>
            <a:r>
              <a:rPr lang="pl-PL" b="1" dirty="0"/>
              <a:t>są przedstawione w sposób uporządkowany, np. są przedstawione od najbardziej do najmniej ważnego albo są zapisane </a:t>
            </a:r>
            <a:r>
              <a:rPr lang="pl-PL" b="1" dirty="0" smtClean="0"/>
              <a:t>                w </a:t>
            </a:r>
            <a:r>
              <a:rPr lang="pl-PL" b="1" dirty="0"/>
              <a:t>porządku argument – kontrargument. </a:t>
            </a:r>
            <a:r>
              <a:rPr lang="pl-PL" dirty="0"/>
              <a:t>	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3" name="Elipsa 2"/>
          <p:cNvSpPr/>
          <p:nvPr/>
        </p:nvSpPr>
        <p:spPr>
          <a:xfrm>
            <a:off x="3617913" y="1550988"/>
            <a:ext cx="1943100" cy="69373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FF0000"/>
                </a:solidFill>
              </a:rPr>
              <a:t>0-5 pkt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63341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Dodatkowe uwagi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250825" y="1052513"/>
          <a:ext cx="8712200" cy="567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6790"/>
                <a:gridCol w="177617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sz="2400" dirty="0" smtClean="0">
                          <a:solidFill>
                            <a:schemeClr val="tx1"/>
                          </a:solidFill>
                        </a:rPr>
                        <a:t>Jeżeli</a:t>
                      </a:r>
                      <a:endParaRPr lang="pl-P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wypowiedź w całości </a:t>
                      </a:r>
                      <a:r>
                        <a:rPr lang="pl-PL" sz="1800" b="1" baseline="0" dirty="0" smtClean="0"/>
                        <a:t> </a:t>
                      </a:r>
                      <a:r>
                        <a:rPr lang="pl-PL" sz="1800" b="1" u="sng" dirty="0" smtClean="0"/>
                        <a:t>nie na temat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 pkt</a:t>
                      </a:r>
                      <a:endParaRPr lang="pl-P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w wypowiedzi uczeń </a:t>
                      </a:r>
                      <a:r>
                        <a:rPr lang="pl-PL" sz="1800" b="1" u="sng" dirty="0" smtClean="0">
                          <a:solidFill>
                            <a:schemeClr val="tx1"/>
                          </a:solidFill>
                        </a:rPr>
                        <a:t>w ogóle nie odwołał się do treści lektury obowiązkowej wskazanej w poleceniu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 pkt</a:t>
                      </a:r>
                      <a:endParaRPr lang="pl-P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wypowiedź nie zawiera w ogóle rozwinięcia </a:t>
                      </a:r>
                    </a:p>
                    <a:p>
                      <a:r>
                        <a:rPr lang="pl-PL" sz="1800" b="1" dirty="0" smtClean="0"/>
                        <a:t>(np. uczeń napisał tylko wstęp)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 pkt</a:t>
                      </a:r>
                      <a:endParaRPr lang="pl-PL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u="sng" dirty="0" smtClean="0">
                          <a:solidFill>
                            <a:schemeClr val="tx2"/>
                          </a:solidFill>
                        </a:rPr>
                        <a:t>Jeżeli wypowiedź zawiera 180 słów lub mniej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, jest oceniana wyłącznie w kryteriach: </a:t>
                      </a:r>
                      <a:r>
                        <a:rPr lang="pl-PL" sz="1800" b="1" i="1" dirty="0" smtClean="0">
                          <a:solidFill>
                            <a:schemeClr val="tx2"/>
                          </a:solidFill>
                        </a:rPr>
                        <a:t>realizacji tematu wypowiedzi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, </a:t>
                      </a:r>
                      <a:r>
                        <a:rPr lang="pl-PL" sz="1800" b="1" i="1" dirty="0" smtClean="0">
                          <a:solidFill>
                            <a:schemeClr val="tx2"/>
                          </a:solidFill>
                        </a:rPr>
                        <a:t>elementów twórczych/ elementów retorycznych 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oraz </a:t>
                      </a:r>
                      <a:r>
                        <a:rPr lang="pl-PL" sz="1800" b="1" i="1" dirty="0" smtClean="0">
                          <a:solidFill>
                            <a:schemeClr val="tx2"/>
                          </a:solidFill>
                        </a:rPr>
                        <a:t>kompetencji literackich  i kulturowych</a:t>
                      </a:r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. </a:t>
                      </a:r>
                    </a:p>
                    <a:p>
                      <a:endParaRPr lang="pl-PL" sz="18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pl-PL" sz="1800" b="1" dirty="0" smtClean="0">
                          <a:solidFill>
                            <a:schemeClr val="tx2"/>
                          </a:solidFill>
                        </a:rPr>
                        <a:t>W pozostałych  kryteriach :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Max – 10 pkt</a:t>
                      </a:r>
                    </a:p>
                    <a:p>
                      <a:pPr algn="ctr"/>
                      <a:endParaRPr lang="pl-PL" b="1" dirty="0" smtClean="0"/>
                    </a:p>
                    <a:p>
                      <a:pPr algn="ctr"/>
                      <a:endParaRPr lang="pl-PL" b="1" dirty="0" smtClean="0"/>
                    </a:p>
                    <a:p>
                      <a:pPr algn="ctr"/>
                      <a:endParaRPr lang="pl-PL" b="1" dirty="0" smtClean="0"/>
                    </a:p>
                    <a:p>
                      <a:pPr algn="ctr"/>
                      <a:r>
                        <a:rPr lang="pl-PL" b="1" dirty="0" smtClean="0"/>
                        <a:t>0</a:t>
                      </a:r>
                      <a:r>
                        <a:rPr lang="pl-PL" b="1" baseline="0" dirty="0" smtClean="0"/>
                        <a:t> pkt</a:t>
                      </a:r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b="1" dirty="0" smtClean="0"/>
                        <a:t>wypowiedź jest napisana niesamodzielnie</a:t>
                      </a:r>
                      <a:endParaRPr lang="pl-PL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Praca unieważniona </a:t>
                      </a:r>
                      <a:endParaRPr lang="pl-PL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Zabronione jest pisanie wypowiedzi obraźliwych, wulgarnych lub propagujących postępowanie niezgodne z prawem.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przypadku takich wypowiedzi zostanie podjęta indywidualna decyzja dotycząca danej pracy, np. nie zostaną przyznane punkty za styl i język lub cała wypowiedź nie będzie podlegała ocenie.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Egzaminatorzy nie będą się domyślać/zastanawiać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000" i="1" dirty="0" smtClean="0"/>
              <a:t>będzie sprawdzana wiedza, fakty, konkrety</a:t>
            </a:r>
            <a:endParaRPr lang="pl-PL" sz="40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Przeczytaj poniższy fragment. </a:t>
            </a:r>
            <a:endParaRPr lang="pl-PL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i="1" dirty="0">
                <a:solidFill>
                  <a:srgbClr val="7030A0"/>
                </a:solidFill>
              </a:rPr>
              <a:t>Niechże będzie dziś wesele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i="1" dirty="0">
                <a:solidFill>
                  <a:srgbClr val="7030A0"/>
                </a:solidFill>
              </a:rPr>
              <a:t>Równie w sercach, jak i w dziele.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i="1" dirty="0" err="1">
                <a:solidFill>
                  <a:srgbClr val="7030A0"/>
                </a:solidFill>
              </a:rPr>
              <a:t>Mocium</a:t>
            </a:r>
            <a:r>
              <a:rPr lang="pl-PL" b="1" i="1" dirty="0">
                <a:solidFill>
                  <a:srgbClr val="7030A0"/>
                </a:solidFill>
              </a:rPr>
              <a:t> panie, z nami zgoda. </a:t>
            </a:r>
            <a:endParaRPr lang="pl-PL" b="1" i="1" dirty="0" smtClean="0">
              <a:solidFill>
                <a:srgbClr val="7030A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b="1" i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a) Podaj imię i nazwisko autora oraz tytuł utworu, z którego pochodzi przytoczony fragment. 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/>
              <a:t>Autor: ...................................................... Tytuł: </a:t>
            </a:r>
            <a:r>
              <a:rPr lang="pl-PL" dirty="0" smtClean="0"/>
              <a:t>...............................................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b) Podaj dwóch bohaterów literackich, w czasie rozmowy których padły powyższe słowa. 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..............................................................................................................................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.............................................................................................................................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 smtClean="0"/>
              <a:t>Gruntowna  znajomość  lektur - konieczna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 fontScale="25000" lnSpcReduction="20000"/>
          </a:bodyPr>
          <a:lstStyle/>
          <a:p>
            <a:pPr marL="0" indent="0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9600" b="1" dirty="0"/>
              <a:t>Na podstawie języka wypowiedzi bohaterek w podanym fragmencie określ jedną cechę charakteru każdej z nich oraz </a:t>
            </a:r>
            <a:r>
              <a:rPr lang="pl-PL" sz="9600" b="1" u="sng" dirty="0"/>
              <a:t>podaj po jednym przykładzie – z całego dramatu </a:t>
            </a:r>
            <a:r>
              <a:rPr lang="pl-PL" sz="9600" b="1" dirty="0"/>
              <a:t>– zachowania ilustrującego tę cechę. </a:t>
            </a:r>
            <a:endParaRPr lang="pl-PL" sz="96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51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Alina – cecha charakteru uwidoczniająca się w wypowiedzi: .....................................................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Przykład: ......................................................................................................................................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.......................................................................................................................................................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.......................................................................................................................................................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Balladyna – cecha charakteru uwidoczniająca się w wypowiedzi:...............................................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Przykład: ......................................................................................................................................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.......................................................................................................................................................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dirty="0"/>
              <a:t>.......................................................................................................................................................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Uczeń powinien umieć argumentować: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/>
              <a:t>Zabierz głos w dyskusji – napisz komentarz, </a:t>
            </a:r>
            <a:r>
              <a:rPr lang="pl-PL" sz="3800" b="1" dirty="0" smtClean="0"/>
              <a:t>w </a:t>
            </a:r>
            <a:r>
              <a:rPr lang="pl-PL" sz="3800" b="1" dirty="0"/>
              <a:t>którym przedstawisz swoje </a:t>
            </a:r>
            <a:r>
              <a:rPr lang="pl-PL" sz="3800" b="1" dirty="0" smtClean="0"/>
              <a:t>stanowisko  </a:t>
            </a:r>
            <a:r>
              <a:rPr lang="pl-PL" sz="3800" b="1" dirty="0"/>
              <a:t>i </a:t>
            </a:r>
            <a:r>
              <a:rPr lang="pl-PL" sz="3800" b="1" u="sng" dirty="0"/>
              <a:t>poprzesz je jednym argumentem</a:t>
            </a:r>
            <a:r>
              <a:rPr lang="pl-PL" sz="3800" b="1" u="sng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***********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/>
              <a:t>Na podstawie wypowiedzi bohaterek w podanym fragmencie </a:t>
            </a:r>
            <a:r>
              <a:rPr lang="pl-PL" sz="3800" b="1" u="sng" dirty="0"/>
              <a:t>sformułuj po jednym argumencie</a:t>
            </a:r>
            <a:r>
              <a:rPr lang="pl-PL" sz="3800" b="1" dirty="0"/>
              <a:t>, którymi posłużyły się siostry, aby przekonać Kirkora do siebie. </a:t>
            </a:r>
            <a:endParaRPr lang="pl-PL" sz="3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Argument sformułowany na podstawie wypowiedzi Aliny: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.........................................................................................................................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.............................................................................................................................. 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/>
              <a:t>Argument sformułowany na podstawie wypowiedzi Balladyny: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.........................................................................................................................</a:t>
            </a:r>
            <a:endParaRPr lang="pl-P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dirty="0" smtClean="0"/>
              <a:t>..............................................................................................................................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800" b="1" dirty="0"/>
              <a:t>Tematy wypracowań. </a:t>
            </a:r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Wypracowania </a:t>
            </a:r>
            <a:r>
              <a:rPr lang="pl-PL" sz="2800" b="1" dirty="0"/>
              <a:t>o charakterze argumentacyjnym 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Każdy jest w życiu za kogoś lub za coś odpowiedzialny. Napisz rozprawkę, w której rozważysz, na czym polegała odpowiedzialność wybranych przez Ciebie bohaterów literackich</a:t>
            </a:r>
            <a:r>
              <a:rPr lang="pl-PL" sz="2000" b="1" dirty="0">
                <a:solidFill>
                  <a:srgbClr val="0070C0"/>
                </a:solidFill>
              </a:rPr>
              <a:t>. Odwołaj się do przytoczonego fragmentu </a:t>
            </a:r>
            <a:r>
              <a:rPr lang="pl-PL" sz="2000" b="1" i="1" dirty="0">
                <a:solidFill>
                  <a:srgbClr val="0070C0"/>
                </a:solidFill>
              </a:rPr>
              <a:t>Małego Księcia</a:t>
            </a:r>
            <a:r>
              <a:rPr lang="pl-PL" sz="2000" b="1" dirty="0">
                <a:solidFill>
                  <a:srgbClr val="0070C0"/>
                </a:solidFill>
              </a:rPr>
              <a:t>, </a:t>
            </a:r>
            <a:r>
              <a:rPr lang="pl-PL" sz="2000" b="1" u="sng" dirty="0">
                <a:solidFill>
                  <a:srgbClr val="0070C0"/>
                </a:solidFill>
              </a:rPr>
              <a:t>całego utworu </a:t>
            </a:r>
            <a:r>
              <a:rPr lang="pl-PL" sz="2000" b="1" dirty="0" err="1">
                <a:solidFill>
                  <a:srgbClr val="0070C0"/>
                </a:solidFill>
              </a:rPr>
              <a:t>Antoine’a</a:t>
            </a:r>
            <a:r>
              <a:rPr lang="pl-PL" sz="2000" b="1" dirty="0">
                <a:solidFill>
                  <a:srgbClr val="0070C0"/>
                </a:solidFill>
              </a:rPr>
              <a:t> de Saint-</a:t>
            </a:r>
            <a:r>
              <a:rPr lang="pl-PL" sz="2000" b="1" dirty="0" err="1">
                <a:solidFill>
                  <a:srgbClr val="0070C0"/>
                </a:solidFill>
              </a:rPr>
              <a:t>Exupéry’ego</a:t>
            </a:r>
            <a:r>
              <a:rPr lang="pl-PL" sz="2000" b="1" dirty="0">
                <a:solidFill>
                  <a:srgbClr val="0070C0"/>
                </a:solidFill>
              </a:rPr>
              <a:t> oraz do innego wybranego tekstu literackiego. </a:t>
            </a:r>
            <a:r>
              <a:rPr lang="pl-PL" sz="2000" b="1" dirty="0"/>
              <a:t>Twoja praca powinna liczyć co najmniej 200 słów. </a:t>
            </a:r>
            <a:endParaRPr lang="pl-PL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Zbliża się setna rocznica odzyskania przez Polskę niepodległości. Przygotowujecie numer gazetki szkolnej poświęcony tej rocznicy. </a:t>
            </a:r>
            <a:r>
              <a:rPr lang="pl-PL" sz="2000" b="1" dirty="0" smtClean="0"/>
              <a:t>             Napisz </a:t>
            </a:r>
            <a:r>
              <a:rPr lang="pl-PL" sz="2000" b="1" dirty="0"/>
              <a:t>artykuł pt. „Czy warto czytać książki o przeszłości Polski?”. </a:t>
            </a:r>
            <a:r>
              <a:rPr lang="pl-PL" sz="2000" b="1" u="sng" dirty="0">
                <a:solidFill>
                  <a:srgbClr val="0070C0"/>
                </a:solidFill>
              </a:rPr>
              <a:t>Odwołaj się do wybranej książki z listy lektur obowiązkowych oraz do innego utworu literackiego. </a:t>
            </a:r>
            <a:r>
              <a:rPr lang="pl-PL" sz="2000" b="1" dirty="0"/>
              <a:t>Twoja praca powinna liczyć co </a:t>
            </a:r>
            <a:r>
              <a:rPr lang="pl-PL" sz="2000" b="1" dirty="0" smtClean="0"/>
              <a:t>najmniej                 </a:t>
            </a:r>
            <a:r>
              <a:rPr lang="pl-PL" sz="2000" b="1" dirty="0"/>
              <a:t>200 słów. </a:t>
            </a:r>
            <a:endParaRPr lang="pl-PL" sz="20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/>
              <a:t>Napisz przemówienie, w którym zachęcisz rówieśników do czytania książek. </a:t>
            </a:r>
            <a:r>
              <a:rPr lang="pl-PL" sz="2000" b="1" dirty="0">
                <a:solidFill>
                  <a:srgbClr val="0070C0"/>
                </a:solidFill>
              </a:rPr>
              <a:t>W przemówieniu przywołaj przykład bohatera z lektury obowiązkowej, którego życie zmieniło się pod wpływem książek, i napisz, na czym ten wpływ polegał.</a:t>
            </a:r>
            <a:r>
              <a:rPr lang="pl-PL" sz="2000" b="1" dirty="0"/>
              <a:t> Twoja praca powinna liczyć co najmniej </a:t>
            </a:r>
            <a:r>
              <a:rPr lang="pl-PL" sz="2000" b="1" dirty="0" smtClean="0"/>
              <a:t>                  200 </a:t>
            </a:r>
            <a:r>
              <a:rPr lang="pl-PL" sz="2000" b="1" dirty="0"/>
              <a:t>słów. 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0" y="976313"/>
            <a:ext cx="9110663" cy="5734050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200" b="1" dirty="0" smtClean="0"/>
              <a:t>Egzamin ósmoklasisty obejmuje wiadomości i umiejętności określone ‎w podstawie programowej  w odniesieniu do wybranych przedmiotów ‎nauczanych w klasach                I–VIII.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7400" b="1" dirty="0" smtClean="0">
                <a:solidFill>
                  <a:srgbClr val="FF0000"/>
                </a:solidFill>
              </a:rPr>
              <a:t>Po raz pierwszy egzamin zostanie przeprowadzony w roku szkolnym 2018/2019.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200" b="1" dirty="0" smtClean="0"/>
              <a:t>Do egzaminu ósmoklasisty przystępują: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6200" b="1" dirty="0" smtClean="0"/>
              <a:t>uczniowie VIII klasy szkoły podstawowej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7400" b="1" dirty="0" smtClean="0">
                <a:solidFill>
                  <a:srgbClr val="FF0000"/>
                </a:solidFill>
              </a:rPr>
              <a:t>Egzamin ósmoklasisty jest egzaminem </a:t>
            </a:r>
            <a:r>
              <a:rPr lang="pl-PL" sz="7400" b="1" u="sng" dirty="0" smtClean="0">
                <a:solidFill>
                  <a:srgbClr val="FF0000"/>
                </a:solidFill>
              </a:rPr>
              <a:t>obowiązkowym</a:t>
            </a:r>
            <a:r>
              <a:rPr lang="pl-PL" sz="7400" b="1" dirty="0" smtClean="0">
                <a:solidFill>
                  <a:srgbClr val="FF0000"/>
                </a:solidFill>
              </a:rPr>
              <a:t>, co oznacza, że każdy uczeń musi do niego przystąpić, aby ukończyć szkołę.                                             Nie jest określony minimalny wynik, jaki uczeń powinien uzyskać, dlatego egzaminu ósmoklasisty nie można nie zdać.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200" b="1" dirty="0" smtClean="0">
                <a:solidFill>
                  <a:schemeClr val="accent1">
                    <a:lumMod val="50000"/>
                  </a:schemeClr>
                </a:solidFill>
              </a:rPr>
              <a:t>Egzamin ósmoklasisty jest przeprowadzany w formie pisemnej.</a:t>
            </a:r>
            <a:r>
              <a:rPr lang="pl-PL" sz="6200" b="1" dirty="0" smtClean="0"/>
              <a:t/>
            </a:r>
            <a:br>
              <a:rPr lang="pl-PL" sz="6200" b="1" dirty="0" smtClean="0"/>
            </a:br>
            <a:endParaRPr lang="pl-PL" sz="62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200" b="1" u="sng" dirty="0" smtClean="0"/>
              <a:t>W latach 2019–2021</a:t>
            </a:r>
            <a:r>
              <a:rPr lang="pl-PL" sz="6200" b="1" dirty="0" smtClean="0"/>
              <a:t> ósmoklasista przystępuje do egzaminu z trzech przedmiotów obowiązkowych, tj.: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7400" b="1" dirty="0" smtClean="0">
                <a:solidFill>
                  <a:srgbClr val="FF0000"/>
                </a:solidFill>
              </a:rPr>
              <a:t>języka polskiego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7400" b="1" dirty="0" smtClean="0">
                <a:solidFill>
                  <a:srgbClr val="FF0000"/>
                </a:solidFill>
              </a:rPr>
              <a:t>matematyki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7400" b="1" dirty="0" smtClean="0">
                <a:solidFill>
                  <a:srgbClr val="FF0000"/>
                </a:solidFill>
              </a:rPr>
              <a:t>języka obcego nowożytnego.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651875" cy="8509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EGZAMIN ÓSMOKLASISTY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141788" y="5278438"/>
            <a:ext cx="4968875" cy="1439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/>
              <a:t> </a:t>
            </a:r>
            <a:r>
              <a:rPr lang="pl-PL" b="1" dirty="0">
                <a:solidFill>
                  <a:schemeClr val="tx1"/>
                </a:solidFill>
              </a:rPr>
              <a:t>Uczeń może wybrać tylko ten język,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którego uczy się w szkole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w ramach obowiązkowych zajęć edukacyjnych.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Tematy wypracowań.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Wypracowania </a:t>
            </a:r>
            <a:r>
              <a:rPr lang="pl-PL" sz="3600" b="1" dirty="0"/>
              <a:t>o charakterze twórczym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/>
              <a:t>Napisz opowiadanie o spotkaniu jednego z bohaterów </a:t>
            </a:r>
            <a:r>
              <a:rPr lang="pl-PL" sz="2400" b="1" i="1" dirty="0"/>
              <a:t>Zemsty </a:t>
            </a:r>
            <a:r>
              <a:rPr lang="pl-PL" sz="2400" b="1" dirty="0"/>
              <a:t>z bohaterem innego utworu literackiego, w czasie którego jeden z nich przedstawi najśmieszniejszą sytuację ze swojego życia. </a:t>
            </a:r>
            <a:r>
              <a:rPr lang="pl-PL" sz="2400" b="1" dirty="0">
                <a:solidFill>
                  <a:srgbClr val="0070C0"/>
                </a:solidFill>
              </a:rPr>
              <a:t>Wypracowanie powinno dowodzić, że bardzo dobrze znasz obie wybrane postacie. </a:t>
            </a:r>
            <a:r>
              <a:rPr lang="pl-PL" sz="2400" b="1" dirty="0"/>
              <a:t>Twoja praca powinna liczyć co najmniej 200 </a:t>
            </a:r>
            <a:r>
              <a:rPr lang="pl-PL" sz="2400" b="1" dirty="0" smtClean="0"/>
              <a:t>słów.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400" b="1" dirty="0" smtClean="0"/>
              <a:t>Wehikuł </a:t>
            </a:r>
            <a:r>
              <a:rPr lang="pl-PL" sz="2400" b="1" dirty="0"/>
              <a:t>czasu przeniósł bohaterów mitologicznych do XXI wieku. Napisz współczesną wersję mitu o Tezeuszu </a:t>
            </a:r>
            <a:r>
              <a:rPr lang="pl-PL" sz="2400" b="1" dirty="0" smtClean="0"/>
              <a:t>                          i </a:t>
            </a:r>
            <a:r>
              <a:rPr lang="pl-PL" sz="2400" b="1" dirty="0"/>
              <a:t>Ariadnie. Twoja praca powinna liczyć co najmniej 200 słów.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Inne przykłady zadań zamkniętych                      i otwartych można znaleźć 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65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W informatorach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W arkuszach pokazowych z języka polskiego             na stronach </a:t>
            </a:r>
            <a:r>
              <a:rPr lang="pl-PL" b="1" dirty="0" smtClean="0">
                <a:solidFill>
                  <a:srgbClr val="FF0000"/>
                </a:solidFill>
              </a:rPr>
              <a:t>Centralnej Komisji Egzaminacyjnej (CKE) w Warszawie  </a:t>
            </a:r>
            <a:r>
              <a:rPr lang="pl-PL" b="1" dirty="0" smtClean="0"/>
              <a:t>lub  </a:t>
            </a:r>
            <a:r>
              <a:rPr lang="pl-PL" b="1" dirty="0" smtClean="0">
                <a:solidFill>
                  <a:srgbClr val="FF0000"/>
                </a:solidFill>
              </a:rPr>
              <a:t>Okręgowej Komisji Egzaminacyjnej w Poznaniu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23850" y="4292600"/>
            <a:ext cx="8569325" cy="230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Będziemy również  śledzić strony wydawnictw edukacyjnych i zapoznawać uczniów z propozycjami zadań , które będą się tam ukazywać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b="1" dirty="0" smtClean="0"/>
              <a:t>Egzamin </a:t>
            </a:r>
            <a:r>
              <a:rPr lang="pl-PL" sz="5400" b="1" dirty="0"/>
              <a:t>ó</a:t>
            </a:r>
            <a:r>
              <a:rPr lang="pl-PL" sz="5400" b="1" dirty="0" smtClean="0"/>
              <a:t>smoklasisty</a:t>
            </a:r>
            <a:endParaRPr lang="pl-PL" sz="5400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 smtClean="0"/>
              <a:t>Matematyka 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ytuł 3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4751388"/>
          </a:xfrm>
        </p:spPr>
        <p:txBody>
          <a:bodyPr/>
          <a:lstStyle/>
          <a:p>
            <a:pPr eaLnBrk="1" hangingPunct="1"/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 </a:t>
            </a:r>
            <a:r>
              <a:rPr lang="pl-PL" b="1" smtClean="0"/>
              <a:t>INFORMATOR </a:t>
            </a:r>
            <a:br>
              <a:rPr lang="pl-PL" b="1" smtClean="0"/>
            </a:br>
            <a:r>
              <a:rPr lang="pl-PL" b="1" smtClean="0"/>
              <a:t>o egzaminie ósmoklasisty </a:t>
            </a:r>
            <a:br>
              <a:rPr lang="pl-PL" b="1" smtClean="0"/>
            </a:br>
            <a:r>
              <a:rPr lang="pl-PL" b="1" smtClean="0"/>
              <a:t>z matematyki </a:t>
            </a:r>
            <a:br>
              <a:rPr lang="pl-PL" b="1" smtClean="0"/>
            </a:br>
            <a:r>
              <a:rPr lang="pl-PL" b="1" smtClean="0"/>
              <a:t>od roku szkolnego 2018/2019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0850" y="188913"/>
            <a:ext cx="8229600" cy="172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0070C0"/>
                </a:solidFill>
              </a:rPr>
              <a:t>Egzamin </a:t>
            </a:r>
            <a:r>
              <a:rPr lang="pl-PL" sz="2400" b="1" dirty="0">
                <a:solidFill>
                  <a:srgbClr val="0070C0"/>
                </a:solidFill>
              </a:rPr>
              <a:t>ósmoklasisty z matematyki trwa 100 </a:t>
            </a:r>
            <a:r>
              <a:rPr lang="pl-PL" sz="2400" b="1" dirty="0" smtClean="0">
                <a:solidFill>
                  <a:srgbClr val="0070C0"/>
                </a:solidFill>
              </a:rPr>
              <a:t>minut</a:t>
            </a:r>
            <a:br>
              <a:rPr lang="pl-PL" sz="2400" b="1" dirty="0" smtClean="0">
                <a:solidFill>
                  <a:srgbClr val="0070C0"/>
                </a:solidFill>
              </a:rPr>
            </a:br>
            <a:r>
              <a:rPr lang="pl-PL" sz="2400" b="1" dirty="0" smtClean="0">
                <a:solidFill>
                  <a:srgbClr val="0070C0"/>
                </a:solidFill>
              </a:rPr>
              <a:t> </a:t>
            </a:r>
            <a:r>
              <a:rPr lang="pl-PL" sz="2400" b="1" dirty="0">
                <a:solidFill>
                  <a:srgbClr val="0070C0"/>
                </a:solidFill>
              </a:rPr>
              <a:t>W arkuszu egzaminacyjnym będzie od 19 do 23 zadań.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2400" b="1" dirty="0" smtClean="0"/>
              <a:t>Liczbę </a:t>
            </a:r>
            <a:r>
              <a:rPr lang="pl-PL" sz="2400" b="1" dirty="0"/>
              <a:t>zadań oraz liczbę punktów możliwych do uzyskania za poszczególne rodzaje zadań przedstawiono w poniższej tabeli.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5613" y="1844675"/>
          <a:ext cx="82296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48072">
                <a:tc>
                  <a:txBody>
                    <a:bodyPr/>
                    <a:lstStyle/>
                    <a:p>
                      <a:pPr algn="ctr"/>
                      <a:endParaRPr lang="pl-PL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    Rodzaj zadań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</a:rPr>
                        <a:t>		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Liczba zadań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Łączna liczba punktów </a:t>
                      </a:r>
                      <a:endParaRPr lang="pl-PL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Udział w wyniku sumarycznym </a:t>
                      </a:r>
                      <a:endParaRPr lang="pl-PL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zamknięte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14 - 16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14 - 16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50%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otwarte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5 - 7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14 - 16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 50 %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Razem :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19 - 23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28 - 32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 smtClean="0"/>
                        <a:t>100%</a:t>
                      </a:r>
                      <a:endParaRPr lang="pl-PL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468313" y="4508500"/>
            <a:ext cx="8280400" cy="2089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chemeClr val="tx1"/>
                </a:solidFill>
              </a:rPr>
              <a:t>Zadania egzaminacyjne będą sprawdzały poziom opanowania umiejętności opisanych w następujących wymaganiach ogólnych w podstawie programowej kształcenia ogólnego: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- sprawność rachunkowa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- wykorzystanie i tworzenie informacji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- wykorzystanie i interpretowanie reprezentacji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dirty="0">
                <a:solidFill>
                  <a:srgbClr val="0070C0"/>
                </a:solidFill>
              </a:rPr>
              <a:t>- rozumowanie i argumentacja.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794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Cele kształcenia – wymagania </a:t>
            </a:r>
            <a:r>
              <a:rPr lang="pl-PL" b="1" dirty="0" smtClean="0"/>
              <a:t>ogólne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125538"/>
            <a:ext cx="9036050" cy="5588000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/>
              <a:t>I. SPRAWNOŚCI RACHUNKOWA.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>
                <a:solidFill>
                  <a:srgbClr val="0070C0"/>
                </a:solidFill>
              </a:rPr>
              <a:t>1</a:t>
            </a:r>
            <a:r>
              <a:rPr lang="pl-PL" sz="6400" b="1" dirty="0">
                <a:solidFill>
                  <a:srgbClr val="0070C0"/>
                </a:solidFill>
              </a:rPr>
              <a:t>. </a:t>
            </a:r>
            <a:r>
              <a:rPr lang="pl-PL" sz="6400" b="1" dirty="0" smtClean="0">
                <a:solidFill>
                  <a:srgbClr val="0070C0"/>
                </a:solidFill>
              </a:rPr>
              <a:t> Wykonywanie </a:t>
            </a:r>
            <a:r>
              <a:rPr lang="pl-PL" sz="6400" b="1" dirty="0">
                <a:solidFill>
                  <a:srgbClr val="0070C0"/>
                </a:solidFill>
              </a:rPr>
              <a:t>nieskomplikowanych obliczeń w pamięci </a:t>
            </a:r>
            <a:r>
              <a:rPr lang="pl-PL" sz="6400" b="1" dirty="0" smtClean="0">
                <a:solidFill>
                  <a:srgbClr val="0070C0"/>
                </a:solidFill>
              </a:rPr>
              <a:t>                          lub </a:t>
            </a:r>
            <a:r>
              <a:rPr lang="pl-PL" sz="6400" b="1" dirty="0">
                <a:solidFill>
                  <a:srgbClr val="0070C0"/>
                </a:solidFill>
              </a:rPr>
              <a:t>w działaniach </a:t>
            </a:r>
            <a:r>
              <a:rPr lang="pl-PL" sz="6400" b="1" dirty="0" smtClean="0">
                <a:solidFill>
                  <a:srgbClr val="0070C0"/>
                </a:solidFill>
              </a:rPr>
              <a:t>trudniejszych </a:t>
            </a:r>
            <a:r>
              <a:rPr lang="pl-PL" sz="6400" b="1" dirty="0">
                <a:solidFill>
                  <a:srgbClr val="0070C0"/>
                </a:solidFill>
              </a:rPr>
              <a:t>pisemnie </a:t>
            </a:r>
            <a:r>
              <a:rPr lang="pl-PL" sz="6400" b="1" dirty="0" smtClean="0">
                <a:solidFill>
                  <a:srgbClr val="0070C0"/>
                </a:solidFill>
              </a:rPr>
              <a:t> oraz </a:t>
            </a:r>
            <a:r>
              <a:rPr lang="pl-PL" sz="6400" b="1" dirty="0">
                <a:solidFill>
                  <a:srgbClr val="0070C0"/>
                </a:solidFill>
              </a:rPr>
              <a:t>wykorzystanie tych umiejętności w sytuacjach praktycznych.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>
                <a:solidFill>
                  <a:srgbClr val="0070C0"/>
                </a:solidFill>
              </a:rPr>
              <a:t>2. Weryfikowanie </a:t>
            </a:r>
            <a:r>
              <a:rPr lang="pl-PL" sz="6400" b="1" dirty="0">
                <a:solidFill>
                  <a:srgbClr val="0070C0"/>
                </a:solidFill>
              </a:rPr>
              <a:t>i interpretowanie otrzymanych wyników oraz ocena sensowności </a:t>
            </a:r>
            <a:r>
              <a:rPr lang="pl-PL" sz="6400" b="1" dirty="0" smtClean="0">
                <a:solidFill>
                  <a:srgbClr val="0070C0"/>
                </a:solidFill>
              </a:rPr>
              <a:t>rozwiązania.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64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/>
              <a:t>II.  WYKORZYSTANIE I TWORZENIE INFORMACJI.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>
                <a:solidFill>
                  <a:srgbClr val="0070C0"/>
                </a:solidFill>
              </a:rPr>
              <a:t>1</a:t>
            </a:r>
            <a:r>
              <a:rPr lang="pl-PL" sz="6400" b="1" dirty="0">
                <a:solidFill>
                  <a:srgbClr val="0070C0"/>
                </a:solidFill>
              </a:rPr>
              <a:t>. </a:t>
            </a:r>
            <a:r>
              <a:rPr lang="pl-PL" sz="6400" b="1" dirty="0" smtClean="0">
                <a:solidFill>
                  <a:srgbClr val="0070C0"/>
                </a:solidFill>
              </a:rPr>
              <a:t>Odczytywanie </a:t>
            </a:r>
            <a:r>
              <a:rPr lang="pl-PL" sz="6400" b="1" dirty="0">
                <a:solidFill>
                  <a:srgbClr val="0070C0"/>
                </a:solidFill>
              </a:rPr>
              <a:t>i interpretowanie danych przedstawionych </a:t>
            </a:r>
            <a:r>
              <a:rPr lang="pl-PL" sz="6400" b="1" dirty="0" smtClean="0">
                <a:solidFill>
                  <a:srgbClr val="0070C0"/>
                </a:solidFill>
              </a:rPr>
              <a:t>                       w </a:t>
            </a:r>
            <a:r>
              <a:rPr lang="pl-PL" sz="6400" b="1" dirty="0">
                <a:solidFill>
                  <a:srgbClr val="0070C0"/>
                </a:solidFill>
              </a:rPr>
              <a:t>różnej formie oraz ich </a:t>
            </a:r>
            <a:r>
              <a:rPr lang="pl-PL" sz="6400" b="1" dirty="0" smtClean="0">
                <a:solidFill>
                  <a:srgbClr val="0070C0"/>
                </a:solidFill>
              </a:rPr>
              <a:t>przetwarzanie</a:t>
            </a:r>
            <a:r>
              <a:rPr lang="pl-PL" sz="6400" b="1" dirty="0">
                <a:solidFill>
                  <a:srgbClr val="0070C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>
                <a:solidFill>
                  <a:srgbClr val="0070C0"/>
                </a:solidFill>
              </a:rPr>
              <a:t>2. </a:t>
            </a:r>
            <a:r>
              <a:rPr lang="pl-PL" sz="6400" b="1" dirty="0" smtClean="0">
                <a:solidFill>
                  <a:srgbClr val="0070C0"/>
                </a:solidFill>
              </a:rPr>
              <a:t>Interpretowanie </a:t>
            </a:r>
            <a:r>
              <a:rPr lang="pl-PL" sz="6400" b="1" dirty="0">
                <a:solidFill>
                  <a:srgbClr val="0070C0"/>
                </a:solidFill>
              </a:rPr>
              <a:t>i tworzenie tekstów o charakterze matematycznym oraz graficzne </a:t>
            </a:r>
            <a:r>
              <a:rPr lang="pl-PL" sz="6400" b="1" dirty="0" smtClean="0">
                <a:solidFill>
                  <a:srgbClr val="0070C0"/>
                </a:solidFill>
              </a:rPr>
              <a:t> przedstawianie </a:t>
            </a:r>
            <a:r>
              <a:rPr lang="pl-PL" sz="6400" b="1" dirty="0">
                <a:solidFill>
                  <a:srgbClr val="0070C0"/>
                </a:solidFill>
              </a:rPr>
              <a:t>danych.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>
                <a:solidFill>
                  <a:srgbClr val="0070C0"/>
                </a:solidFill>
              </a:rPr>
              <a:t>3. </a:t>
            </a:r>
            <a:r>
              <a:rPr lang="pl-PL" sz="6400" b="1" dirty="0" smtClean="0">
                <a:solidFill>
                  <a:srgbClr val="0070C0"/>
                </a:solidFill>
              </a:rPr>
              <a:t>Używanie </a:t>
            </a:r>
            <a:r>
              <a:rPr lang="pl-PL" sz="6400" b="1" dirty="0">
                <a:solidFill>
                  <a:srgbClr val="0070C0"/>
                </a:solidFill>
              </a:rPr>
              <a:t>języka matematycznego do opisu </a:t>
            </a:r>
            <a:r>
              <a:rPr lang="pl-PL" sz="6400" b="1" dirty="0" smtClean="0">
                <a:solidFill>
                  <a:srgbClr val="0070C0"/>
                </a:solidFill>
              </a:rPr>
              <a:t>rozumowania                             </a:t>
            </a:r>
            <a:r>
              <a:rPr lang="pl-PL" sz="6400" b="1" dirty="0">
                <a:solidFill>
                  <a:srgbClr val="0070C0"/>
                </a:solidFill>
              </a:rPr>
              <a:t>i uzyskanych wyników</a:t>
            </a:r>
            <a:r>
              <a:rPr lang="pl-PL" sz="6400" b="1" dirty="0" smtClean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779462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/>
              <a:t>Cele kształcenia – wymagania </a:t>
            </a:r>
            <a:r>
              <a:rPr lang="pl-PL" b="1" dirty="0" smtClean="0"/>
              <a:t>ogólne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125538"/>
            <a:ext cx="9036050" cy="5588000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6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/>
              <a:t>III. WYKORZYSTANIE I INTERPRETOWANIE REPREZENTACJI.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>
                <a:solidFill>
                  <a:srgbClr val="0070C0"/>
                </a:solidFill>
              </a:rPr>
              <a:t>1</a:t>
            </a:r>
            <a:r>
              <a:rPr lang="pl-PL" sz="6400" b="1" dirty="0">
                <a:solidFill>
                  <a:srgbClr val="0070C0"/>
                </a:solidFill>
              </a:rPr>
              <a:t>. </a:t>
            </a:r>
            <a:r>
              <a:rPr lang="pl-PL" sz="6400" b="1" dirty="0" smtClean="0">
                <a:solidFill>
                  <a:srgbClr val="0070C0"/>
                </a:solidFill>
              </a:rPr>
              <a:t>Używanie </a:t>
            </a:r>
            <a:r>
              <a:rPr lang="pl-PL" sz="6400" b="1" dirty="0">
                <a:solidFill>
                  <a:srgbClr val="0070C0"/>
                </a:solidFill>
              </a:rPr>
              <a:t>prostych, dobrze znanych obiektów matematycznych, interpretowanie </a:t>
            </a:r>
            <a:r>
              <a:rPr lang="pl-PL" sz="6400" b="1" dirty="0" smtClean="0">
                <a:solidFill>
                  <a:srgbClr val="0070C0"/>
                </a:solidFill>
              </a:rPr>
              <a:t>  pojęć </a:t>
            </a:r>
            <a:r>
              <a:rPr lang="pl-PL" sz="6400" b="1" dirty="0">
                <a:solidFill>
                  <a:srgbClr val="0070C0"/>
                </a:solidFill>
              </a:rPr>
              <a:t>matematycznych i operowanie obiektami </a:t>
            </a:r>
            <a:r>
              <a:rPr lang="pl-PL" sz="6400" b="1" dirty="0" smtClean="0">
                <a:solidFill>
                  <a:srgbClr val="0070C0"/>
                </a:solidFill>
              </a:rPr>
              <a:t>matematycznymi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>
                <a:solidFill>
                  <a:srgbClr val="0070C0"/>
                </a:solidFill>
              </a:rPr>
              <a:t>2. Dobieranie </a:t>
            </a:r>
            <a:r>
              <a:rPr lang="pl-PL" sz="6400" b="1" dirty="0">
                <a:solidFill>
                  <a:srgbClr val="0070C0"/>
                </a:solidFill>
              </a:rPr>
              <a:t>modelu matematycznego do prostej sytuacji oraz budowanie </a:t>
            </a:r>
            <a:r>
              <a:rPr lang="pl-PL" sz="6400" b="1" dirty="0" smtClean="0">
                <a:solidFill>
                  <a:srgbClr val="0070C0"/>
                </a:solidFill>
              </a:rPr>
              <a:t>                           go </a:t>
            </a:r>
            <a:r>
              <a:rPr lang="pl-PL" sz="6400" b="1" dirty="0">
                <a:solidFill>
                  <a:srgbClr val="0070C0"/>
                </a:solidFill>
              </a:rPr>
              <a:t>w różnych kontekstach, także w kontekście praktycznym</a:t>
            </a:r>
            <a:r>
              <a:rPr lang="pl-PL" sz="6400" b="1" dirty="0" smtClean="0">
                <a:solidFill>
                  <a:srgbClr val="0070C0"/>
                </a:solidFill>
              </a:rPr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b="1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/>
              <a:t>IV. ROZUMOWANIE I ARGUMENTACJA.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 smtClean="0">
                <a:solidFill>
                  <a:srgbClr val="0070C0"/>
                </a:solidFill>
              </a:rPr>
              <a:t>1</a:t>
            </a:r>
            <a:r>
              <a:rPr lang="pl-PL" sz="6400" b="1" dirty="0">
                <a:solidFill>
                  <a:srgbClr val="0070C0"/>
                </a:solidFill>
              </a:rPr>
              <a:t>. Przeprowadzanie prostego rozumowania, podawanie argumentów uzasadniających </a:t>
            </a:r>
            <a:r>
              <a:rPr lang="pl-PL" sz="6400" b="1" dirty="0" smtClean="0">
                <a:solidFill>
                  <a:srgbClr val="0070C0"/>
                </a:solidFill>
              </a:rPr>
              <a:t> poprawność </a:t>
            </a:r>
            <a:r>
              <a:rPr lang="pl-PL" sz="6400" b="1" dirty="0">
                <a:solidFill>
                  <a:srgbClr val="0070C0"/>
                </a:solidFill>
              </a:rPr>
              <a:t>rozumowania, rozróżnianie dowodu </a:t>
            </a:r>
            <a:r>
              <a:rPr lang="pl-PL" sz="6400" b="1" dirty="0" smtClean="0">
                <a:solidFill>
                  <a:srgbClr val="0070C0"/>
                </a:solidFill>
              </a:rPr>
              <a:t>  od </a:t>
            </a:r>
            <a:r>
              <a:rPr lang="pl-PL" sz="6400" b="1" dirty="0">
                <a:solidFill>
                  <a:srgbClr val="0070C0"/>
                </a:solidFill>
              </a:rPr>
              <a:t>przykładu.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>
                <a:solidFill>
                  <a:srgbClr val="0070C0"/>
                </a:solidFill>
              </a:rPr>
              <a:t>2. Dostrzeganie regularności, podobieństw oraz analogii i formułowanie wniosków na ich podstawie.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6400" b="1" dirty="0">
                <a:solidFill>
                  <a:srgbClr val="0070C0"/>
                </a:solidFill>
              </a:rPr>
              <a:t>3. Stosowanie strategii wynikającej z treści zadania, tworzenie strategii rozwiązania  problemu, </a:t>
            </a:r>
            <a:r>
              <a:rPr lang="pl-PL" sz="6400" b="1" dirty="0" smtClean="0">
                <a:solidFill>
                  <a:srgbClr val="0070C0"/>
                </a:solidFill>
              </a:rPr>
              <a:t>również   w </a:t>
            </a:r>
            <a:r>
              <a:rPr lang="pl-PL" sz="6400" b="1" dirty="0">
                <a:solidFill>
                  <a:srgbClr val="0070C0"/>
                </a:solidFill>
              </a:rPr>
              <a:t>rozwiązaniach wieloetapowych oraz </a:t>
            </a:r>
            <a:r>
              <a:rPr lang="pl-PL" sz="6400" b="1" dirty="0" smtClean="0">
                <a:solidFill>
                  <a:srgbClr val="0070C0"/>
                </a:solidFill>
              </a:rPr>
              <a:t>                                 w </a:t>
            </a:r>
            <a:r>
              <a:rPr lang="pl-PL" sz="6400" b="1" dirty="0">
                <a:solidFill>
                  <a:srgbClr val="0070C0"/>
                </a:solidFill>
              </a:rPr>
              <a:t>takich, które wymagają umiejętności łączenia wiedzy z różnych działów </a:t>
            </a:r>
            <a:r>
              <a:rPr lang="pl-PL" sz="6400" b="1" dirty="0" smtClean="0">
                <a:solidFill>
                  <a:srgbClr val="0070C0"/>
                </a:solidFill>
              </a:rPr>
              <a:t>matematyki</a:t>
            </a:r>
            <a:endParaRPr lang="pl-PL" sz="4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Przykładowe zadania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5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b="1" dirty="0" smtClean="0"/>
              <a:t>Arkusz pokazowy - matematyka </a:t>
            </a:r>
            <a:endParaRPr lang="pl-PL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15888"/>
            <a:ext cx="86042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15888"/>
            <a:ext cx="84772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75" y="2349500"/>
            <a:ext cx="8458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7787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Przebieg egzaminu ósmoklasisty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196975"/>
            <a:ext cx="8856662" cy="5545138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 smtClean="0">
                <a:solidFill>
                  <a:srgbClr val="FF0000"/>
                </a:solidFill>
              </a:rPr>
              <a:t>Egzamin odbywa się w kwietniu. Uczeń, który z przyczyn losowych lub zdrowotnych nie ‎przystąpi do egzaminu w tym terminie, przystępuje do niego w czerwcu.‎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 smtClean="0"/>
              <a:t>Egzamin ósmoklasisty jest przeprowadzany przez trzy kolejne dni: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800" b="1" dirty="0" smtClean="0">
                <a:solidFill>
                  <a:srgbClr val="0070C0"/>
                </a:solidFill>
              </a:rPr>
              <a:t>pierwszego dnia – egzamin z języka polskiego, który trwa                               </a:t>
            </a:r>
            <a:r>
              <a:rPr lang="pl-PL" sz="3800" b="1" u="sng" dirty="0" smtClean="0">
                <a:solidFill>
                  <a:srgbClr val="0070C0"/>
                </a:solidFill>
              </a:rPr>
              <a:t>120 minut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800" b="1" dirty="0" smtClean="0"/>
              <a:t>drugiego dnia – egzamin z matematyki, który trwa </a:t>
            </a:r>
            <a:r>
              <a:rPr lang="pl-PL" sz="3800" b="1" u="sng" dirty="0" smtClean="0"/>
              <a:t>100 minut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800" b="1" dirty="0" smtClean="0">
                <a:solidFill>
                  <a:srgbClr val="0070C0"/>
                </a:solidFill>
              </a:rPr>
              <a:t>trzeciego dnia – egzamin z języka obcego nowożytnego,                                              a od roku 2022 również egzamin z przedmiotu do wyboru,                          z których każdy trwa po </a:t>
            </a:r>
            <a:r>
              <a:rPr lang="pl-PL" sz="3800" b="1" u="sng" dirty="0" smtClean="0">
                <a:solidFill>
                  <a:srgbClr val="0070C0"/>
                </a:solidFill>
              </a:rPr>
              <a:t>90 minut.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 smtClean="0">
                <a:solidFill>
                  <a:srgbClr val="FF0000"/>
                </a:solidFill>
              </a:rPr>
              <a:t>Na egzamin uczeń przynosi ze sobą wyłącznie przybory do pisania: pióro lub długopis ‎z czarnym tuszem/atramentem, a w przypadku egzaminu matematyki również linijkę. ‎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 smtClean="0"/>
              <a:t>Na egzaminie nie można korzystać z kalkulatora oraz słowników.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3800" b="1" dirty="0" smtClean="0"/>
              <a:t>Nie wolno także przynosić ‎i używać żadnych urządzeń </a:t>
            </a:r>
            <a:r>
              <a:rPr lang="pl-PL" sz="3800" b="1" dirty="0" err="1" smtClean="0"/>
              <a:t>telekomunika-cyjnych</a:t>
            </a:r>
            <a:endParaRPr lang="pl-PL" sz="3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025" y="115888"/>
            <a:ext cx="848995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15888"/>
            <a:ext cx="86042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188913"/>
            <a:ext cx="8832850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363" y="188913"/>
            <a:ext cx="82613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5" y="188913"/>
            <a:ext cx="8235950" cy="615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b="1" dirty="0" smtClean="0"/>
              <a:t>Egzamin </a:t>
            </a:r>
            <a:r>
              <a:rPr lang="pl-PL" sz="5400" b="1" dirty="0"/>
              <a:t>ó</a:t>
            </a:r>
            <a:r>
              <a:rPr lang="pl-PL" sz="5400" b="1" dirty="0" smtClean="0"/>
              <a:t>smoklasisty</a:t>
            </a:r>
            <a:endParaRPr lang="pl-PL" sz="5400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 smtClean="0"/>
              <a:t>Języki obce  </a:t>
            </a:r>
            <a:endParaRPr lang="pl-PL" sz="40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77787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Jakie zadania będą na egzaminie ?</a:t>
            </a:r>
            <a:endParaRPr lang="pl-PL" b="1" dirty="0"/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125538"/>
            <a:ext cx="8713787" cy="547211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z="2000" b="1" smtClean="0"/>
              <a:t>W arkuszu egzaminacyjnym znajdą się zarówno zadania zamknięte, jak i otwarte. 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000" b="1" smtClean="0">
                <a:solidFill>
                  <a:srgbClr val="0070C0"/>
                </a:solidFill>
              </a:rPr>
              <a:t>Zadania  zamknięte to takie, w których uczeń wybiera odpowiedź spośród podanych.  Wśród zadań  zamkniętych znajdą się m.in. zadania wyboru wielokrotnego, zadania typu prawda-fałsz oraz  zadania na dobieranie.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000" b="1" smtClean="0"/>
              <a:t>W zadaniach otwartych uczeń samodzielnie formułuje odpowiedź. Większość zadań  otwartych wymaga uzupełnienia podanego tekstu jednym słowem lub kilkoma.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000" b="1" smtClean="0">
                <a:solidFill>
                  <a:srgbClr val="0070C0"/>
                </a:solidFill>
              </a:rPr>
              <a:t>Oprócz zadań w języku obcym w arkuszu mogą wystąpić zadania, w których uczeń na  podstawie tekstu w języku obcym przekazuje informacje w języku polskim.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sz="2000" b="1" smtClean="0">
                <a:solidFill>
                  <a:srgbClr val="FF0000"/>
                </a:solidFill>
              </a:rPr>
              <a:t>Wśród zadań otwartych znajdzie się również zadanie polegające na napisaniu własnej  dłuższej wypowiedzi pisemnej. Zadanie stawia ucznia w określonej sytuacji z życia  codziennego i sprawdza, czy potrafiłby on porozumieć się z obcokrajowcem, np. udzielając   mu informacji lub uzyskując od niego wyjaśnienia, opowiadając mu o jakimś wydarzeniu lub  składając mu życzenia czy propozycję</a:t>
            </a:r>
            <a:r>
              <a:rPr lang="pl-PL" sz="1800" b="1" smtClean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3600" b="1" dirty="0"/>
              <a:t>Zadania egzaminacyjne będą sprawdzały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pl-PL" smtClean="0"/>
              <a:t>poziom opanowania umiejętności opisanych                w następujących wymaganiach ogólnych                     w podstawie programowej kształcenia ogólnego: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b="1" smtClean="0">
                <a:solidFill>
                  <a:srgbClr val="FF0000"/>
                </a:solidFill>
              </a:rPr>
              <a:t>• Znajomość środków językowych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b="1" smtClean="0">
                <a:solidFill>
                  <a:srgbClr val="FF0000"/>
                </a:solidFill>
              </a:rPr>
              <a:t>• Rozumienie wypowiedzi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b="1" smtClean="0">
                <a:solidFill>
                  <a:srgbClr val="FF0000"/>
                </a:solidFill>
              </a:rPr>
              <a:t>• Tworzenie wypowiedzi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b="1" smtClean="0">
                <a:solidFill>
                  <a:srgbClr val="FF0000"/>
                </a:solidFill>
              </a:rPr>
              <a:t>• Reagowanie na wypowiedzi</a:t>
            </a:r>
          </a:p>
          <a:p>
            <a:pPr marL="0" indent="0" eaLnBrk="1" hangingPunct="1">
              <a:buFont typeface="Arial" charset="0"/>
              <a:buNone/>
            </a:pPr>
            <a:r>
              <a:rPr lang="pl-PL" b="1" smtClean="0">
                <a:solidFill>
                  <a:srgbClr val="FF0000"/>
                </a:solidFill>
              </a:rPr>
              <a:t>• Przetwarzanie wypowiedzi.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Podsumowanie</a:t>
            </a:r>
            <a:br>
              <a:rPr lang="pl-PL" b="1" dirty="0" smtClean="0"/>
            </a:br>
            <a:r>
              <a:rPr lang="pl-PL" b="1" dirty="0" smtClean="0"/>
              <a:t>Co jest dla nas ważne ? 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0350" y="1844675"/>
            <a:ext cx="8632825" cy="5013325"/>
          </a:xfrm>
        </p:spPr>
        <p:txBody>
          <a:bodyPr rtlCol="0" anchor="ctr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800" b="1" dirty="0" smtClean="0">
              <a:solidFill>
                <a:srgbClr val="00206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Jak najlepsze przygotowanie uczniów do egzaminu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Współpraca z Rodzicami i Uczniami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Pełna informacja o egzaminie ósmoklasisty, ale również przygotowanie uczniów do rozwiązywania różnych typów zadań podczas lekcji  i  zajęć pozalekcyjnych 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Wdrożenie uczniów do oceniania zgodnie z kryteriami stosowanymi na egzaminie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 Czytanie przez  uczniów lektur, ale nie tylko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Systematyczne uczenie się uczniów 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3300" b="1" dirty="0" smtClean="0">
                <a:solidFill>
                  <a:srgbClr val="002060"/>
                </a:solidFill>
              </a:rPr>
              <a:t>Organizacja  testów (egzaminów  próbnych) </a:t>
            </a:r>
            <a:endParaRPr lang="pl-PL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18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4213" y="1196975"/>
            <a:ext cx="7772400" cy="1470025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b="1" dirty="0" smtClean="0"/>
              <a:t>Rok szkolny 2018 /2019 </a:t>
            </a:r>
            <a:br>
              <a:rPr lang="pl-PL" b="1" dirty="0" smtClean="0"/>
            </a:br>
            <a:r>
              <a:rPr lang="pl-PL" b="1" dirty="0" smtClean="0"/>
              <a:t>KWIECIEŃ 2019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2448272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l-PL" sz="24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 smtClean="0">
                <a:solidFill>
                  <a:schemeClr val="tx1"/>
                </a:solidFill>
              </a:rPr>
              <a:t>Egzamin ósmoklasisty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 smtClean="0">
                <a:solidFill>
                  <a:schemeClr val="tx1"/>
                </a:solidFill>
              </a:rPr>
              <a:t>Egzamin gimnazjalny</a:t>
            </a:r>
            <a:endParaRPr lang="pl-PL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b="1" dirty="0" smtClean="0"/>
              <a:t>Skąd informacje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 </a:t>
            </a:r>
            <a:r>
              <a:rPr lang="pl-PL" b="1" dirty="0" smtClean="0"/>
              <a:t>EGZAMINIE ÓSMOKLASISTY ?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07950" y="5445125"/>
            <a:ext cx="8856663" cy="12239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err="1"/>
              <a:t>CKE</a:t>
            </a:r>
            <a:r>
              <a:rPr lang="pl-PL" sz="2800" b="1" dirty="0"/>
              <a:t> – Centralna  Komisja Egzaminacyjna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 err="1"/>
              <a:t>OKE</a:t>
            </a:r>
            <a:r>
              <a:rPr lang="pl-PL" sz="2800" b="1" dirty="0"/>
              <a:t> – Okręgowa  Komisja Egzaminacyjna w Poznaniu 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288" y="1557338"/>
            <a:ext cx="8424862" cy="35385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+mn-lt"/>
                <a:cs typeface="+mn-cs"/>
              </a:rPr>
              <a:t>szczegółowe informacje :  strona CKE i OKE </a:t>
            </a:r>
            <a:r>
              <a:rPr lang="pl-PL" dirty="0">
                <a:latin typeface="+mn-lt"/>
                <a:cs typeface="+mn-cs"/>
              </a:rPr>
              <a:t/>
            </a:r>
            <a:br>
              <a:rPr lang="pl-PL" dirty="0">
                <a:latin typeface="+mn-lt"/>
                <a:cs typeface="+mn-cs"/>
              </a:rPr>
            </a:br>
            <a:r>
              <a:rPr lang="pl-PL" dirty="0">
                <a:latin typeface="+mn-lt"/>
                <a:cs typeface="+mn-cs"/>
              </a:rPr>
              <a:t> </a:t>
            </a:r>
            <a:r>
              <a:rPr lang="pl-PL" sz="2400" b="1" u="sng" dirty="0">
                <a:solidFill>
                  <a:srgbClr val="FF0000"/>
                </a:solidFill>
                <a:latin typeface="Bookman Old Style" panose="02050604050505020204" pitchFamily="18" charset="0"/>
                <a:cs typeface="+mn-cs"/>
              </a:rPr>
              <a:t>INFORMATORY</a:t>
            </a:r>
            <a:r>
              <a:rPr lang="pl-PL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+mn-cs"/>
              </a:rPr>
              <a:t/>
            </a:r>
            <a:br>
              <a:rPr lang="pl-PL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pl-PL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+mn-cs"/>
              </a:rPr>
              <a:t>o egzaminie ósmoklasisty</a:t>
            </a:r>
            <a:br>
              <a:rPr lang="pl-PL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+mn-cs"/>
              </a:rPr>
            </a:br>
            <a:r>
              <a:rPr lang="pl-PL" sz="2400" b="1" dirty="0">
                <a:solidFill>
                  <a:srgbClr val="FF0000"/>
                </a:solidFill>
                <a:latin typeface="Bookman Old Style" panose="02050604050505020204" pitchFamily="18" charset="0"/>
                <a:cs typeface="+mn-cs"/>
              </a:rPr>
              <a:t>od roku szkolnego 2018/2019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+mn-cs"/>
              </a:rPr>
              <a:t>2. PRZYKŁADOWE ARKUSZE :  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+mn-cs"/>
              </a:rPr>
              <a:t>Język polski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+mn-cs"/>
              </a:rPr>
              <a:t>Matematyka</a:t>
            </a:r>
          </a:p>
          <a:p>
            <a:pPr marL="285750" indent="-28575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+mn-cs"/>
              </a:rPr>
              <a:t>Języki obce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+mn-cs"/>
              </a:rPr>
              <a:t>3. SZKOŁA – INFORMACJE O EGZAMINIE </a:t>
            </a:r>
            <a:endParaRPr lang="pl-PL" sz="2400" u="sng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179388" y="131763"/>
            <a:ext cx="8713787" cy="803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/>
              <a:t>Tak wygląda strona CKE – egzamin ósmoklasisty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rostokąt 4"/>
          <p:cNvSpPr>
            <a:spLocks noChangeArrowheads="1"/>
          </p:cNvSpPr>
          <p:nvPr/>
        </p:nvSpPr>
        <p:spPr bwMode="auto">
          <a:xfrm>
            <a:off x="-12700" y="671513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/>
              <a:t>Część ogólna informatora + czarnodruk</a:t>
            </a:r>
          </a:p>
          <a:p>
            <a:pPr lvl="1"/>
            <a:r>
              <a:rPr lang="pl-PL"/>
              <a:t>Część ogólna informatora w językach mniejszości narodowych, języku mniejszości etnicznej  i języku regionalnym</a:t>
            </a:r>
          </a:p>
          <a:p>
            <a:r>
              <a:rPr lang="pl-PL" sz="2000" b="1"/>
              <a:t>Informator o egzaminie ósmoklasisty od roku szkolnego 2018/2019 </a:t>
            </a:r>
          </a:p>
          <a:p>
            <a:pPr lvl="1"/>
            <a:r>
              <a:rPr lang="pl-PL" b="1">
                <a:solidFill>
                  <a:srgbClr val="FF0000"/>
                </a:solidFill>
              </a:rPr>
              <a:t>Informator o egzaminie ósmoklasisty z języka polskiego od roku szkolnego 2018/2019</a:t>
            </a:r>
          </a:p>
          <a:p>
            <a:pPr lvl="1"/>
            <a:r>
              <a:rPr lang="pl-PL" b="1">
                <a:solidFill>
                  <a:srgbClr val="FF0000"/>
                </a:solidFill>
              </a:rPr>
              <a:t>Informator o egzaminie ósmoklasisty z matematyki od roku szkolnego 2018/2019</a:t>
            </a:r>
          </a:p>
          <a:p>
            <a:pPr lvl="1"/>
            <a:r>
              <a:rPr lang="pl-PL"/>
              <a:t>Informator o egzaminie ósmoklasisty z matematyki od roku szkolnego 2018/2019 w językach mniejszości narodowych, języku mniejszości etnicznej i języku regionalnym</a:t>
            </a:r>
          </a:p>
          <a:p>
            <a:pPr lvl="1"/>
            <a:r>
              <a:rPr lang="pl-PL" b="1">
                <a:solidFill>
                  <a:srgbClr val="FF0000"/>
                </a:solidFill>
              </a:rPr>
              <a:t>Informator o egzaminie ósmoklasisty z języka angielskiego od roku szkolnego 2018/2019</a:t>
            </a:r>
          </a:p>
          <a:p>
            <a:pPr lvl="1"/>
            <a:r>
              <a:rPr lang="pl-PL"/>
              <a:t>Informator o egzaminie ósmoklasisty z języka francuskiego od roku szkolnego 2018/2019</a:t>
            </a:r>
          </a:p>
          <a:p>
            <a:pPr lvl="1"/>
            <a:r>
              <a:rPr lang="pl-PL"/>
              <a:t>Informator o egzaminie ósmoklasisty z języka hiszpańskiego od roku szkolnego 2018/2019</a:t>
            </a:r>
          </a:p>
          <a:p>
            <a:pPr lvl="1"/>
            <a:r>
              <a:rPr lang="pl-PL" b="1">
                <a:solidFill>
                  <a:srgbClr val="FF0000"/>
                </a:solidFill>
              </a:rPr>
              <a:t>Informator o egzaminie ósmoklasisty z języka niemieckiego od roku szkolnego 2018/2019</a:t>
            </a:r>
          </a:p>
          <a:p>
            <a:pPr lvl="1"/>
            <a:r>
              <a:rPr lang="pl-PL"/>
              <a:t>Informator o egzaminie ósmoklasisty z języka rosyjskiego od roku szkolnego 2018/2019</a:t>
            </a:r>
          </a:p>
          <a:p>
            <a:pPr lvl="1"/>
            <a:r>
              <a:rPr lang="pl-PL"/>
              <a:t>Informator o egzaminie ósmoklasisty z języka ukraińskiego od roku szkolnego 2018/2019</a:t>
            </a:r>
          </a:p>
          <a:p>
            <a:pPr lvl="1"/>
            <a:r>
              <a:rPr lang="pl-PL"/>
              <a:t>Informator o egzaminie ósmoklasisty z języka włoskiego od roku szkolnego 2018/2019</a:t>
            </a:r>
          </a:p>
          <a:p>
            <a:r>
              <a:rPr lang="pl-PL" b="1"/>
              <a:t>Informator o egzaminie ósmoklasisty od roku szkolnego 2018/2019 dla uczniów słabosłyszących i niesłyszących</a:t>
            </a:r>
          </a:p>
          <a:p>
            <a:r>
              <a:rPr lang="pl-PL" b="1"/>
              <a:t>Informator o egzaminie ósmoklasisty od roku szkolnego 2018/2019 dla uczniów niewidomych  - czarnodruk</a:t>
            </a:r>
          </a:p>
          <a:p>
            <a:r>
              <a:rPr lang="pl-PL" b="1"/>
              <a:t>Informator o egzaminie ósmoklasisty od roku szkolnego 2018/2019 dla uczniów z niepełnosprawnością intelektualną w stopniu lekkim</a:t>
            </a:r>
          </a:p>
          <a:p>
            <a:r>
              <a:rPr lang="pl-PL"/>
              <a:t> 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0"/>
            <a:ext cx="9144000" cy="671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/>
              <a:t>INFORMATORY  od roku 2018/2019</a:t>
            </a:r>
            <a:r>
              <a:rPr lang="pl-PL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5400" b="1" dirty="0" smtClean="0"/>
              <a:t>Egzamin </a:t>
            </a:r>
            <a:r>
              <a:rPr lang="pl-PL" sz="5400" b="1" dirty="0"/>
              <a:t>ó</a:t>
            </a:r>
            <a:r>
              <a:rPr lang="pl-PL" sz="5400" b="1" dirty="0" smtClean="0"/>
              <a:t>smoklasisty</a:t>
            </a:r>
            <a:endParaRPr lang="pl-PL" sz="5400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/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l-PL" sz="4000" b="1" dirty="0" smtClean="0"/>
              <a:t>Język polski 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1380</TotalTime>
  <Words>2762</Words>
  <Application>Microsoft Office PowerPoint</Application>
  <PresentationFormat>Pokaz na ekranie (4:3)</PresentationFormat>
  <Paragraphs>369</Paragraphs>
  <Slides>48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53" baseType="lpstr">
      <vt:lpstr>Calibri</vt:lpstr>
      <vt:lpstr>Arial</vt:lpstr>
      <vt:lpstr>Wingdings</vt:lpstr>
      <vt:lpstr>Bookman Old Style</vt:lpstr>
      <vt:lpstr>Motyw pakietu Office</vt:lpstr>
      <vt:lpstr>Co powinniśmy wiedzieć                        o egzaminie ósmoklasisty ?</vt:lpstr>
      <vt:lpstr>ROZPORZĄDZENIE  MINISTRA EDUKACJI NARODOWEJ  z dnia 1 sierpnia 2017 r.  w sprawie szczegółowych warunków i sposobu  przeprowadzania egzaminu ósmoklasisty  Dz.U. 2017, poz. 1512</vt:lpstr>
      <vt:lpstr>EGZAMIN ÓSMOKLASISTY</vt:lpstr>
      <vt:lpstr>Przebieg egzaminu ósmoklasisty</vt:lpstr>
      <vt:lpstr>Rok szkolny 2018 /2019  KWIECIEŃ 2019</vt:lpstr>
      <vt:lpstr>      Skąd informacje  o EGZAMINIE ÓSMOKLASISTY ?      </vt:lpstr>
      <vt:lpstr>Slajd 7</vt:lpstr>
      <vt:lpstr>Slajd 8</vt:lpstr>
      <vt:lpstr>Egzamin ósmoklasisty</vt:lpstr>
      <vt:lpstr>Informator – język polski</vt:lpstr>
      <vt:lpstr>Wymagania ogólne - Język polski </vt:lpstr>
      <vt:lpstr>Informator – język polski</vt:lpstr>
      <vt:lpstr>Jakie zadania będą na egzaminie ? </vt:lpstr>
      <vt:lpstr> Ważne : Nacisk na sprawdzanie umiejętności związanych z: </vt:lpstr>
      <vt:lpstr>Uwaga : NAJWAŻNIEJSZE! LEKTURY!</vt:lpstr>
      <vt:lpstr> W latach 2019–2021 na egzaminie będą pojawiały się pytania dotyczące lektur obowiązkowych tylko dla klasy             VII i VIII, tj.:  </vt:lpstr>
      <vt:lpstr>Ważne : </vt:lpstr>
      <vt:lpstr>Arkusz egzaminacyjny – dwie części :</vt:lpstr>
      <vt:lpstr>Arkusz egzaminacyjny – dwie części :</vt:lpstr>
      <vt:lpstr>Rodzaj i liczba zadań, udział procentowy</vt:lpstr>
      <vt:lpstr>Slajd 21</vt:lpstr>
      <vt:lpstr>Największe zmiany </vt:lpstr>
      <vt:lpstr>Co i jak będzie oceniane ?</vt:lpstr>
      <vt:lpstr>Szczegółowe kryteria – str. 8 -12 informatora</vt:lpstr>
      <vt:lpstr>Dodatkowe uwagi</vt:lpstr>
      <vt:lpstr>Egzaminatorzy nie będą się domyślać/zastanawiać  będzie sprawdzana wiedza, fakty, konkrety</vt:lpstr>
      <vt:lpstr>Gruntowna  znajomość  lektur - konieczna</vt:lpstr>
      <vt:lpstr>Uczeń powinien umieć argumentować: </vt:lpstr>
      <vt:lpstr>Tematy wypracowań.  Wypracowania o charakterze argumentacyjnym </vt:lpstr>
      <vt:lpstr>Tematy wypracowań.  Wypracowania o charakterze twórczym </vt:lpstr>
      <vt:lpstr>Inne przykłady zadań zamkniętych                      i otwartych można znaleźć :</vt:lpstr>
      <vt:lpstr>Egzamin ósmoklasisty</vt:lpstr>
      <vt:lpstr>  INFORMATOR  o egzaminie ósmoklasisty  z matematyki  od roku szkolnego 2018/2019 </vt:lpstr>
      <vt:lpstr>Egzamin ósmoklasisty z matematyki trwa 100 minut  W arkuszu egzaminacyjnym będzie od 19 do 23 zadań.  Liczbę zadań oraz liczbę punktów możliwych do uzyskania za poszczególne rodzaje zadań przedstawiono w poniższej tabeli.</vt:lpstr>
      <vt:lpstr>Cele kształcenia – wymagania ogólne</vt:lpstr>
      <vt:lpstr>Cele kształcenia – wymagania ogólne</vt:lpstr>
      <vt:lpstr>Przykładowe zadania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Egzamin ósmoklasisty</vt:lpstr>
      <vt:lpstr>Jakie zadania będą na egzaminie ?</vt:lpstr>
      <vt:lpstr>Zadania egzaminacyjne będą sprawdzały</vt:lpstr>
      <vt:lpstr>Podsumowanie Co jest dla nas ważne 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PODN 7</dc:creator>
  <cp:lastModifiedBy>Start</cp:lastModifiedBy>
  <cp:revision>113</cp:revision>
  <cp:lastPrinted>2017-11-27T17:24:45Z</cp:lastPrinted>
  <dcterms:created xsi:type="dcterms:W3CDTF">2017-11-24T20:22:47Z</dcterms:created>
  <dcterms:modified xsi:type="dcterms:W3CDTF">2019-03-18T18:15:42Z</dcterms:modified>
</cp:coreProperties>
</file>