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10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EB6B-502D-40AE-BEBA-99999CF2ABC2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7E0-60D0-4A89-9CB4-61608D05A28B}" type="slidenum">
              <a:rPr lang="pl-PL" smtClean="0"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EB6B-502D-40AE-BEBA-99999CF2ABC2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7E0-60D0-4A89-9CB4-61608D05A2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EB6B-502D-40AE-BEBA-99999CF2ABC2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7E0-60D0-4A89-9CB4-61608D05A2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EB6B-502D-40AE-BEBA-99999CF2ABC2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7E0-60D0-4A89-9CB4-61608D05A2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EB6B-502D-40AE-BEBA-99999CF2ABC2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29747E0-60D0-4A89-9CB4-61608D05A28B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EB6B-502D-40AE-BEBA-99999CF2ABC2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7E0-60D0-4A89-9CB4-61608D05A2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EB6B-502D-40AE-BEBA-99999CF2ABC2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7E0-60D0-4A89-9CB4-61608D05A2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EB6B-502D-40AE-BEBA-99999CF2ABC2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7E0-60D0-4A89-9CB4-61608D05A2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EB6B-502D-40AE-BEBA-99999CF2ABC2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7E0-60D0-4A89-9CB4-61608D05A2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EB6B-502D-40AE-BEBA-99999CF2ABC2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7E0-60D0-4A89-9CB4-61608D05A2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EB6B-502D-40AE-BEBA-99999CF2ABC2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7E0-60D0-4A89-9CB4-61608D05A28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375EB6B-502D-40AE-BEBA-99999CF2ABC2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9747E0-60D0-4A89-9CB4-61608D05A28B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Krajowa_Rada_Narodowa" TargetMode="External"/><Relationship Id="rId3" Type="http://schemas.openxmlformats.org/officeDocument/2006/relationships/hyperlink" Target="https://pl.wikipedia.org/wiki/%C5%9Awi%C4%99to_pa%C5%84stwowe" TargetMode="External"/><Relationship Id="rId7" Type="http://schemas.openxmlformats.org/officeDocument/2006/relationships/hyperlink" Target="https://pl.wikipedia.org/wiki/Ziemie_polskie_pod_zaborami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Niepodleg%C5%82o%C5%9B%C4%87" TargetMode="External"/><Relationship Id="rId5" Type="http://schemas.openxmlformats.org/officeDocument/2006/relationships/hyperlink" Target="https://pl.wikipedia.org/wiki/11_listopada" TargetMode="External"/><Relationship Id="rId10" Type="http://schemas.openxmlformats.org/officeDocument/2006/relationships/hyperlink" Target="https://pl.wikipedia.org/wiki/Dni_wolne_od_pracy_w_Polsce" TargetMode="External"/><Relationship Id="rId4" Type="http://schemas.openxmlformats.org/officeDocument/2006/relationships/hyperlink" Target="https://pl.wikipedia.org/wiki/Polska" TargetMode="External"/><Relationship Id="rId9" Type="http://schemas.openxmlformats.org/officeDocument/2006/relationships/hyperlink" Target="https://pl.wikipedia.org/wiki/Transformacja_systemowa_w_Polsc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1935" TargetMode="External"/><Relationship Id="rId13" Type="http://schemas.openxmlformats.org/officeDocument/2006/relationships/hyperlink" Target="https://pl.wikipedia.org/wiki/Tymczasowa_Rada_Stanu" TargetMode="External"/><Relationship Id="rId18" Type="http://schemas.openxmlformats.org/officeDocument/2006/relationships/hyperlink" Target="https://pl.wikipedia.org/wiki/Sanacja" TargetMode="External"/><Relationship Id="rId3" Type="http://schemas.openxmlformats.org/officeDocument/2006/relationships/hyperlink" Target="https://pl.wikipedia.org/wiki/Pi%C5%82sudski_(herb_szlachecki)" TargetMode="External"/><Relationship Id="rId21" Type="http://schemas.openxmlformats.org/officeDocument/2006/relationships/hyperlink" Target="https://pl.wikipedia.org/wiki/Legiony_Polskie_(1914%E2%80%931918)" TargetMode="External"/><Relationship Id="rId7" Type="http://schemas.openxmlformats.org/officeDocument/2006/relationships/hyperlink" Target="https://pl.wikipedia.org/wiki/12_maja" TargetMode="External"/><Relationship Id="rId12" Type="http://schemas.openxmlformats.org/officeDocument/2006/relationships/hyperlink" Target="https://pl.wikipedia.org/wiki/Polska_Organizacja_Wojskowa" TargetMode="External"/><Relationship Id="rId17" Type="http://schemas.openxmlformats.org/officeDocument/2006/relationships/hyperlink" Target="https://pl.wikipedia.org/wiki/Marsza%C5%82ek_Polski" TargetMode="External"/><Relationship Id="rId2" Type="http://schemas.openxmlformats.org/officeDocument/2006/relationships/audio" Target="../media/audio1.wav"/><Relationship Id="rId16" Type="http://schemas.openxmlformats.org/officeDocument/2006/relationships/hyperlink" Target="https://pl.wikipedia.org/wiki/Naczelnik_Pa%C5%84stwa" TargetMode="External"/><Relationship Id="rId20" Type="http://schemas.openxmlformats.org/officeDocument/2006/relationships/hyperlink" Target="https://pl.wikipedia.org/wiki/Premierzy_Polski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pl.wikipedia.org/wiki/Zu%C5%82owo" TargetMode="External"/><Relationship Id="rId11" Type="http://schemas.openxmlformats.org/officeDocument/2006/relationships/hyperlink" Target="https://pl.wikipedia.org/wiki/Organizacja_Bojowa_Polskiej_Partii_Socjalistycznej" TargetMode="External"/><Relationship Id="rId5" Type="http://schemas.openxmlformats.org/officeDocument/2006/relationships/hyperlink" Target="https://pl.wikipedia.org/wiki/1867" TargetMode="External"/><Relationship Id="rId15" Type="http://schemas.openxmlformats.org/officeDocument/2006/relationships/hyperlink" Target="https://pl.wikipedia.org/wiki/Naczelny_W%C3%B3dz_Polskich_Si%C5%82_Zbrojnych" TargetMode="External"/><Relationship Id="rId10" Type="http://schemas.openxmlformats.org/officeDocument/2006/relationships/hyperlink" Target="https://pl.wikipedia.org/wiki/Polska_Partia_Socjalistyczna" TargetMode="External"/><Relationship Id="rId19" Type="http://schemas.openxmlformats.org/officeDocument/2006/relationships/hyperlink" Target="https://pl.wikipedia.org/wiki/Przewr%C3%B3t_majowy" TargetMode="External"/><Relationship Id="rId4" Type="http://schemas.openxmlformats.org/officeDocument/2006/relationships/hyperlink" Target="https://pl.wikipedia.org/wiki/5_grudnia" TargetMode="External"/><Relationship Id="rId9" Type="http://schemas.openxmlformats.org/officeDocument/2006/relationships/hyperlink" Target="https://pl.wikipedia.org/wiki/Warszawa" TargetMode="External"/><Relationship Id="rId14" Type="http://schemas.openxmlformats.org/officeDocument/2006/relationships/hyperlink" Target="https://pl.wikipedia.org/wiki/J%C3%B3zef_Pi%C5%82sudski" TargetMode="External"/><Relationship Id="rId2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Wojciech_Kolarski" TargetMode="External"/><Relationship Id="rId13" Type="http://schemas.openxmlformats.org/officeDocument/2006/relationships/hyperlink" Target="https://pl.wikipedia.org/wiki/Senat_Rzeczypospolitej_Polskiej_IX_kadencji" TargetMode="External"/><Relationship Id="rId18" Type="http://schemas.openxmlformats.org/officeDocument/2006/relationships/hyperlink" Target="https://pl.wikipedia.org/wiki/Rada_Ministr%C3%B3w_w_Polsce" TargetMode="External"/><Relationship Id="rId3" Type="http://schemas.openxmlformats.org/officeDocument/2006/relationships/hyperlink" Target="https://pl.wikipedia.org/wiki/Niepodleg%C5%82o%C5%9B%C4%87" TargetMode="External"/><Relationship Id="rId21" Type="http://schemas.openxmlformats.org/officeDocument/2006/relationships/hyperlink" Target="https://pl.wikipedia.org/wiki/Order_Or%C5%82a_Bia%C5%82ego" TargetMode="External"/><Relationship Id="rId7" Type="http://schemas.openxmlformats.org/officeDocument/2006/relationships/hyperlink" Target="https://pl.wikipedia.org/wiki/Obchody_100-lecia_odzyskania_niepodleg%C5%82o%C5%9Bci_przez_Polsk%C4%99" TargetMode="External"/><Relationship Id="rId12" Type="http://schemas.openxmlformats.org/officeDocument/2006/relationships/hyperlink" Target="https://pl.wikipedia.org/wiki/Senat_Rzeczypospolitej_Polskiej" TargetMode="External"/><Relationship Id="rId17" Type="http://schemas.openxmlformats.org/officeDocument/2006/relationships/hyperlink" Target="https://pl.wikipedia.org/wiki/J%C3%B3zef_Pi%C5%82sudski" TargetMode="External"/><Relationship Id="rId2" Type="http://schemas.openxmlformats.org/officeDocument/2006/relationships/audio" Target="../media/audio1.wav"/><Relationship Id="rId16" Type="http://schemas.openxmlformats.org/officeDocument/2006/relationships/hyperlink" Target="https://pl.wikipedia.org/wiki/Zgromadzenie_Narodowe_(Polska)" TargetMode="External"/><Relationship Id="rId20" Type="http://schemas.openxmlformats.org/officeDocument/2006/relationships/hyperlink" Target="https://pl.wikipedia.org/wiki/Medal_Stulecia_Odzyskanej_Niepodleg%C5%82o%C5%9Bc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Andrzej_Duda" TargetMode="External"/><Relationship Id="rId11" Type="http://schemas.openxmlformats.org/officeDocument/2006/relationships/hyperlink" Target="https://pl.wikipedia.org/wiki/Patronat_roku_ustanowiony_przez_Sejm_Rzeczypospolitej_Polskiej" TargetMode="External"/><Relationship Id="rId5" Type="http://schemas.openxmlformats.org/officeDocument/2006/relationships/hyperlink" Target="https://pl.wikipedia.org/wiki/Narodowe_%C5%9Awi%C4%99to_Niepodleg%C5%82o%C5%9Bci" TargetMode="External"/><Relationship Id="rId15" Type="http://schemas.openxmlformats.org/officeDocument/2006/relationships/hyperlink" Target="https://pl.wikipedia.org/wiki/Paszporty_w_Polsce" TargetMode="External"/><Relationship Id="rId10" Type="http://schemas.openxmlformats.org/officeDocument/2006/relationships/hyperlink" Target="https://pl.wikipedia.org/wiki/Sejm_Rzeczypospolitej_Polskiej_VIII_kadencji" TargetMode="External"/><Relationship Id="rId19" Type="http://schemas.openxmlformats.org/officeDocument/2006/relationships/hyperlink" Target="https://pl.wikipedia.org/wiki/Medal_100-lecia_Odzyskania_Niepodleg%C5%82o%C5%9Bci" TargetMode="External"/><Relationship Id="rId4" Type="http://schemas.openxmlformats.org/officeDocument/2006/relationships/hyperlink" Target="https://pl.wikipedia.org/wiki/Rzeczpospolita_Polska" TargetMode="External"/><Relationship Id="rId9" Type="http://schemas.openxmlformats.org/officeDocument/2006/relationships/hyperlink" Target="https://pl.wikipedia.org/wiki/Sejm_Rzeczypospolitej_Polskiej" TargetMode="External"/><Relationship Id="rId14" Type="http://schemas.openxmlformats.org/officeDocument/2006/relationships/hyperlink" Target="https://pl.wikipedia.org/wiki/Mariusz_B%C5%82aszczak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Hieronim_Bonaparte" TargetMode="External"/><Relationship Id="rId13" Type="http://schemas.openxmlformats.org/officeDocument/2006/relationships/hyperlink" Target="https://pl.wikipedia.org/wiki/Katolicyzm" TargetMode="External"/><Relationship Id="rId18" Type="http://schemas.openxmlformats.org/officeDocument/2006/relationships/hyperlink" Target="https://pl.wikipedia.org/wiki/Napoleon_Bonaparte" TargetMode="External"/><Relationship Id="rId3" Type="http://schemas.openxmlformats.org/officeDocument/2006/relationships/hyperlink" Target="https://pl.wikipedia.org/wiki/Carlo_Buonaparte" TargetMode="External"/><Relationship Id="rId21" Type="http://schemas.openxmlformats.org/officeDocument/2006/relationships/hyperlink" Target="https://pl.wikipedia.org/wiki/Pary%C5%BC" TargetMode="External"/><Relationship Id="rId7" Type="http://schemas.openxmlformats.org/officeDocument/2006/relationships/hyperlink" Target="https://pl.wikipedia.org/wiki/Lucjan_Bonaparte" TargetMode="External"/><Relationship Id="rId12" Type="http://schemas.openxmlformats.org/officeDocument/2006/relationships/hyperlink" Target="https://pl.wikipedia.org/wiki/Chrzest" TargetMode="External"/><Relationship Id="rId17" Type="http://schemas.openxmlformats.org/officeDocument/2006/relationships/hyperlink" Target="https://pl.wikipedia.org/wiki/Gubernatorzy_Korsyki" TargetMode="External"/><Relationship Id="rId2" Type="http://schemas.openxmlformats.org/officeDocument/2006/relationships/audio" Target="../media/audio1.wav"/><Relationship Id="rId16" Type="http://schemas.openxmlformats.org/officeDocument/2006/relationships/hyperlink" Target="https://pl.wikipedia.org/wiki/J%C4%99zyk_francuski" TargetMode="External"/><Relationship Id="rId20" Type="http://schemas.openxmlformats.org/officeDocument/2006/relationships/hyperlink" Target="https://pl.wikipedia.org/wiki/Polibiusz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pl.wikipedia.org/wiki/Ludwik_Bonaparte" TargetMode="External"/><Relationship Id="rId11" Type="http://schemas.openxmlformats.org/officeDocument/2006/relationships/hyperlink" Target="https://pl.wikipedia.org/wiki/Eliza_Bonaparte" TargetMode="External"/><Relationship Id="rId24" Type="http://schemas.openxmlformats.org/officeDocument/2006/relationships/image" Target="../media/image7.jpeg"/><Relationship Id="rId5" Type="http://schemas.openxmlformats.org/officeDocument/2006/relationships/hyperlink" Target="https://pl.wikipedia.org/wiki/J%C3%B3zef_Bonaparte" TargetMode="External"/><Relationship Id="rId15" Type="http://schemas.openxmlformats.org/officeDocument/2006/relationships/hyperlink" Target="https://pl.wikipedia.org/wiki/Autun" TargetMode="External"/><Relationship Id="rId23" Type="http://schemas.openxmlformats.org/officeDocument/2006/relationships/hyperlink" Target="https://pl.wikipedia.org/wiki/Artyleria" TargetMode="External"/><Relationship Id="rId10" Type="http://schemas.openxmlformats.org/officeDocument/2006/relationships/hyperlink" Target="https://pl.wikipedia.org/wiki/Paulina_Bonaparte" TargetMode="External"/><Relationship Id="rId19" Type="http://schemas.openxmlformats.org/officeDocument/2006/relationships/hyperlink" Target="https://pl.wikipedia.org/wiki/Brienne-le-Ch%C3%A2teau" TargetMode="External"/><Relationship Id="rId4" Type="http://schemas.openxmlformats.org/officeDocument/2006/relationships/hyperlink" Target="https://pl.wikipedia.org/wiki/Letycja_Buonaparte" TargetMode="External"/><Relationship Id="rId9" Type="http://schemas.openxmlformats.org/officeDocument/2006/relationships/hyperlink" Target="https://pl.wikipedia.org/wiki/Maria_Anuncjata_Karolina_Bonaparte" TargetMode="External"/><Relationship Id="rId14" Type="http://schemas.openxmlformats.org/officeDocument/2006/relationships/hyperlink" Target="https://pl.wikipedia.org/wiki/Maison_Bonaparte" TargetMode="External"/><Relationship Id="rId22" Type="http://schemas.openxmlformats.org/officeDocument/2006/relationships/hyperlink" Target="https://pl.wikipedia.org/wiki/Podporucznik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Czombr%C3%B3w" TargetMode="External"/><Relationship Id="rId13" Type="http://schemas.openxmlformats.org/officeDocument/2006/relationships/hyperlink" Target="https://pl.wikipedia.org/wiki/Inwazja_na_Rosj%C4%99_(1812)" TargetMode="External"/><Relationship Id="rId18" Type="http://schemas.openxmlformats.org/officeDocument/2006/relationships/hyperlink" Target="https://pl.wikipedia.org/wiki/Ziemie_zabrane" TargetMode="External"/><Relationship Id="rId26" Type="http://schemas.openxmlformats.org/officeDocument/2006/relationships/image" Target="../media/image8.jpeg"/><Relationship Id="rId3" Type="http://schemas.openxmlformats.org/officeDocument/2006/relationships/hyperlink" Target="https://pl.wikipedia.org/wiki/Nowogr%C3%B3dek" TargetMode="External"/><Relationship Id="rId21" Type="http://schemas.openxmlformats.org/officeDocument/2006/relationships/hyperlink" Target="https://pl.wikipedia.org/wiki/Towarzystwo_Filomatyczne" TargetMode="External"/><Relationship Id="rId7" Type="http://schemas.openxmlformats.org/officeDocument/2006/relationships/hyperlink" Target="https://pl.wikipedia.org/wiki/Komornik_s%C4%85dowy" TargetMode="External"/><Relationship Id="rId12" Type="http://schemas.openxmlformats.org/officeDocument/2006/relationships/hyperlink" Target="https://pl.wikipedia.org/wiki/Napoleon_Bonaparte" TargetMode="External"/><Relationship Id="rId17" Type="http://schemas.openxmlformats.org/officeDocument/2006/relationships/hyperlink" Target="https://pl.wikipedia.org/wiki/Rzeczpospolita_Obojga_Narod%C3%B3w" TargetMode="External"/><Relationship Id="rId25" Type="http://schemas.openxmlformats.org/officeDocument/2006/relationships/hyperlink" Target="https://pl.wikipedia.org/wiki/Korczowa_(Bia%C5%82oru%C5%9B)" TargetMode="External"/><Relationship Id="rId2" Type="http://schemas.openxmlformats.org/officeDocument/2006/relationships/audio" Target="../media/audio1.wav"/><Relationship Id="rId16" Type="http://schemas.openxmlformats.org/officeDocument/2006/relationships/hyperlink" Target="https://pl.wikipedia.org/wiki/Uniwersytet_Wile%C5%84ski" TargetMode="External"/><Relationship Id="rId20" Type="http://schemas.openxmlformats.org/officeDocument/2006/relationships/hyperlink" Target="https://pl.wikipedia.org/wiki/Tomasz_Zan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pl.wikipedia.org/wiki/Adwokat" TargetMode="External"/><Relationship Id="rId11" Type="http://schemas.openxmlformats.org/officeDocument/2006/relationships/hyperlink" Target="https://pl.wikipedia.org/wiki/Dominikanie" TargetMode="External"/><Relationship Id="rId24" Type="http://schemas.openxmlformats.org/officeDocument/2006/relationships/hyperlink" Target="https://pl.wikipedia.org/wiki/Maryla_Wereszczak%C3%B3wna" TargetMode="External"/><Relationship Id="rId5" Type="http://schemas.openxmlformats.org/officeDocument/2006/relationships/hyperlink" Target="https://pl.wikipedia.org/wiki/Poraj_(herb_szlachecki)" TargetMode="External"/><Relationship Id="rId15" Type="http://schemas.openxmlformats.org/officeDocument/2006/relationships/hyperlink" Target="https://pl.wikipedia.org/wiki/Wilno" TargetMode="External"/><Relationship Id="rId23" Type="http://schemas.openxmlformats.org/officeDocument/2006/relationships/hyperlink" Target="https://pl.wikipedia.org/wiki/Promieni%C5%9Bci" TargetMode="External"/><Relationship Id="rId10" Type="http://schemas.openxmlformats.org/officeDocument/2006/relationships/hyperlink" Target="https://pl.wikipedia.org/wiki/Franciszek_Mickiewicz_(1796-1862)" TargetMode="External"/><Relationship Id="rId19" Type="http://schemas.openxmlformats.org/officeDocument/2006/relationships/hyperlink" Target="https://pl.wikipedia.org/wiki/Imperium_Rosyjskie" TargetMode="External"/><Relationship Id="rId4" Type="http://schemas.openxmlformats.org/officeDocument/2006/relationships/hyperlink" Target="https://pl.wikipedia.org/wiki/Adam_Mickiewicz" TargetMode="External"/><Relationship Id="rId9" Type="http://schemas.openxmlformats.org/officeDocument/2006/relationships/hyperlink" Target="https://pl.wikipedia.org/wiki/Aleksander_Mickiewicz" TargetMode="External"/><Relationship Id="rId14" Type="http://schemas.openxmlformats.org/officeDocument/2006/relationships/hyperlink" Target="https://pl.wikipedia.org/wiki/Wielka_Armia" TargetMode="External"/><Relationship Id="rId22" Type="http://schemas.openxmlformats.org/officeDocument/2006/relationships/hyperlink" Target="https://pl.wikipedia.org/wiki/Zgromadzenie_Filaret%C3%B3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214577"/>
          </a:xfrm>
        </p:spPr>
        <p:txBody>
          <a:bodyPr/>
          <a:lstStyle/>
          <a:p>
            <a:endParaRPr lang="pl-PL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7" name="Picture 3" descr="C:\Users\danusia\Desktop\downlo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diamond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PAMIENTAJCIE O 11 LISTOPADA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9218" name="Picture 2" descr="C:\Users\danusia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214554"/>
            <a:ext cx="6286544" cy="335758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  <p:sndAc>
      <p:stSnd>
        <p:snd r:embed="rId2" name="chimes.wav" builtIn="1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3042" y="642918"/>
            <a:ext cx="7500958" cy="4000528"/>
          </a:xfrm>
        </p:spPr>
        <p:txBody>
          <a:bodyPr/>
          <a:lstStyle/>
          <a:p>
            <a:r>
              <a:rPr lang="pl-PL" sz="6600" dirty="0" smtClean="0"/>
              <a:t>DZIEKUJE Z OBEJZENIE!!!</a:t>
            </a:r>
            <a:endParaRPr lang="pl-PL" sz="6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dissolve/>
    <p:sndAc>
      <p:stSnd>
        <p:snd r:embed="rId2" name="applause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INFORMACJA O 11 LISTOPADA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Narodowe Święto Niepodległości</a:t>
            </a:r>
            <a:r>
              <a:rPr lang="pl-PL" dirty="0"/>
              <a:t> – </a:t>
            </a:r>
            <a:r>
              <a:rPr lang="pl-PL" dirty="0">
                <a:hlinkClick r:id="rId3" tooltip="Święto państwowe"/>
              </a:rPr>
              <a:t>święto państwowe</a:t>
            </a:r>
            <a:r>
              <a:rPr lang="pl-PL" dirty="0"/>
              <a:t> w </a:t>
            </a:r>
            <a:r>
              <a:rPr lang="pl-PL" dirty="0">
                <a:hlinkClick r:id="rId4" tooltip="Polska"/>
              </a:rPr>
              <a:t>Polsce</a:t>
            </a:r>
            <a:r>
              <a:rPr lang="pl-PL" dirty="0"/>
              <a:t> obchodzone corocznie </a:t>
            </a:r>
            <a:r>
              <a:rPr lang="pl-PL" dirty="0">
                <a:hlinkClick r:id="rId5" tooltip="11 listopada"/>
              </a:rPr>
              <a:t>11 </a:t>
            </a:r>
            <a:r>
              <a:rPr lang="pl-PL" dirty="0" smtClean="0">
                <a:hlinkClick r:id="rId5" tooltip="11 listopada"/>
              </a:rPr>
              <a:t>listopada</a:t>
            </a:r>
            <a:r>
              <a:rPr lang="pl-PL" dirty="0" smtClean="0"/>
              <a:t> dla </a:t>
            </a:r>
            <a:r>
              <a:rPr lang="pl-PL" dirty="0"/>
              <a:t>upamiętnienia odzyskania przez Polskę </a:t>
            </a:r>
            <a:r>
              <a:rPr lang="pl-PL" dirty="0">
                <a:hlinkClick r:id="rId6" tooltip="Niepodległość"/>
              </a:rPr>
              <a:t>niepodległości</a:t>
            </a:r>
            <a:r>
              <a:rPr lang="pl-PL" dirty="0"/>
              <a:t> w 1918, po 123 latach </a:t>
            </a:r>
            <a:r>
              <a:rPr lang="pl-PL" dirty="0">
                <a:hlinkClick r:id="rId7" tooltip="Ziemie polskie pod zaborami"/>
              </a:rPr>
              <a:t>zaborów</a:t>
            </a:r>
            <a:r>
              <a:rPr lang="pl-PL" dirty="0"/>
              <a:t> (1795–1918). Święto zostało ustanowione ustawą z 23 kwietnia </a:t>
            </a:r>
            <a:r>
              <a:rPr lang="pl-PL" dirty="0" smtClean="0"/>
              <a:t>1937, </a:t>
            </a:r>
            <a:r>
              <a:rPr lang="pl-PL" dirty="0"/>
              <a:t>zniesione ustawą </a:t>
            </a:r>
            <a:r>
              <a:rPr lang="pl-PL" dirty="0">
                <a:hlinkClick r:id="rId8" tooltip="Krajowa Rada Narodowa"/>
              </a:rPr>
              <a:t>Krajowej Rady Narodowej</a:t>
            </a:r>
            <a:r>
              <a:rPr lang="pl-PL" dirty="0"/>
              <a:t> 22 lipca </a:t>
            </a:r>
            <a:r>
              <a:rPr lang="pl-PL" dirty="0" smtClean="0"/>
              <a:t>1945, </a:t>
            </a:r>
            <a:r>
              <a:rPr lang="pl-PL" dirty="0"/>
              <a:t>przywrócono je ustawą w okresie </a:t>
            </a:r>
            <a:r>
              <a:rPr lang="pl-PL" dirty="0">
                <a:hlinkClick r:id="rId9" tooltip="Transformacja systemowa w Polsce"/>
              </a:rPr>
              <a:t>transformacji systemowej</a:t>
            </a:r>
            <a:r>
              <a:rPr lang="pl-PL" dirty="0"/>
              <a:t> w </a:t>
            </a:r>
            <a:r>
              <a:rPr lang="pl-PL" dirty="0" smtClean="0"/>
              <a:t>1989. </a:t>
            </a:r>
            <a:r>
              <a:rPr lang="pl-PL" dirty="0"/>
              <a:t>Jest </a:t>
            </a:r>
            <a:r>
              <a:rPr lang="pl-PL" dirty="0">
                <a:hlinkClick r:id="rId10" tooltip="Dni wolne od pracy w Polsce"/>
              </a:rPr>
              <a:t>dniem wolnym od </a:t>
            </a:r>
            <a:r>
              <a:rPr lang="pl-PL" dirty="0" smtClean="0">
                <a:hlinkClick r:id="rId10" tooltip="Dni wolne od pracy w Polsce"/>
              </a:rPr>
              <a:t>pracy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ransition advTm="10000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600" dirty="0" smtClean="0">
                <a:latin typeface="Mongolian Baiti" pitchFamily="66" charset="0"/>
                <a:cs typeface="Mongolian Baiti" pitchFamily="66" charset="0"/>
              </a:rPr>
              <a:t>CIEKAWOSTKA</a:t>
            </a:r>
            <a:endParaRPr lang="pl-PL" sz="6600" dirty="0">
              <a:latin typeface="Mongolian Baiti" pitchFamily="66" charset="0"/>
              <a:cs typeface="Mongolian Baiti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3074" name="Picture 2" descr="C:\Users\danusia\Desktop\Ciekawostki+o+tym+święcie!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7298"/>
            <a:ext cx="8516965" cy="4810136"/>
          </a:xfrm>
          <a:prstGeom prst="rect">
            <a:avLst/>
          </a:prstGeom>
          <a:noFill/>
        </p:spPr>
      </p:pic>
    </p:spTree>
  </p:cSld>
  <p:clrMapOvr>
    <a:masterClrMapping/>
  </p:clrMapOvr>
  <p:transition advTm="8000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WALKA O NIEPODLEGLOSC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098" name="Picture 2" descr="C:\Users\danusia\Desktop\download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28662" y="1428736"/>
            <a:ext cx="7215215" cy="4429156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HYMN</a:t>
            </a:r>
            <a:endParaRPr lang="pl-PL" dirty="0"/>
          </a:p>
        </p:txBody>
      </p:sp>
      <p:pic>
        <p:nvPicPr>
          <p:cNvPr id="5122" name="Picture 2" descr="C:\Users\danusia\Desktop\n55e1ns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285776"/>
            <a:ext cx="9429784" cy="7571613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diamond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Józef Klemens Piłsudski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sz="2900" b="1" dirty="0" smtClean="0"/>
              <a:t>Józef Klemens Piłsudski</a:t>
            </a:r>
            <a:r>
              <a:rPr lang="pl-PL" sz="2900" dirty="0" smtClean="0"/>
              <a:t> herbu </a:t>
            </a:r>
            <a:r>
              <a:rPr lang="pl-PL" sz="2900" dirty="0" smtClean="0">
                <a:hlinkClick r:id="rId3" tooltip="Piłsudski (herb szlachecki)"/>
              </a:rPr>
              <a:t>własnego</a:t>
            </a:r>
            <a:r>
              <a:rPr lang="pl-PL" sz="2900" dirty="0" smtClean="0"/>
              <a:t> (ur. </a:t>
            </a:r>
            <a:r>
              <a:rPr lang="pl-PL" sz="2900" dirty="0" smtClean="0">
                <a:hlinkClick r:id="rId4" tooltip="5 grudnia"/>
              </a:rPr>
              <a:t>5 grudnia</a:t>
            </a:r>
            <a:r>
              <a:rPr lang="pl-PL" sz="2900" dirty="0" smtClean="0"/>
              <a:t> </a:t>
            </a:r>
            <a:r>
              <a:rPr lang="pl-PL" sz="2900" dirty="0" smtClean="0">
                <a:hlinkClick r:id="rId5" tooltip="1867"/>
              </a:rPr>
              <a:t>1867</a:t>
            </a:r>
            <a:r>
              <a:rPr lang="pl-PL" sz="2900" dirty="0" smtClean="0"/>
              <a:t> w </a:t>
            </a:r>
            <a:r>
              <a:rPr lang="pl-PL" sz="2900" dirty="0" err="1" smtClean="0">
                <a:hlinkClick r:id="rId6" tooltip="Zułowo"/>
              </a:rPr>
              <a:t>Zułowie</a:t>
            </a:r>
            <a:r>
              <a:rPr lang="pl-PL" sz="2900" dirty="0" smtClean="0"/>
              <a:t>, zm. </a:t>
            </a:r>
            <a:r>
              <a:rPr lang="pl-PL" sz="2900" dirty="0" smtClean="0">
                <a:hlinkClick r:id="rId7" tooltip="12 maja"/>
              </a:rPr>
              <a:t>12 maja</a:t>
            </a:r>
            <a:r>
              <a:rPr lang="pl-PL" sz="2900" dirty="0" smtClean="0"/>
              <a:t> </a:t>
            </a:r>
            <a:r>
              <a:rPr lang="pl-PL" sz="2900" dirty="0" smtClean="0">
                <a:hlinkClick r:id="rId8" tooltip="1935"/>
              </a:rPr>
              <a:t>1935</a:t>
            </a:r>
            <a:r>
              <a:rPr lang="pl-PL" sz="2900" dirty="0" smtClean="0"/>
              <a:t> w </a:t>
            </a:r>
            <a:r>
              <a:rPr lang="pl-PL" sz="2900" dirty="0" smtClean="0">
                <a:hlinkClick r:id="rId9" tooltip="Warszawa"/>
              </a:rPr>
              <a:t>Warszawie</a:t>
            </a:r>
            <a:r>
              <a:rPr lang="pl-PL" sz="2900" dirty="0" smtClean="0"/>
              <a:t>) – polski działacz społeczny i niepodległościowy, żołnierz, polityk, mąż stanu; od 1892 członek </a:t>
            </a:r>
            <a:r>
              <a:rPr lang="pl-PL" sz="2900" dirty="0" smtClean="0">
                <a:hlinkClick r:id="rId10" tooltip="Polska Partia Socjalistyczna"/>
              </a:rPr>
              <a:t>Polskiej Partii Socjalistycznej</a:t>
            </a:r>
            <a:r>
              <a:rPr lang="pl-PL" sz="2900" dirty="0" smtClean="0"/>
              <a:t> i jej przywódca w kraju, twórca </a:t>
            </a:r>
            <a:r>
              <a:rPr lang="pl-PL" sz="2900" dirty="0" smtClean="0">
                <a:hlinkClick r:id="rId11" tooltip="Organizacja Bojowa Polskiej Partii Socjalistycznej"/>
              </a:rPr>
              <a:t>Organizacji Bojowej PPS</a:t>
            </a:r>
            <a:r>
              <a:rPr lang="pl-PL" sz="2900" dirty="0" smtClean="0"/>
              <a:t> (1904) i </a:t>
            </a:r>
            <a:r>
              <a:rPr lang="pl-PL" sz="2900" dirty="0" smtClean="0">
                <a:hlinkClick r:id="rId12" tooltip="Polska Organizacja Wojskowa"/>
              </a:rPr>
              <a:t>Polskiej Organizacji Wojskowej</a:t>
            </a:r>
            <a:r>
              <a:rPr lang="pl-PL" sz="2900" dirty="0" smtClean="0"/>
              <a:t> (1914), kierownik Komisji Wojskowej i </a:t>
            </a:r>
            <a:r>
              <a:rPr lang="pl-PL" sz="2900" dirty="0" smtClean="0">
                <a:hlinkClick r:id="rId13" tooltip="Tymczasowa Rada Stanu"/>
              </a:rPr>
              <a:t>Tymczasowej Rady Stanu</a:t>
            </a:r>
            <a:r>
              <a:rPr lang="pl-PL" sz="2900" dirty="0" smtClean="0"/>
              <a:t> (1917)</a:t>
            </a:r>
            <a:r>
              <a:rPr lang="pl-PL" sz="2900" baseline="30000" dirty="0" smtClean="0">
                <a:hlinkClick r:id="rId14"/>
              </a:rPr>
              <a:t>[2]</a:t>
            </a:r>
            <a:r>
              <a:rPr lang="pl-PL" sz="2900" dirty="0" smtClean="0"/>
              <a:t>, od 11 listopada 1918 </a:t>
            </a:r>
            <a:r>
              <a:rPr lang="pl-PL" sz="2900" dirty="0" smtClean="0">
                <a:hlinkClick r:id="rId15" tooltip="Naczelny Wódz Polskich Sił Zbrojnych"/>
              </a:rPr>
              <a:t>naczelny wódz Armii Polskiej</a:t>
            </a:r>
            <a:r>
              <a:rPr lang="pl-PL" sz="2900" dirty="0" smtClean="0"/>
              <a:t>, w latach 1918–1922 </a:t>
            </a:r>
            <a:r>
              <a:rPr lang="pl-PL" sz="2900" dirty="0" smtClean="0">
                <a:hlinkClick r:id="rId16" tooltip="Naczelnik Państwa"/>
              </a:rPr>
              <a:t>naczelnik państwa</a:t>
            </a:r>
            <a:r>
              <a:rPr lang="pl-PL" sz="2900" dirty="0" smtClean="0"/>
              <a:t>, pierwszy </a:t>
            </a:r>
            <a:r>
              <a:rPr lang="pl-PL" sz="2900" dirty="0" smtClean="0">
                <a:hlinkClick r:id="rId17" tooltip="Marszałek Polski"/>
              </a:rPr>
              <a:t>marszałek Polski</a:t>
            </a:r>
            <a:r>
              <a:rPr lang="pl-PL" sz="2900" dirty="0" smtClean="0"/>
              <a:t> (1920); przywódca obozu </a:t>
            </a:r>
            <a:r>
              <a:rPr lang="pl-PL" sz="2900" dirty="0" smtClean="0">
                <a:hlinkClick r:id="rId18" tooltip="Sanacja"/>
              </a:rPr>
              <a:t>sanacji</a:t>
            </a:r>
            <a:r>
              <a:rPr lang="pl-PL" sz="2900" dirty="0" smtClean="0"/>
              <a:t> po </a:t>
            </a:r>
            <a:r>
              <a:rPr lang="pl-PL" sz="2900" dirty="0" smtClean="0">
                <a:hlinkClick r:id="rId19" tooltip="Przewrót majowy"/>
              </a:rPr>
              <a:t>przewrocie majowym</a:t>
            </a:r>
            <a:r>
              <a:rPr lang="pl-PL" sz="2900" dirty="0" smtClean="0"/>
              <a:t> (1926), dwukrotny </a:t>
            </a:r>
            <a:r>
              <a:rPr lang="pl-PL" sz="2900" dirty="0" smtClean="0">
                <a:hlinkClick r:id="rId20" tooltip="Premierzy Polski"/>
              </a:rPr>
              <a:t>premier Polski</a:t>
            </a:r>
            <a:r>
              <a:rPr lang="pl-PL" sz="2900" dirty="0" smtClean="0"/>
              <a:t> (1926–1928 i 1930); wywarł decydujący wpływ na kształt polityki wewnętrznej i zagranicznej II RP.</a:t>
            </a:r>
          </a:p>
          <a:p>
            <a:r>
              <a:rPr lang="pl-PL" sz="2900" dirty="0" smtClean="0"/>
              <a:t>W młodości, podczas prowadzenia działalności konspiracyjnej, znany pod pseudonimami </a:t>
            </a:r>
            <a:r>
              <a:rPr lang="pl-PL" sz="2900" i="1" dirty="0" smtClean="0"/>
              <a:t>Wiktor</a:t>
            </a:r>
            <a:r>
              <a:rPr lang="pl-PL" sz="2900" dirty="0" smtClean="0"/>
              <a:t> i </a:t>
            </a:r>
            <a:r>
              <a:rPr lang="pl-PL" sz="2900" i="1" dirty="0" smtClean="0"/>
              <a:t>Mieczysław</a:t>
            </a:r>
            <a:r>
              <a:rPr lang="pl-PL" sz="2900" dirty="0" smtClean="0"/>
              <a:t>. Wśród zwolenników Piłsudskiego, zwłaszcza z czasów służby w </a:t>
            </a:r>
            <a:r>
              <a:rPr lang="pl-PL" sz="2900" dirty="0" smtClean="0">
                <a:hlinkClick r:id="rId21" tooltip="Legiony Polskie (1914–1918)"/>
              </a:rPr>
              <a:t>Legionach</a:t>
            </a:r>
            <a:r>
              <a:rPr lang="pl-PL" sz="2900" dirty="0" smtClean="0"/>
              <a:t>, używano jego przydomków – </a:t>
            </a:r>
            <a:r>
              <a:rPr lang="pl-PL" sz="2900" i="1" dirty="0" smtClean="0"/>
              <a:t>Komendant</a:t>
            </a:r>
            <a:r>
              <a:rPr lang="pl-PL" sz="2900" dirty="0" smtClean="0"/>
              <a:t>, </a:t>
            </a:r>
            <a:r>
              <a:rPr lang="pl-PL" sz="2900" i="1" dirty="0" smtClean="0"/>
              <a:t>Dziadek</a:t>
            </a:r>
            <a:r>
              <a:rPr lang="pl-PL" sz="2900" dirty="0" smtClean="0"/>
              <a:t>, </a:t>
            </a:r>
            <a:r>
              <a:rPr lang="pl-PL" sz="2900" i="1" dirty="0" smtClean="0"/>
              <a:t>Marszałek</a:t>
            </a:r>
            <a:r>
              <a:rPr lang="pl-PL" sz="2900" dirty="0" smtClean="0"/>
              <a:t> oraz </a:t>
            </a:r>
            <a:r>
              <a:rPr lang="pl-PL" sz="2900" i="1" dirty="0" err="1" smtClean="0"/>
              <a:t>Ziuk</a:t>
            </a:r>
            <a:r>
              <a:rPr lang="pl-PL" sz="2900" dirty="0" smtClean="0"/>
              <a:t>.</a:t>
            </a:r>
          </a:p>
          <a:p>
            <a:endParaRPr lang="pl-PL" dirty="0"/>
          </a:p>
        </p:txBody>
      </p:sp>
      <p:pic>
        <p:nvPicPr>
          <p:cNvPr id="6146" name="Picture 2" descr="C:\Users\danusia\Desktop\Jozef_Pilsudski1.jpg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571472" y="1643050"/>
            <a:ext cx="2786082" cy="4143404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100 LECIE NIEPODLEGLOSCI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l-PL" sz="5600" b="1" dirty="0" smtClean="0"/>
              <a:t>Obchody 100-lecia odzyskania niepodległości przez Polskę</a:t>
            </a:r>
            <a:r>
              <a:rPr lang="pl-PL" sz="5600" dirty="0" smtClean="0"/>
              <a:t> zaplanowane na 2018 i związane z jubileuszem stu lat od odzyskania </a:t>
            </a:r>
            <a:r>
              <a:rPr lang="pl-PL" sz="5600" dirty="0" err="1" smtClean="0">
                <a:hlinkClick r:id="rId3" tooltip="Niepodległość"/>
              </a:rPr>
              <a:t>niepodległości</a:t>
            </a:r>
            <a:r>
              <a:rPr lang="pl-PL" sz="5600" dirty="0" err="1" smtClean="0"/>
              <a:t>przez</a:t>
            </a:r>
            <a:r>
              <a:rPr lang="pl-PL" sz="5600" dirty="0" smtClean="0"/>
              <a:t> </a:t>
            </a:r>
            <a:r>
              <a:rPr lang="pl-PL" sz="5600" dirty="0" smtClean="0">
                <a:hlinkClick r:id="rId4" tooltip="Rzeczpospolita Polska"/>
              </a:rPr>
              <a:t>Rzeczpospolitą Polską</a:t>
            </a:r>
            <a:r>
              <a:rPr lang="pl-PL" sz="5600" dirty="0" smtClean="0"/>
              <a:t> 11 listopada 1918.</a:t>
            </a:r>
          </a:p>
          <a:p>
            <a:r>
              <a:rPr lang="pl-PL" sz="5600" dirty="0" smtClean="0"/>
              <a:t>Podczas obchodów </a:t>
            </a:r>
            <a:r>
              <a:rPr lang="pl-PL" sz="5600" dirty="0" smtClean="0">
                <a:hlinkClick r:id="rId5" tooltip="Narodowe Święto Niepodległości"/>
              </a:rPr>
              <a:t>Narodowego Święta Niepodległości</a:t>
            </a:r>
            <a:r>
              <a:rPr lang="pl-PL" sz="5600" dirty="0" smtClean="0"/>
              <a:t> 11 listopada 2016 prezydent RP </a:t>
            </a:r>
            <a:r>
              <a:rPr lang="pl-PL" sz="5600" dirty="0" smtClean="0">
                <a:hlinkClick r:id="rId6" tooltip="Andrzej Duda"/>
              </a:rPr>
              <a:t>Andrzej Duda</a:t>
            </a:r>
            <a:r>
              <a:rPr lang="pl-PL" sz="5600" dirty="0" smtClean="0"/>
              <a:t> zaapelował o wspólne przygotowanie i świętowanie obchodów 100-lecia odzyskania niepodległości przez Polskę w 2018</a:t>
            </a:r>
            <a:r>
              <a:rPr lang="pl-PL" sz="5600" baseline="30000" dirty="0" smtClean="0">
                <a:hlinkClick r:id="rId7"/>
              </a:rPr>
              <a:t>[1]</a:t>
            </a:r>
            <a:r>
              <a:rPr lang="pl-PL" sz="5600" dirty="0" smtClean="0"/>
              <a:t>. Pełnomocnikiem prezydenta RP do spraw narodowych obchodów setnej rocznicy odzyskania niepodległości Rzeczypospolitej Polskiej został minister </a:t>
            </a:r>
            <a:r>
              <a:rPr lang="pl-PL" sz="5600" dirty="0" smtClean="0">
                <a:hlinkClick r:id="rId8" tooltip="Wojciech Kolarski"/>
              </a:rPr>
              <a:t>Wojciech Kolarski</a:t>
            </a:r>
            <a:r>
              <a:rPr lang="pl-PL" sz="5600" baseline="30000" dirty="0" smtClean="0">
                <a:hlinkClick r:id="rId7"/>
              </a:rPr>
              <a:t>[2]</a:t>
            </a:r>
            <a:r>
              <a:rPr lang="pl-PL" sz="5600" dirty="0" smtClean="0"/>
              <a:t>.</a:t>
            </a:r>
          </a:p>
          <a:p>
            <a:r>
              <a:rPr lang="pl-PL" sz="5600" dirty="0" smtClean="0"/>
              <a:t>Uchwałą z 25 maja 2017 </a:t>
            </a:r>
            <a:r>
              <a:rPr lang="pl-PL" sz="5600" dirty="0" smtClean="0">
                <a:hlinkClick r:id="rId9" tooltip="Sejm Rzeczypospolitej Polskiej"/>
              </a:rPr>
              <a:t>Sejm RP</a:t>
            </a:r>
            <a:r>
              <a:rPr lang="pl-PL" sz="5600" dirty="0" smtClean="0"/>
              <a:t> </a:t>
            </a:r>
            <a:r>
              <a:rPr lang="pl-PL" sz="5600" dirty="0" smtClean="0">
                <a:hlinkClick r:id="rId10" tooltip="Sejm Rzeczypospolitej Polskiej VIII kadencji"/>
              </a:rPr>
              <a:t>VIII kadencji</a:t>
            </a:r>
            <a:r>
              <a:rPr lang="pl-PL" sz="5600" dirty="0" smtClean="0"/>
              <a:t> zdecydował o ustanowieniu roku 2018 </a:t>
            </a:r>
            <a:r>
              <a:rPr lang="pl-PL" sz="5600" dirty="0" smtClean="0">
                <a:hlinkClick r:id="rId11" tooltip="Patronat roku ustanowiony przez Sejm Rzeczypospolitej Polskiej"/>
              </a:rPr>
              <a:t>Rokiem Jubileuszu 100-lecia odzyskania przez Polskę Niepodległości</a:t>
            </a:r>
            <a:r>
              <a:rPr lang="pl-PL" sz="5600" baseline="30000" dirty="0" smtClean="0">
                <a:hlinkClick r:id="rId7"/>
              </a:rPr>
              <a:t>[3]</a:t>
            </a:r>
            <a:r>
              <a:rPr lang="pl-PL" sz="5600" dirty="0" smtClean="0"/>
              <a:t>. Uchwałą z 7 grudnia 2017 </a:t>
            </a:r>
            <a:r>
              <a:rPr lang="pl-PL" sz="5600" dirty="0" smtClean="0">
                <a:hlinkClick r:id="rId12" tooltip="Senat Rzeczypospolitej Polskiej"/>
              </a:rPr>
              <a:t>Senat RP</a:t>
            </a:r>
            <a:r>
              <a:rPr lang="pl-PL" sz="5600" dirty="0" smtClean="0"/>
              <a:t> </a:t>
            </a:r>
            <a:r>
              <a:rPr lang="pl-PL" sz="5600" dirty="0" smtClean="0">
                <a:hlinkClick r:id="rId13" tooltip="Senat Rzeczypospolitej Polskiej IX kadencji"/>
              </a:rPr>
              <a:t>IX kadencji</a:t>
            </a:r>
            <a:r>
              <a:rPr lang="pl-PL" sz="5600" dirty="0" smtClean="0"/>
              <a:t> zdecydował o ustanowieniu roku 2018 </a:t>
            </a:r>
            <a:r>
              <a:rPr lang="pl-PL" sz="5600" dirty="0" smtClean="0">
                <a:hlinkClick r:id="rId11" tooltip="Patronat roku ustanowiony przez Sejm Rzeczypospolitej Polskiej"/>
              </a:rPr>
              <a:t>Rokiem Niepodległości Polski</a:t>
            </a:r>
            <a:r>
              <a:rPr lang="pl-PL" sz="5600" baseline="30000" dirty="0" smtClean="0">
                <a:hlinkClick r:id="rId7"/>
              </a:rPr>
              <a:t>[4]</a:t>
            </a:r>
            <a:r>
              <a:rPr lang="pl-PL" sz="5600" dirty="0" smtClean="0"/>
              <a:t>.</a:t>
            </a:r>
          </a:p>
          <a:p>
            <a:r>
              <a:rPr lang="pl-PL" sz="5600" dirty="0" smtClean="0"/>
              <a:t>W związku z 100. rocznicą odzyskania niepodległości 28 lipca 2017 minister spraw wewnętrznych </a:t>
            </a:r>
            <a:r>
              <a:rPr lang="pl-PL" sz="5600" dirty="0" smtClean="0">
                <a:hlinkClick r:id="rId14" tooltip="Mariusz Błaszczak"/>
              </a:rPr>
              <a:t>Mariusz Błaszczak</a:t>
            </a:r>
            <a:r>
              <a:rPr lang="pl-PL" sz="5600" dirty="0" smtClean="0"/>
              <a:t> zainicjował akcję pod nazwą „Zaprojektuj z nami </a:t>
            </a:r>
            <a:r>
              <a:rPr lang="pl-PL" sz="5600" dirty="0" smtClean="0">
                <a:hlinkClick r:id="rId15" tooltip="Paszporty w Polsce"/>
              </a:rPr>
              <a:t>Polski Paszport</a:t>
            </a:r>
            <a:r>
              <a:rPr lang="pl-PL" sz="5600" dirty="0" smtClean="0"/>
              <a:t> 2018”</a:t>
            </a:r>
            <a:r>
              <a:rPr lang="pl-PL" sz="5600" baseline="30000" dirty="0" smtClean="0">
                <a:hlinkClick r:id="rId7"/>
              </a:rPr>
              <a:t>[5]</a:t>
            </a:r>
            <a:r>
              <a:rPr lang="pl-PL" sz="5600" dirty="0" smtClean="0"/>
              <a:t>.</a:t>
            </a:r>
          </a:p>
          <a:p>
            <a:r>
              <a:rPr lang="pl-PL" sz="5600" dirty="0" smtClean="0"/>
              <a:t>W 2017 podjął działalność Komitet Narodowych Obchodów Setnej Rocznicy Odzyskania Niepodległości Rzeczypospolitej Polskiej</a:t>
            </a:r>
            <a:r>
              <a:rPr lang="pl-PL" sz="5600" baseline="30000" dirty="0" smtClean="0">
                <a:hlinkClick r:id="rId7"/>
              </a:rPr>
              <a:t>[6]</a:t>
            </a:r>
            <a:r>
              <a:rPr lang="pl-PL" sz="5600" dirty="0" smtClean="0"/>
              <a:t>.</a:t>
            </a:r>
          </a:p>
          <a:p>
            <a:r>
              <a:rPr lang="pl-PL" sz="5600" dirty="0" smtClean="0"/>
              <a:t>Na wniosek prezydenta RP zwołano </a:t>
            </a:r>
            <a:r>
              <a:rPr lang="pl-PL" sz="5600" dirty="0" smtClean="0">
                <a:hlinkClick r:id="rId16" tooltip="Zgromadzenie Narodowe (Polska)"/>
              </a:rPr>
              <a:t>Zgromadzenie Narodowe</a:t>
            </a:r>
            <a:r>
              <a:rPr lang="pl-PL" sz="5600" dirty="0" smtClean="0"/>
              <a:t> na 5 grudnia 2017 z okazji 150. rocznicy urodzin marszałka </a:t>
            </a:r>
            <a:r>
              <a:rPr lang="pl-PL" sz="5600" dirty="0" smtClean="0">
                <a:hlinkClick r:id="rId17" tooltip="Józef Piłsudski"/>
              </a:rPr>
              <a:t>Józefa Piłsudskiego</a:t>
            </a:r>
            <a:r>
              <a:rPr lang="pl-PL" sz="5600" dirty="0" smtClean="0"/>
              <a:t>, co stanowiło inaugurację obchodów 100-lecia odzyskania niepodległości przez Polskę</a:t>
            </a:r>
            <a:r>
              <a:rPr lang="pl-PL" sz="5600" baseline="30000" dirty="0" smtClean="0">
                <a:hlinkClick r:id="rId7"/>
              </a:rPr>
              <a:t>[7]</a:t>
            </a:r>
            <a:r>
              <a:rPr lang="pl-PL" sz="5600" dirty="0" smtClean="0"/>
              <a:t>. W orędziu wygłoszonym przed obiema izbami parlamentu tego dnia prezydent zainaugurował obchody jubileuszu stulecia odzyskania przez Polskę niepodległości</a:t>
            </a:r>
            <a:r>
              <a:rPr lang="pl-PL" sz="5600" baseline="30000" dirty="0" smtClean="0">
                <a:hlinkClick r:id="rId7"/>
              </a:rPr>
              <a:t>[8]</a:t>
            </a:r>
            <a:r>
              <a:rPr lang="pl-PL" sz="5600" dirty="0" smtClean="0"/>
              <a:t>.</a:t>
            </a:r>
          </a:p>
          <a:p>
            <a:r>
              <a:rPr lang="pl-PL" sz="5600" dirty="0" smtClean="0"/>
              <a:t>8 maja 2018 </a:t>
            </a:r>
            <a:r>
              <a:rPr lang="pl-PL" sz="5600" dirty="0" smtClean="0">
                <a:hlinkClick r:id="rId18" tooltip="Rada Ministrów w Polsce"/>
              </a:rPr>
              <a:t>Rada Ministrów</a:t>
            </a:r>
            <a:r>
              <a:rPr lang="pl-PL" sz="5600" dirty="0" smtClean="0"/>
              <a:t> ustanowiła odznakę okolicznościową </a:t>
            </a:r>
            <a:r>
              <a:rPr lang="pl-PL" sz="5600" dirty="0" smtClean="0">
                <a:hlinkClick r:id="rId19" tooltip="Medal 100-lecia Odzyskania Niepodległości"/>
              </a:rPr>
              <a:t>Medal 100-lecia Odzyskania Niepodległości</a:t>
            </a:r>
            <a:r>
              <a:rPr lang="pl-PL" sz="5600" baseline="30000" dirty="0" smtClean="0">
                <a:hlinkClick r:id="rId7"/>
              </a:rPr>
              <a:t>[9]</a:t>
            </a:r>
            <a:r>
              <a:rPr lang="pl-PL" sz="5600" dirty="0" smtClean="0"/>
              <a:t>.</a:t>
            </a:r>
          </a:p>
          <a:p>
            <a:r>
              <a:rPr lang="pl-PL" sz="5600" dirty="0" smtClean="0"/>
              <a:t>15 czerwca 2018 ustanowiono </a:t>
            </a:r>
            <a:r>
              <a:rPr lang="pl-PL" sz="5600" dirty="0" smtClean="0">
                <a:hlinkClick r:id="rId20" tooltip="Medal Stulecia Odzyskanej Niepodległości"/>
              </a:rPr>
              <a:t>Medal Stulecia Odzyskanej Niepodległości</a:t>
            </a:r>
            <a:r>
              <a:rPr lang="pl-PL" sz="5600" baseline="30000" dirty="0" smtClean="0">
                <a:hlinkClick r:id="rId7"/>
              </a:rPr>
              <a:t>[10]</a:t>
            </a:r>
            <a:r>
              <a:rPr lang="pl-PL" sz="5600" dirty="0" smtClean="0"/>
              <a:t>.</a:t>
            </a:r>
          </a:p>
          <a:p>
            <a:r>
              <a:rPr lang="pl-PL" sz="5600" dirty="0" smtClean="0"/>
              <a:t>12 września 2018 prezydent Andrzej Duda ogłosił nazwiska 25 osób, które w dniu 11 listopada 2018 pośmiertnie zostaną </a:t>
            </a:r>
            <a:r>
              <a:rPr lang="pl-PL" dirty="0" smtClean="0"/>
              <a:t>uhonorowane </a:t>
            </a:r>
            <a:r>
              <a:rPr lang="pl-PL" dirty="0" smtClean="0">
                <a:hlinkClick r:id="rId21" tooltip="Order Orła Białego"/>
              </a:rPr>
              <a:t>Orderem Orła Białego</a:t>
            </a:r>
            <a:r>
              <a:rPr lang="pl-PL" u="sng" baseline="30000" dirty="0" smtClean="0">
                <a:hlinkClick r:id="rId7"/>
              </a:rPr>
              <a:t>[11]</a:t>
            </a:r>
            <a:r>
              <a:rPr lang="pl-PL" dirty="0" smtClean="0"/>
              <a:t>.</a:t>
            </a:r>
          </a:p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 advTm="15000">
    <p:plus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Napoleon Bonaparte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l-PL" sz="5600" dirty="0" smtClean="0"/>
              <a:t>Urodził się w Ajaccio na Korsyce w szlacheckiej rodzinie pochodzenia włoskiego, </a:t>
            </a:r>
            <a:r>
              <a:rPr lang="pl-PL" sz="5600" dirty="0" smtClean="0">
                <a:hlinkClick r:id="rId3" tooltip="Carlo Buonaparte"/>
              </a:rPr>
              <a:t>Carla Marii </a:t>
            </a:r>
            <a:r>
              <a:rPr lang="pl-PL" sz="5600" dirty="0" err="1" smtClean="0">
                <a:hlinkClick r:id="rId3" tooltip="Carlo Buonaparte"/>
              </a:rPr>
              <a:t>Buonapartego</a:t>
            </a:r>
            <a:r>
              <a:rPr lang="pl-PL" sz="5600" dirty="0" smtClean="0"/>
              <a:t> i jego żony </a:t>
            </a:r>
            <a:r>
              <a:rPr lang="pl-PL" sz="5600" dirty="0" smtClean="0">
                <a:hlinkClick r:id="rId4" tooltip="Letycja Buonaparte"/>
              </a:rPr>
              <a:t>Letycji</a:t>
            </a:r>
            <a:r>
              <a:rPr lang="pl-PL" sz="5600" dirty="0" smtClean="0"/>
              <a:t>. Miał liczne rodzeństwo: braci </a:t>
            </a:r>
            <a:r>
              <a:rPr lang="pl-PL" sz="5600" dirty="0" smtClean="0">
                <a:hlinkClick r:id="rId5" tooltip="Józef Bonaparte"/>
              </a:rPr>
              <a:t>Józefa</a:t>
            </a:r>
            <a:r>
              <a:rPr lang="pl-PL" sz="5600" dirty="0" smtClean="0"/>
              <a:t>, </a:t>
            </a:r>
            <a:r>
              <a:rPr lang="pl-PL" sz="5600" dirty="0" smtClean="0">
                <a:hlinkClick r:id="rId6" tooltip="Ludwik Bonaparte"/>
              </a:rPr>
              <a:t>Ludwika</a:t>
            </a:r>
            <a:r>
              <a:rPr lang="pl-PL" sz="5600" dirty="0" smtClean="0"/>
              <a:t>, </a:t>
            </a:r>
            <a:r>
              <a:rPr lang="pl-PL" sz="5600" dirty="0" smtClean="0">
                <a:hlinkClick r:id="rId7" tooltip="Lucjan Bonaparte"/>
              </a:rPr>
              <a:t>Lucjana</a:t>
            </a:r>
            <a:r>
              <a:rPr lang="pl-PL" sz="5600" dirty="0" smtClean="0"/>
              <a:t> i </a:t>
            </a:r>
            <a:r>
              <a:rPr lang="pl-PL" sz="5600" dirty="0" smtClean="0">
                <a:hlinkClick r:id="rId8" tooltip="Hieronim Bonaparte"/>
              </a:rPr>
              <a:t>Hieronima</a:t>
            </a:r>
            <a:r>
              <a:rPr lang="pl-PL" sz="5600" dirty="0" smtClean="0"/>
              <a:t>, oraz trzy siostry: </a:t>
            </a:r>
            <a:r>
              <a:rPr lang="pl-PL" sz="5600" dirty="0" smtClean="0">
                <a:hlinkClick r:id="rId9" tooltip="Maria Anuncjata Karolina Bonaparte"/>
              </a:rPr>
              <a:t>Karolinę Bonaparte-Murat</a:t>
            </a:r>
            <a:r>
              <a:rPr lang="pl-PL" sz="5600" dirty="0" smtClean="0"/>
              <a:t>, </a:t>
            </a:r>
            <a:r>
              <a:rPr lang="pl-PL" sz="5600" dirty="0" smtClean="0">
                <a:hlinkClick r:id="rId10" tooltip="Paulina Bonaparte"/>
              </a:rPr>
              <a:t>Paulinę </a:t>
            </a:r>
            <a:r>
              <a:rPr lang="pl-PL" sz="5600" dirty="0" err="1" smtClean="0">
                <a:hlinkClick r:id="rId10" tooltip="Paulina Bonaparte"/>
              </a:rPr>
              <a:t>Bonaparte-Borghese</a:t>
            </a:r>
            <a:r>
              <a:rPr lang="pl-PL" sz="5600" dirty="0" smtClean="0"/>
              <a:t> i </a:t>
            </a:r>
            <a:r>
              <a:rPr lang="pl-PL" sz="5600" dirty="0" smtClean="0">
                <a:hlinkClick r:id="rId11" tooltip="Eliza Bonaparte"/>
              </a:rPr>
              <a:t>Elizę </a:t>
            </a:r>
            <a:r>
              <a:rPr lang="pl-PL" sz="5600" dirty="0" err="1" smtClean="0">
                <a:hlinkClick r:id="rId11" tooltip="Eliza Bonaparte"/>
              </a:rPr>
              <a:t>Bonaparte-Baciocchi</a:t>
            </a:r>
            <a:r>
              <a:rPr lang="pl-PL" sz="5600" dirty="0" smtClean="0"/>
              <a:t>. 21 lipca 1771 roku został </a:t>
            </a:r>
            <a:r>
              <a:rPr lang="pl-PL" sz="5600" dirty="0" smtClean="0">
                <a:hlinkClick r:id="rId12" tooltip="Chrzest"/>
              </a:rPr>
              <a:t>ochrzczony</a:t>
            </a:r>
            <a:r>
              <a:rPr lang="pl-PL" sz="5600" dirty="0" smtClean="0"/>
              <a:t> jako </a:t>
            </a:r>
            <a:r>
              <a:rPr lang="pl-PL" sz="5600" dirty="0" smtClean="0">
                <a:hlinkClick r:id="rId13" tooltip="Katolicyzm"/>
              </a:rPr>
              <a:t>katolik</a:t>
            </a:r>
            <a:r>
              <a:rPr lang="pl-PL" sz="5600" dirty="0" smtClean="0"/>
              <a:t>, w katedrze Ajaccio. </a:t>
            </a:r>
            <a:r>
              <a:rPr lang="pl-PL" sz="5600" dirty="0" err="1" smtClean="0"/>
              <a:t>Buonapartowie</a:t>
            </a:r>
            <a:r>
              <a:rPr lang="pl-PL" sz="5600" dirty="0" smtClean="0"/>
              <a:t> mieszkali w swoim rodzinnym domu zwanym </a:t>
            </a:r>
            <a:r>
              <a:rPr lang="pl-PL" sz="5600" dirty="0" smtClean="0">
                <a:hlinkClick r:id="rId14" tooltip="Maison Bonaparte"/>
              </a:rPr>
              <a:t>Maison Bonaparte</a:t>
            </a:r>
            <a:r>
              <a:rPr lang="pl-PL" sz="5600" dirty="0" smtClean="0"/>
              <a:t>.</a:t>
            </a:r>
          </a:p>
          <a:p>
            <a:r>
              <a:rPr lang="pl-PL" sz="5600" dirty="0" smtClean="0"/>
              <a:t>W styczniu 1779 roku został zapisany do seminarium duchownego w </a:t>
            </a:r>
            <a:r>
              <a:rPr lang="pl-PL" sz="5600" dirty="0" err="1" smtClean="0">
                <a:hlinkClick r:id="rId15" tooltip="Autun"/>
              </a:rPr>
              <a:t>Autun</a:t>
            </a:r>
            <a:r>
              <a:rPr lang="pl-PL" sz="5600" dirty="0" smtClean="0"/>
              <a:t>, gdzie uczył się </a:t>
            </a:r>
            <a:r>
              <a:rPr lang="pl-PL" sz="5600" dirty="0" smtClean="0">
                <a:hlinkClick r:id="rId16" tooltip="Język francuski"/>
              </a:rPr>
              <a:t>języka francuskiego</a:t>
            </a:r>
            <a:r>
              <a:rPr lang="pl-PL" sz="5600" dirty="0" smtClean="0"/>
              <a:t>. Uczęszczał do niego trzy miesiące. Rektor seminarium, ksiądz </a:t>
            </a:r>
            <a:r>
              <a:rPr lang="pl-PL" sz="5600" dirty="0" err="1" smtClean="0"/>
              <a:t>Chardon</a:t>
            </a:r>
            <a:r>
              <a:rPr lang="pl-PL" sz="5600" dirty="0" smtClean="0"/>
              <a:t> wspominał go jako poważnego i zamyślonego. Nie nauczył się jednak poprawnej wymowy francuskiej i mówił z korsykańskim akcentem. Dzięki protekcji </a:t>
            </a:r>
            <a:r>
              <a:rPr lang="pl-PL" sz="5600" dirty="0" smtClean="0">
                <a:hlinkClick r:id="rId17" tooltip="Gubernatorzy Korsyki"/>
              </a:rPr>
              <a:t>gubernatora Korsyki</a:t>
            </a:r>
            <a:r>
              <a:rPr lang="pl-PL" sz="5600" dirty="0" smtClean="0"/>
              <a:t>, 23 kwietnia 1779</a:t>
            </a:r>
            <a:r>
              <a:rPr lang="pl-PL" sz="5600" baseline="30000" dirty="0" smtClean="0">
                <a:hlinkClick r:id="rId18"/>
              </a:rPr>
              <a:t>[2]</a:t>
            </a:r>
            <a:r>
              <a:rPr lang="pl-PL" sz="5600" dirty="0" smtClean="0"/>
              <a:t> roku został przyjęty do szkoły wojskowej w </a:t>
            </a:r>
            <a:r>
              <a:rPr lang="pl-PL" sz="5600" dirty="0" err="1" smtClean="0">
                <a:hlinkClick r:id="rId19" tooltip="Brienne-le-Château"/>
              </a:rPr>
              <a:t>Brienne-le-Château</a:t>
            </a:r>
            <a:r>
              <a:rPr lang="pl-PL" sz="5600" dirty="0" smtClean="0"/>
              <a:t>. Był jednym z pięćdziesięciu królewskich stypendystów – na łączną liczbę stu dziesięciu uczniów. Wykładane przedmioty to między innymi matematyka, łacina, francuski, niemiecki, historia, geografia, fizyka, budowa fortyfikacji, uzbrojenie, szermierka, taniec i muzyka. Tam zyskał opinię samotnika, który wolał naukę od towarzystwa lepiej sytuowanych kolegów. Jego ulubionym zajęciem było czytanie książek. Często zaszywał się w bibliotece i studiował dzieła </a:t>
            </a:r>
            <a:r>
              <a:rPr lang="pl-PL" sz="5600" dirty="0" smtClean="0">
                <a:hlinkClick r:id="rId20" tooltip="Polibiusz"/>
              </a:rPr>
              <a:t>Polibiusza</a:t>
            </a:r>
            <a:r>
              <a:rPr lang="pl-PL" sz="5600" dirty="0" smtClean="0"/>
              <a:t>, Plutarcha, Flawiusza </a:t>
            </a:r>
            <a:r>
              <a:rPr lang="pl-PL" sz="5600" dirty="0" err="1" smtClean="0"/>
              <a:t>Arriana</a:t>
            </a:r>
            <a:r>
              <a:rPr lang="pl-PL" sz="5600" dirty="0" smtClean="0"/>
              <a:t> i Kwintusa </a:t>
            </a:r>
            <a:r>
              <a:rPr lang="pl-PL" sz="5600" dirty="0" err="1" smtClean="0"/>
              <a:t>Rufusa</a:t>
            </a:r>
            <a:r>
              <a:rPr lang="pl-PL" sz="5600" baseline="30000" dirty="0" smtClean="0">
                <a:hlinkClick r:id="rId18"/>
              </a:rPr>
              <a:t>[3]</a:t>
            </a:r>
            <a:r>
              <a:rPr lang="pl-PL" sz="5600" dirty="0" smtClean="0"/>
              <a:t>. Od 1784 roku kontynuował naukę w </a:t>
            </a:r>
            <a:r>
              <a:rPr lang="pl-PL" sz="5600" dirty="0" err="1" smtClean="0"/>
              <a:t>l’École</a:t>
            </a:r>
            <a:r>
              <a:rPr lang="pl-PL" sz="5600" dirty="0" smtClean="0"/>
              <a:t> </a:t>
            </a:r>
            <a:r>
              <a:rPr lang="pl-PL" sz="5600" dirty="0" err="1" smtClean="0"/>
              <a:t>Militaire</a:t>
            </a:r>
            <a:r>
              <a:rPr lang="pl-PL" sz="5600" dirty="0" smtClean="0"/>
              <a:t> w </a:t>
            </a:r>
            <a:r>
              <a:rPr lang="pl-PL" sz="5600" dirty="0" smtClean="0">
                <a:hlinkClick r:id="rId21" tooltip="Paryż"/>
              </a:rPr>
              <a:t>Paryżu</a:t>
            </a:r>
            <a:r>
              <a:rPr lang="pl-PL" sz="5600" dirty="0" smtClean="0"/>
              <a:t>. Po zakończeniu nauki w 1786 roku, ze stopniem </a:t>
            </a:r>
            <a:r>
              <a:rPr lang="pl-PL" sz="5600" dirty="0" smtClean="0">
                <a:hlinkClick r:id="rId22" tooltip="Podporucznik"/>
              </a:rPr>
              <a:t>podporucznika</a:t>
            </a:r>
            <a:r>
              <a:rPr lang="pl-PL" sz="5600" dirty="0" smtClean="0"/>
              <a:t>, został przydzielony do służby w </a:t>
            </a:r>
            <a:r>
              <a:rPr lang="pl-PL" sz="5600" dirty="0" smtClean="0">
                <a:hlinkClick r:id="rId23" tooltip="Artyleria"/>
              </a:rPr>
              <a:t>artylerii</a:t>
            </a:r>
            <a:r>
              <a:rPr lang="pl-PL" sz="5600" dirty="0" smtClean="0"/>
              <a:t>. Po śmierci ojca, mając 16 lat, zajął się bratem </a:t>
            </a:r>
            <a:r>
              <a:rPr lang="pl-PL" sz="5600" dirty="0" smtClean="0">
                <a:hlinkClick r:id="rId6" tooltip="Ludwik Bonaparte"/>
              </a:rPr>
              <a:t>Ludwikiem</a:t>
            </a:r>
            <a:r>
              <a:rPr lang="pl-PL" sz="5600" dirty="0" smtClean="0"/>
              <a:t>, który odtąd z nim mieszkał w różnych koszarach i pobierał od niego nauki.</a:t>
            </a:r>
          </a:p>
          <a:p>
            <a:pPr>
              <a:buNone/>
            </a:pPr>
            <a:endParaRPr lang="pl-PL" sz="2900" dirty="0"/>
          </a:p>
        </p:txBody>
      </p:sp>
      <p:pic>
        <p:nvPicPr>
          <p:cNvPr id="7170" name="Picture 2" descr="C:\Users\danusia\Desktop\178px-Napoleon_I_of_France_by_Andrea_Appiani.jpg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571472" y="1571612"/>
            <a:ext cx="2857520" cy="4429156"/>
          </a:xfrm>
          <a:prstGeom prst="rect">
            <a:avLst/>
          </a:prstGeom>
          <a:noFill/>
        </p:spPr>
      </p:pic>
    </p:spTree>
  </p:cSld>
  <p:clrMapOvr>
    <a:masterClrMapping/>
  </p:clrMapOvr>
  <p:transition advTm="15000">
    <p:push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Adam Mickiewicz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l-PL" dirty="0" smtClean="0"/>
              <a:t>Adam Mickiewicz urodził się 24 grudnia 1798. Został ochrzczony 12 lutego 1799 w kościele Przemienienia Pańskiego w </a:t>
            </a:r>
            <a:r>
              <a:rPr lang="pl-PL" dirty="0" smtClean="0">
                <a:hlinkClick r:id="rId3" tooltip="Nowogródek"/>
              </a:rPr>
              <a:t>Nowogródku</a:t>
            </a:r>
            <a:r>
              <a:rPr lang="pl-PL" baseline="30000" dirty="0" smtClean="0">
                <a:hlinkClick r:id="rId4"/>
              </a:rPr>
              <a:t>[12]</a:t>
            </a:r>
            <a:r>
              <a:rPr lang="pl-PL" dirty="0" smtClean="0"/>
              <a:t>. Był synem Mikołaja Mickiewicza herbu </a:t>
            </a:r>
            <a:r>
              <a:rPr lang="pl-PL" dirty="0" smtClean="0">
                <a:hlinkClick r:id="rId5" tooltip="Poraj (herb szlachecki)"/>
              </a:rPr>
              <a:t>Poraj</a:t>
            </a:r>
            <a:r>
              <a:rPr lang="pl-PL" dirty="0" smtClean="0"/>
              <a:t>, </a:t>
            </a:r>
            <a:r>
              <a:rPr lang="pl-PL" dirty="0" smtClean="0">
                <a:hlinkClick r:id="rId6" tooltip="Adwokat"/>
              </a:rPr>
              <a:t>adwokata</a:t>
            </a:r>
            <a:r>
              <a:rPr lang="pl-PL" dirty="0" smtClean="0"/>
              <a:t> sądowego w Nowogródku i </a:t>
            </a:r>
            <a:r>
              <a:rPr lang="pl-PL" dirty="0" smtClean="0">
                <a:hlinkClick r:id="rId7" tooltip="Komornik sądowy"/>
              </a:rPr>
              <a:t>komornika</a:t>
            </a:r>
            <a:r>
              <a:rPr lang="pl-PL" dirty="0" smtClean="0"/>
              <a:t> mińskiego, oraz Barbary z Majewskich, córki ekonoma z pobliskiego </a:t>
            </a:r>
            <a:r>
              <a:rPr lang="pl-PL" dirty="0" err="1" smtClean="0">
                <a:hlinkClick r:id="rId8" tooltip="Czombrów"/>
              </a:rPr>
              <a:t>Czombrowa</a:t>
            </a:r>
            <a:r>
              <a:rPr lang="pl-PL" baseline="30000" dirty="0" smtClean="0">
                <a:hlinkClick r:id="rId4"/>
              </a:rPr>
              <a:t>[13]</a:t>
            </a:r>
            <a:r>
              <a:rPr lang="pl-PL" dirty="0" smtClean="0"/>
              <a:t>. Jego braćmi byli </a:t>
            </a:r>
            <a:r>
              <a:rPr lang="pl-PL" dirty="0" smtClean="0">
                <a:hlinkClick r:id="rId9" tooltip="Aleksander Mickiewicz"/>
              </a:rPr>
              <a:t>Aleksander</a:t>
            </a:r>
            <a:r>
              <a:rPr lang="pl-PL" dirty="0" smtClean="0"/>
              <a:t> i </a:t>
            </a:r>
            <a:r>
              <a:rPr lang="pl-PL" dirty="0" smtClean="0">
                <a:hlinkClick r:id="rId10" tooltip="Franciszek Mickiewicz (1796-1862)"/>
              </a:rPr>
              <a:t>Franciszek</a:t>
            </a:r>
            <a:r>
              <a:rPr lang="pl-PL" dirty="0" smtClean="0"/>
              <a:t> Mickiewiczowie.</a:t>
            </a:r>
          </a:p>
          <a:p>
            <a:r>
              <a:rPr lang="pl-PL" dirty="0" smtClean="0"/>
              <a:t>W latach 1807–1815 uczęszczał do </a:t>
            </a:r>
            <a:r>
              <a:rPr lang="pl-PL" dirty="0" smtClean="0">
                <a:hlinkClick r:id="rId11" tooltip="Dominikanie"/>
              </a:rPr>
              <a:t>dominikańskiej</a:t>
            </a:r>
            <a:r>
              <a:rPr lang="pl-PL" dirty="0" smtClean="0"/>
              <a:t> szkoły powiatowej w Nowogródku. W 1812 miały miejsce dwa ważne wydarzenia w jego życiu: 16 maja umarł jego ojciec, a nieco później przez Nowogródek przeszły wojska </a:t>
            </a:r>
            <a:r>
              <a:rPr lang="pl-PL" dirty="0" smtClean="0">
                <a:hlinkClick r:id="rId12" tooltip="Napoleon Bonaparte"/>
              </a:rPr>
              <a:t>Napoleona</a:t>
            </a:r>
            <a:r>
              <a:rPr lang="pl-PL" dirty="0" smtClean="0"/>
              <a:t>, </a:t>
            </a:r>
            <a:r>
              <a:rPr lang="pl-PL" dirty="0" smtClean="0">
                <a:hlinkClick r:id="rId13" tooltip="Inwazja na Rosję (1812)"/>
              </a:rPr>
              <a:t>maszerujące na Rosję</a:t>
            </a:r>
            <a:r>
              <a:rPr lang="pl-PL" dirty="0" smtClean="0"/>
              <a:t>. Miasto Mickiewicza opanowała atmosfera radości i nadziei na koniec niewoli, jednak kilka miesięcy później ta sama </a:t>
            </a:r>
            <a:r>
              <a:rPr lang="pl-PL" dirty="0" smtClean="0">
                <a:hlinkClick r:id="rId14" tooltip="Wielka Armia"/>
              </a:rPr>
              <a:t>Wielka Armia</a:t>
            </a:r>
            <a:r>
              <a:rPr lang="pl-PL" dirty="0" smtClean="0"/>
              <a:t> napoleońska wróciła rozbita i pokonana przez Rosjan.</a:t>
            </a:r>
          </a:p>
          <a:p>
            <a:r>
              <a:rPr lang="pl-PL" dirty="0" smtClean="0"/>
              <a:t>W 1815 Mickiewicz wyjechał do </a:t>
            </a:r>
            <a:r>
              <a:rPr lang="pl-PL" dirty="0" smtClean="0">
                <a:hlinkClick r:id="rId15" tooltip="Wilno"/>
              </a:rPr>
              <a:t>Wilna</a:t>
            </a:r>
            <a:r>
              <a:rPr lang="pl-PL" dirty="0" smtClean="0"/>
              <a:t> w celu podjęcia studiów. Studiował nauki humanistyczne na </a:t>
            </a:r>
            <a:r>
              <a:rPr lang="pl-PL" dirty="0" smtClean="0">
                <a:hlinkClick r:id="rId16" tooltip="Uniwersytet Wileński"/>
              </a:rPr>
              <a:t>Cesarskim Uniwersytecie Wileńskim</a:t>
            </a:r>
            <a:r>
              <a:rPr lang="pl-PL" dirty="0" smtClean="0"/>
              <a:t> – czołowej uczelni dla ziem </a:t>
            </a:r>
            <a:r>
              <a:rPr lang="pl-PL" dirty="0" smtClean="0">
                <a:hlinkClick r:id="rId17" tooltip="Rzeczpospolita Obojga Narodów"/>
              </a:rPr>
              <a:t>Rzeczypospolitej</a:t>
            </a:r>
            <a:r>
              <a:rPr lang="pl-PL" dirty="0" smtClean="0"/>
              <a:t> </a:t>
            </a:r>
            <a:r>
              <a:rPr lang="pl-PL" dirty="0" smtClean="0">
                <a:hlinkClick r:id="rId18" tooltip="Ziemie zabrane"/>
              </a:rPr>
              <a:t>przejętych</a:t>
            </a:r>
            <a:r>
              <a:rPr lang="pl-PL" dirty="0" smtClean="0"/>
              <a:t> przez </a:t>
            </a:r>
            <a:r>
              <a:rPr lang="pl-PL" dirty="0" smtClean="0">
                <a:hlinkClick r:id="rId19" tooltip="Imperium Rosyjskie"/>
              </a:rPr>
              <a:t>Imperium Rosyjskie</a:t>
            </a:r>
            <a:r>
              <a:rPr lang="pl-PL" dirty="0" smtClean="0"/>
              <a:t>. Studia podjął na Wydziale Nauk Fizycznych i Matematycznych, uczęszczając jednocześnie na wykłady Wydziału Nauk Moralnych i Politycznych oraz Literatury i Sztuk Wyzwolonych. Ciężka sytuacja materialna rodziny po śmierci ojca skłoniła go do podjęcia nauki w uniwersyteckim Seminarium Nauczycielskim, co gwarantowało później zatrudnienie w szkołach carskich. Studia ukończył w 1819 ze stopniem magistra</a:t>
            </a:r>
            <a:r>
              <a:rPr lang="pl-PL" baseline="30000" dirty="0" smtClean="0">
                <a:hlinkClick r:id="rId4"/>
              </a:rPr>
              <a:t>[14]</a:t>
            </a:r>
            <a:r>
              <a:rPr lang="pl-PL" dirty="0" smtClean="0"/>
              <a:t>.</a:t>
            </a:r>
          </a:p>
          <a:p>
            <a:r>
              <a:rPr lang="pl-PL" dirty="0" smtClean="0"/>
              <a:t>Jeszcze w czasie studiów, w 1817, wraz z </a:t>
            </a:r>
            <a:r>
              <a:rPr lang="pl-PL" dirty="0" smtClean="0">
                <a:hlinkClick r:id="rId20" tooltip="Tomasz Zan"/>
              </a:rPr>
              <a:t>Tomaszem Zanem</a:t>
            </a:r>
            <a:r>
              <a:rPr lang="pl-PL" dirty="0" smtClean="0"/>
              <a:t> i grupą przyjaciół założył </a:t>
            </a:r>
            <a:r>
              <a:rPr lang="pl-PL" dirty="0" smtClean="0">
                <a:hlinkClick r:id="rId21" tooltip="Towarzystwo Filomatyczne"/>
              </a:rPr>
              <a:t>Towarzystwo Filomatyczne</a:t>
            </a:r>
            <a:r>
              <a:rPr lang="pl-PL" baseline="30000" dirty="0" smtClean="0">
                <a:hlinkClick r:id="rId4"/>
              </a:rPr>
              <a:t>[15]</a:t>
            </a:r>
            <a:r>
              <a:rPr lang="pl-PL" dirty="0" smtClean="0"/>
              <a:t>, które z czasem przekształciło się w spiskową organizację narodowo-patriotyczną. Towarzystwo Filomatyczne, założone w 1822 </a:t>
            </a:r>
            <a:r>
              <a:rPr lang="pl-PL" dirty="0" smtClean="0">
                <a:hlinkClick r:id="rId22" tooltip="Zgromadzenie Filaretów"/>
              </a:rPr>
              <a:t>Zgromadzenie Filaretów</a:t>
            </a:r>
            <a:r>
              <a:rPr lang="pl-PL" dirty="0" smtClean="0"/>
              <a:t> oraz </a:t>
            </a:r>
            <a:r>
              <a:rPr lang="pl-PL" dirty="0" smtClean="0">
                <a:hlinkClick r:id="rId23" tooltip="Promieniści"/>
              </a:rPr>
              <a:t>Promieniści</a:t>
            </a:r>
            <a:r>
              <a:rPr lang="pl-PL" dirty="0" smtClean="0"/>
              <a:t> służyły organicznej pracy edukacyjno-patriotycznej polskiej młodzieży wileńskiej tamtego okresu. Organizacje te w 1822 roku liczyły już ponad 200 członków</a:t>
            </a:r>
            <a:r>
              <a:rPr lang="pl-PL" baseline="30000" dirty="0" smtClean="0">
                <a:hlinkClick r:id="rId4"/>
              </a:rPr>
              <a:t>[16]</a:t>
            </a:r>
            <a:r>
              <a:rPr lang="pl-PL" dirty="0" smtClean="0"/>
              <a:t>. Ich aktywność, cele i coraz wyraźniejsze </a:t>
            </a:r>
            <a:r>
              <a:rPr lang="pl-PL" dirty="0" err="1" smtClean="0"/>
              <a:t>proniepodległościowe</a:t>
            </a:r>
            <a:r>
              <a:rPr lang="pl-PL" dirty="0" smtClean="0"/>
              <a:t> aspiracje nie uszły czujnej uwadze carskich służb policyjnych. Okres końca lat 20. XIX wieku był też świadkiem niespełnionej wielkiej młodzieńczej miłości Mickiewicza do </a:t>
            </a:r>
            <a:r>
              <a:rPr lang="pl-PL" dirty="0" smtClean="0">
                <a:hlinkClick r:id="rId24" tooltip="Maryla Wereszczakówna"/>
              </a:rPr>
              <a:t>Maryli Wereszczakówny</a:t>
            </a:r>
            <a:r>
              <a:rPr lang="pl-PL" dirty="0" smtClean="0"/>
              <a:t> z </a:t>
            </a:r>
            <a:r>
              <a:rPr lang="pl-PL" dirty="0" err="1" smtClean="0">
                <a:hlinkClick r:id="rId25" tooltip="Korczowa (Białoruś)"/>
              </a:rPr>
              <a:t>Tuhanowicz</a:t>
            </a:r>
            <a:r>
              <a:rPr lang="pl-PL" dirty="0" smtClean="0"/>
              <a:t> w powiecie nowogródzkim. Młoda Maryla pochodziła z zamożnej i wpływowej szlachty litewskiej, zaś młody Adam ze szlachty zaściankowej. Mimo ich wzajemnego uczucia i przyjacielskich stosunków Mickiewicza z rodziną Maryli, rodzice wymogli na niej wypełnienie wcześniej zawartych zaręczyn z hr. </a:t>
            </a:r>
            <a:r>
              <a:rPr lang="pl-PL" dirty="0" err="1" smtClean="0"/>
              <a:t>Puttkamerem</a:t>
            </a:r>
            <a:r>
              <a:rPr lang="pl-PL" dirty="0" smtClean="0"/>
              <a:t>. Ślady tej niespełnionej miłości znaleźć można w znanych wierszach Mickiewicza: </a:t>
            </a:r>
            <a:r>
              <a:rPr lang="pl-PL" i="1" dirty="0" smtClean="0"/>
              <a:t>Do M...</a:t>
            </a:r>
            <a:r>
              <a:rPr lang="pl-PL" dirty="0" smtClean="0"/>
              <a:t> i </a:t>
            </a:r>
            <a:r>
              <a:rPr lang="pl-PL" i="1" dirty="0" smtClean="0"/>
              <a:t>Do przyjaciół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pic>
        <p:nvPicPr>
          <p:cNvPr id="8195" name="Picture 3" descr="C:\Users\danusia\Desktop\150px-Adam_Mickiewicz_by_Jan_Mieczkowski.jpg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428596" y="1714488"/>
            <a:ext cx="3071834" cy="4000528"/>
          </a:xfrm>
          <a:prstGeom prst="rect">
            <a:avLst/>
          </a:prstGeom>
          <a:noFill/>
        </p:spPr>
      </p:pic>
    </p:spTree>
  </p:cSld>
  <p:clrMapOvr>
    <a:masterClrMapping/>
  </p:clrMapOvr>
  <p:transition advTm="15000">
    <p:push dir="r"/>
    <p:sndAc>
      <p:stSnd>
        <p:snd r:embed="rId2" name="chimes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132</TotalTime>
  <Words>67</Words>
  <Application>Microsoft Office PowerPoint</Application>
  <PresentationFormat>Pokaz na ekranie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Wierzchołek</vt:lpstr>
      <vt:lpstr>Slajd 1</vt:lpstr>
      <vt:lpstr>INFORMACJA O 11 LISTOPADA</vt:lpstr>
      <vt:lpstr>CIEKAWOSTKA</vt:lpstr>
      <vt:lpstr>WALKA O NIEPODLEGLOSC</vt:lpstr>
      <vt:lpstr>HYMN</vt:lpstr>
      <vt:lpstr>Józef Klemens Piłsudski</vt:lpstr>
      <vt:lpstr>100 LECIE NIEPODLEGLOSCI</vt:lpstr>
      <vt:lpstr>    Napoleon Bonaparte </vt:lpstr>
      <vt:lpstr>Adam Mickiewicz </vt:lpstr>
      <vt:lpstr>PAMIENTAJCIE O 11 LISTOPADA</vt:lpstr>
      <vt:lpstr>DZIEKUJE Z OBEJZENIE!!!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LISTOPADA</dc:title>
  <dc:creator>danusia</dc:creator>
  <cp:lastModifiedBy>danusia</cp:lastModifiedBy>
  <cp:revision>14</cp:revision>
  <dcterms:created xsi:type="dcterms:W3CDTF">2018-10-24T13:38:00Z</dcterms:created>
  <dcterms:modified xsi:type="dcterms:W3CDTF">2018-10-24T15:50:05Z</dcterms:modified>
</cp:coreProperties>
</file>