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256" r:id="rId2"/>
    <p:sldId id="257" r:id="rId3"/>
    <p:sldId id="264" r:id="rId4"/>
    <p:sldId id="271" r:id="rId5"/>
    <p:sldId id="261" r:id="rId6"/>
    <p:sldId id="265" r:id="rId7"/>
    <p:sldId id="258" r:id="rId8"/>
    <p:sldId id="266" r:id="rId9"/>
    <p:sldId id="259" r:id="rId10"/>
    <p:sldId id="267" r:id="rId11"/>
    <p:sldId id="268" r:id="rId12"/>
    <p:sldId id="260" r:id="rId13"/>
    <p:sldId id="269" r:id="rId14"/>
    <p:sldId id="262" r:id="rId15"/>
    <p:sldId id="270" r:id="rId16"/>
    <p:sldId id="263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68" d="100"/>
          <a:sy n="68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396501-CA0B-43BF-96D7-7C79D03A50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6E302-0016-4845-9CB7-0BF92A33AEBB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b="1" smtClean="0">
              <a:latin typeface="Bradley Hand ITC" pitchFamily="6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96DAE-E7BC-49E8-82C3-6D4CDECFA673}" type="slidenum">
              <a:rPr lang="pl-PL" smtClean="0"/>
              <a:pPr/>
              <a:t>10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C7985-7C02-4831-9742-1D470A5A5BF9}" type="slidenum">
              <a:rPr lang="pl-PL" smtClean="0"/>
              <a:pPr/>
              <a:t>12</a:t>
            </a:fld>
            <a:endParaRPr lang="pl-PL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987AC-131E-4C54-B13D-EE0FFC2A8097}" type="slidenum">
              <a:rPr lang="pl-PL" smtClean="0"/>
              <a:pPr/>
              <a:t>16</a:t>
            </a:fld>
            <a:endParaRPr lang="pl-PL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5736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736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1846-1F54-476F-8034-13C20DFC5B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0FE6A-E352-4CF9-93A0-46470A5C6E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BC96-5C08-48DC-B2BC-1319F3D152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54398-7157-4090-AB72-54778DF22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98CF-6E18-45D5-9970-F29EF18CF4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62C3-67B7-4569-9CF7-4C0D645108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5C34C-74BE-4BF9-B371-5DDF58A7C3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3E9E-B036-4D2C-A704-48A9A109BA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D435-CEA4-498A-B8C8-70AA883A4D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ADDBE-AC73-4660-A40A-061F4650C5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AFF6-784A-479E-9FFC-8024815944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632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2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2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2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2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2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2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3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3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3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3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3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3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3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5633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5633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5633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634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634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14C7BB-938C-4AF1-8F85-89376646A5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63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spd="slow" advClick="0" advTm="1300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kolenie-jp2.p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p2bosko.pl/" TargetMode="External"/><Relationship Id="rId5" Type="http://schemas.openxmlformats.org/officeDocument/2006/relationships/hyperlink" Target="http://www.pokolenie-jp2.com/" TargetMode="External"/><Relationship Id="rId4" Type="http://schemas.openxmlformats.org/officeDocument/2006/relationships/hyperlink" Target="http://www.pokoleniejp2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3276600" y="3357563"/>
            <a:ext cx="56165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3600" b="1" kern="1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briola"/>
              </a:rPr>
              <a:t>Pokolenie</a:t>
            </a:r>
          </a:p>
          <a:p>
            <a:pPr algn="ctr">
              <a:defRPr/>
            </a:pPr>
            <a:r>
              <a:rPr lang="pl-PL" sz="3600" b="1" kern="10" dirty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briola"/>
              </a:rPr>
              <a:t>Jana Pawła II...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755650" y="5373688"/>
            <a:ext cx="7561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pl-PL" sz="2400" b="1" i="1">
                <a:latin typeface="Georgia" pitchFamily="18" charset="0"/>
              </a:rPr>
              <a:t>Młodzi szukają kogoś, kto potrafi im wytłumaczyć, że nie są zwykłym „pyłkiem na wietrze”.</a:t>
            </a:r>
          </a:p>
        </p:txBody>
      </p:sp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074150" cy="44958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l-PL" sz="2800" dirty="0" smtClean="0">
                <a:latin typeface="Eras Medium ITC" pitchFamily="34" charset="0"/>
              </a:rPr>
              <a:t>    Popularność papieża wśród młodych na pewno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w dużej mierze wynikała z dobrego kontaktu, jaki miał z ludźmi nawet cztery razy od niego młodszymi.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Gdy Karol Wojtyła został wybrany papieżem (a miał już wtedy 58 lat), był dla młodych ludzi „jednym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z nich” – uwielbiał jeździć na nartach, pływać, wspinać się w górach.</a:t>
            </a:r>
            <a:r>
              <a:rPr lang="pl-PL" dirty="0" smtClean="0">
                <a:latin typeface="Eras Medium ITC" pitchFamily="34" charset="0"/>
              </a:rPr>
              <a:t> </a:t>
            </a:r>
            <a:endParaRPr lang="pl-PL" dirty="0" smtClean="0"/>
          </a:p>
        </p:txBody>
      </p:sp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2692400" cy="2016125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17032"/>
            <a:ext cx="2346325" cy="1773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941168"/>
            <a:ext cx="2722563" cy="1773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88913"/>
            <a:ext cx="5410200" cy="5762625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l-PL" dirty="0" smtClean="0">
                <a:latin typeface="Eras Medium ITC" pitchFamily="34" charset="0"/>
              </a:rPr>
              <a:t>   </a:t>
            </a:r>
            <a:r>
              <a:rPr lang="pl-PL" sz="2800" dirty="0" smtClean="0">
                <a:latin typeface="Eras Medium ITC" pitchFamily="34" charset="0"/>
              </a:rPr>
              <a:t>Papież miał świetny kontakt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z młodzieżą, skłaniając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ją jednocześnie do głębszych refleksji nad istotą życia.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Z wiekiem Jan Paweł II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nie tracił poczucia humoru,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o czym świadczą chociażby rozmaite żarciki rzucane przez niego podczas wizyt w Polsce.</a:t>
            </a:r>
          </a:p>
          <a:p>
            <a:pPr eaLnBrk="1" hangingPunct="1">
              <a:buFontTx/>
              <a:buNone/>
              <a:defRPr/>
            </a:pPr>
            <a:endParaRPr lang="pl-PL" sz="2800" dirty="0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066925" cy="2209800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16113"/>
            <a:ext cx="2635250" cy="1944687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365625"/>
            <a:ext cx="2619375" cy="1743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5229225"/>
            <a:ext cx="2533650" cy="1628775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351838" cy="5256212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l-PL" sz="3600" i="1" dirty="0" smtClean="0">
                <a:latin typeface="Eras Medium ITC" pitchFamily="34" charset="0"/>
              </a:rPr>
              <a:t>    </a:t>
            </a:r>
            <a:r>
              <a:rPr lang="pl-PL" sz="2800" i="1" dirty="0" smtClean="0">
                <a:latin typeface="Eras Medium ITC" pitchFamily="34" charset="0"/>
              </a:rPr>
              <a:t>Rodzi się pokolenie Jana Pawła II - </a:t>
            </a:r>
            <a:r>
              <a:rPr lang="pl-PL" sz="2800" dirty="0" smtClean="0">
                <a:latin typeface="Eras Medium ITC" pitchFamily="34" charset="0"/>
              </a:rPr>
              <a:t> mówili dziennikarze i socjologowie jeszcze za życia Jana Pawła II. A młodzi ludzie, którzy nie znali innego papieża z dumą przyznawali się do przynależności do tego pokolenia. Wielu z nich właśnie w dniach bezpośrednio poprzedzających i następujących śmierć Jana Pawła II przeżyło głęboką przemianę wewnętrzną, dostrzegło coś, czego na co dziennie mogli i nie chcieli widzieć.</a:t>
            </a:r>
          </a:p>
          <a:p>
            <a:pPr eaLnBrk="1" hangingPunct="1">
              <a:buFontTx/>
              <a:buNone/>
              <a:defRPr/>
            </a:pPr>
            <a:r>
              <a:rPr lang="pl-PL" dirty="0" smtClean="0">
                <a:latin typeface="Eras Medium ITC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pl-PL" sz="4800" dirty="0" smtClean="0">
                <a:latin typeface="Eras Medium ITC" pitchFamily="34" charset="0"/>
              </a:rPr>
              <a:t>      </a:t>
            </a:r>
          </a:p>
        </p:txBody>
      </p: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61214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12700">
                  <a:solidFill>
                    <a:srgbClr val="D3FBFF"/>
                  </a:solidFill>
                  <a:round/>
                  <a:headEnd/>
                  <a:tailEnd/>
                </a:ln>
                <a:solidFill>
                  <a:srgbClr val="0076A3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Papież wśród młodych</a:t>
            </a:r>
          </a:p>
        </p:txBody>
      </p:sp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228138" cy="6337300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pl-PL" dirty="0" smtClean="0"/>
              <a:t>   </a:t>
            </a:r>
            <a:r>
              <a:rPr lang="pl-PL" sz="2800" dirty="0" smtClean="0">
                <a:latin typeface="Eras Medium ITC" pitchFamily="34" charset="0"/>
              </a:rPr>
              <a:t>Fenomen kontaktu polskiego papieża z młodymi ludźmi zaczął się jednak znacznie wcześniej, jeszcze zanim on sam stał się biskupem Rzymu. W jego posłudze kapłańskiej młodzież stanowiła zawsze szczególnie ważną grupę. To się nie zmieniło, gdy jako papież przemierzał świat spotykając się z młodymi różnych krajów, języków i kultur.</a:t>
            </a:r>
          </a:p>
          <a:p>
            <a:pPr eaLnBrk="1" hangingPunct="1">
              <a:defRPr/>
            </a:pPr>
            <a:endParaRPr lang="pl-PL" dirty="0" smtClean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789040"/>
            <a:ext cx="1752600" cy="2600325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1524000" cy="2247900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89040"/>
            <a:ext cx="2600325" cy="1762125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3471863"/>
            <a:ext cx="9036050" cy="6770687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l-PL" sz="1800" smtClean="0">
                <a:latin typeface="Eras Medium ITC" pitchFamily="34" charset="0"/>
              </a:rPr>
              <a:t>      </a:t>
            </a:r>
            <a:r>
              <a:rPr lang="pl-PL" sz="2800" smtClean="0">
                <a:latin typeface="Eras Medium ITC" pitchFamily="34" charset="0"/>
              </a:rPr>
              <a:t>Niezwykłe było to, jak bardzo kochany był przez młodych człowiek, który tak wiele od nich wymagał </a:t>
            </a:r>
            <a:br>
              <a:rPr lang="pl-PL" sz="2800" smtClean="0">
                <a:latin typeface="Eras Medium ITC" pitchFamily="34" charset="0"/>
              </a:rPr>
            </a:br>
            <a:r>
              <a:rPr lang="pl-PL" sz="2800" smtClean="0">
                <a:latin typeface="Eras Medium ITC" pitchFamily="34" charset="0"/>
              </a:rPr>
              <a:t>i który z całą surowością karcił tak wiele zachowań uważanych za normalne we współczesnym świecie. Młodzi kochali papieża i kochali go coraz bardziej, </a:t>
            </a:r>
            <a:br>
              <a:rPr lang="pl-PL" sz="2800" smtClean="0">
                <a:latin typeface="Eras Medium ITC" pitchFamily="34" charset="0"/>
              </a:rPr>
            </a:br>
            <a:r>
              <a:rPr lang="pl-PL" sz="2800" smtClean="0">
                <a:latin typeface="Eras Medium ITC" pitchFamily="34" charset="0"/>
              </a:rPr>
              <a:t>im bardziej posuwał się w latach i im bardziej pogarszało się jego zdrowie.</a:t>
            </a:r>
            <a:r>
              <a:rPr lang="pl-PL" sz="1800" smtClean="0">
                <a:latin typeface="Eras Medium ITC" pitchFamily="34" charset="0"/>
              </a:rPr>
              <a:t> 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64801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12700">
                  <a:solidFill>
                    <a:srgbClr val="D3FBFF"/>
                  </a:solidFill>
                  <a:round/>
                  <a:headEnd/>
                  <a:tailEnd/>
                </a:ln>
                <a:solidFill>
                  <a:srgbClr val="0076A3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Odszedł, lecz pozostał...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67744" y="836712"/>
            <a:ext cx="4032448" cy="2717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9837" y="836712"/>
            <a:ext cx="6634163" cy="561975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l-PL" sz="2800" dirty="0" smtClean="0">
                <a:latin typeface="Eras Medium ITC" pitchFamily="34" charset="0"/>
              </a:rPr>
              <a:t>   Tłumy jakie zgromadziły się w ostatnich dniach życia Jana Pawła II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w miejscach, w których zwykle spotykał się z młodzieżą, morze świec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 i przesyłane sms-ami informacje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o wspólnych akcjach świadczyły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o tym, że młodzi nadal kochają tego "niedzisiejszego", schorowanego, stojącego na progu śmierci człowieka…</a:t>
            </a:r>
          </a:p>
          <a:p>
            <a:pPr eaLnBrk="1" hangingPunct="1">
              <a:defRPr/>
            </a:pPr>
            <a:endParaRPr lang="pl-PL" sz="2800" dirty="0" smtClean="0">
              <a:latin typeface="Eras Medium ITC" pitchFamily="34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2699792" cy="3718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6"/>
          <p:cNvSpPr>
            <a:spLocks noChangeArrowheads="1" noChangeShapeType="1" noTextEdit="1"/>
          </p:cNvSpPr>
          <p:nvPr/>
        </p:nvSpPr>
        <p:spPr bwMode="auto">
          <a:xfrm>
            <a:off x="395288" y="765175"/>
            <a:ext cx="5472112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12700">
                  <a:solidFill>
                    <a:srgbClr val="D3FBFF"/>
                  </a:solidFill>
                  <a:round/>
                  <a:headEnd/>
                  <a:tailEnd/>
                </a:ln>
                <a:solidFill>
                  <a:srgbClr val="03495C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Prezentację wykonała</a:t>
            </a:r>
          </a:p>
          <a:p>
            <a:pPr algn="ctr"/>
            <a:r>
              <a:rPr lang="pl-PL" sz="3600" b="1" kern="10">
                <a:ln w="12700">
                  <a:solidFill>
                    <a:srgbClr val="D3FBFF"/>
                  </a:solidFill>
                  <a:round/>
                  <a:headEnd/>
                  <a:tailEnd/>
                </a:ln>
                <a:solidFill>
                  <a:srgbClr val="03495C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Paulina Juszczak, kl. III</a:t>
            </a:r>
          </a:p>
          <a:p>
            <a:pPr algn="ctr"/>
            <a:r>
              <a:rPr lang="pl-PL" sz="3600" b="1" kern="10">
                <a:ln w="12700">
                  <a:solidFill>
                    <a:srgbClr val="D3FBFF"/>
                  </a:solidFill>
                  <a:round/>
                  <a:headEnd/>
                  <a:tailEnd/>
                </a:ln>
                <a:solidFill>
                  <a:srgbClr val="03495C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Gimnazjum im. Jana Pawła II</a:t>
            </a:r>
          </a:p>
          <a:p>
            <a:pPr algn="ctr"/>
            <a:r>
              <a:rPr lang="pl-PL" sz="3600" b="1" kern="10">
                <a:ln w="12700">
                  <a:solidFill>
                    <a:srgbClr val="D3FBFF"/>
                  </a:solidFill>
                  <a:round/>
                  <a:headEnd/>
                  <a:tailEnd/>
                </a:ln>
                <a:solidFill>
                  <a:srgbClr val="03495C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w Zasutowie</a:t>
            </a: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5292725" y="4365625"/>
            <a:ext cx="4572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>
                <a:latin typeface="Eurostile" pitchFamily="34" charset="0"/>
              </a:rPr>
              <a:t>Źródła:</a:t>
            </a:r>
          </a:p>
          <a:p>
            <a:pPr>
              <a:defRPr/>
            </a:pPr>
            <a:r>
              <a:rPr lang="pl-PL" dirty="0">
                <a:solidFill>
                  <a:schemeClr val="tx1">
                    <a:lumMod val="95000"/>
                  </a:schemeClr>
                </a:solidFill>
                <a:latin typeface="Eurostile" pitchFamily="34" charset="0"/>
                <a:hlinkClick r:id="rId3"/>
              </a:rPr>
              <a:t>www.pokolenie-jp2.pl</a:t>
            </a:r>
            <a:endParaRPr lang="pl-PL" dirty="0">
              <a:solidFill>
                <a:schemeClr val="tx1">
                  <a:lumMod val="95000"/>
                </a:schemeClr>
              </a:solidFill>
              <a:latin typeface="Eurostile" pitchFamily="34" charset="0"/>
            </a:endParaRPr>
          </a:p>
          <a:p>
            <a:pPr>
              <a:defRPr/>
            </a:pPr>
            <a:r>
              <a:rPr lang="pl-PL" dirty="0">
                <a:solidFill>
                  <a:schemeClr val="tx1">
                    <a:lumMod val="95000"/>
                  </a:schemeClr>
                </a:solidFill>
                <a:latin typeface="Eurostile" pitchFamily="34" charset="0"/>
                <a:hlinkClick r:id="rId4"/>
              </a:rPr>
              <a:t>www.pokoleniejp2.eu</a:t>
            </a:r>
            <a:endParaRPr lang="pl-PL" dirty="0">
              <a:solidFill>
                <a:schemeClr val="tx1">
                  <a:lumMod val="95000"/>
                </a:schemeClr>
              </a:solidFill>
              <a:latin typeface="Eurostile" pitchFamily="34" charset="0"/>
            </a:endParaRPr>
          </a:p>
          <a:p>
            <a:pPr>
              <a:defRPr/>
            </a:pPr>
            <a:r>
              <a:rPr lang="pl-PL" dirty="0">
                <a:solidFill>
                  <a:schemeClr val="tx1">
                    <a:lumMod val="95000"/>
                  </a:schemeClr>
                </a:solidFill>
                <a:latin typeface="Eurostile" pitchFamily="34" charset="0"/>
                <a:hlinkClick r:id="rId5"/>
              </a:rPr>
              <a:t>www.pokolenie-jp2.com</a:t>
            </a:r>
            <a:endParaRPr lang="pl-PL" dirty="0">
              <a:solidFill>
                <a:schemeClr val="tx1">
                  <a:lumMod val="95000"/>
                </a:schemeClr>
              </a:solidFill>
              <a:latin typeface="Eurostile" pitchFamily="34" charset="0"/>
            </a:endParaRPr>
          </a:p>
          <a:p>
            <a:pPr>
              <a:defRPr/>
            </a:pPr>
            <a:r>
              <a:rPr lang="pl-PL" dirty="0">
                <a:solidFill>
                  <a:schemeClr val="tx1">
                    <a:lumMod val="95000"/>
                  </a:schemeClr>
                </a:solidFill>
                <a:latin typeface="Eurostile" pitchFamily="34" charset="0"/>
                <a:hlinkClick r:id="rId6"/>
              </a:rPr>
              <a:t>www.jp2bosko.pl</a:t>
            </a:r>
            <a:endParaRPr lang="pl-PL" dirty="0">
              <a:solidFill>
                <a:schemeClr val="tx1">
                  <a:lumMod val="95000"/>
                </a:schemeClr>
              </a:solidFill>
              <a:latin typeface="Eurostile" pitchFamily="34" charset="0"/>
            </a:endParaRPr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  <p:transition spd="slow" advClick="0" advTm="13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5184775" cy="5360987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l-PL" sz="2800" dirty="0" smtClean="0">
                <a:latin typeface="Arial Unicode MS" pitchFamily="34" charset="-128"/>
              </a:rPr>
              <a:t>   </a:t>
            </a:r>
            <a:r>
              <a:rPr lang="pl-PL" sz="2800" dirty="0" smtClean="0">
                <a:effectLst/>
                <a:latin typeface="Eras Medium ITC" pitchFamily="34" charset="0"/>
              </a:rPr>
              <a:t>Pojęcie „pokolenie J.P.II” posiada wielorakie znaczenie i szerokie zastosowanie.</a:t>
            </a:r>
            <a:r>
              <a:rPr lang="pl-PL" sz="2800" dirty="0" smtClean="0">
                <a:latin typeface="Eras Medium ITC" pitchFamily="34" charset="0"/>
              </a:rPr>
              <a:t>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/>
            </a:r>
            <a:br>
              <a:rPr lang="pl-PL" sz="2800" dirty="0" smtClean="0">
                <a:latin typeface="Eras Medium ITC" pitchFamily="34" charset="0"/>
              </a:rPr>
            </a:br>
            <a:endParaRPr lang="pl-PL" sz="2800" dirty="0" smtClean="0">
              <a:latin typeface="Eras Medium ITC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3024188" cy="2049463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33375"/>
            <a:ext cx="3168650" cy="2251075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563938" y="4581525"/>
            <a:ext cx="5040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pl-PL" sz="1800">
              <a:effectLst>
                <a:outerShdw blurRad="38100" dist="38100" dir="2700000" algn="tl">
                  <a:srgbClr val="000000"/>
                </a:outerShdw>
              </a:effectLst>
              <a:latin typeface="Eras Medium ITC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50825" y="2636838"/>
            <a:ext cx="84248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Eras Medium ITC" pitchFamily="34" charset="0"/>
              </a:rPr>
              <a:t>Najczęściej określa się nim osoby, które przeżywając swoją młodość, zetknęły się z postacią </a:t>
            </a:r>
            <a:br>
              <a:rPr lang="pl-PL">
                <a:latin typeface="Eras Medium ITC" pitchFamily="34" charset="0"/>
              </a:rPr>
            </a:br>
            <a:r>
              <a:rPr lang="pl-PL">
                <a:latin typeface="Eras Medium ITC" pitchFamily="34" charset="0"/>
              </a:rPr>
              <a:t>i nauką Sługi Bożego Ojca Świętego Jana Pawła II.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3671888" y="4724400"/>
            <a:ext cx="54721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Eras Medium ITC" pitchFamily="34" charset="0"/>
              </a:rPr>
              <a:t>Ludzie ci dojrzewali i wchodzili </a:t>
            </a:r>
            <a:br>
              <a:rPr lang="pl-PL">
                <a:latin typeface="Eras Medium ITC" pitchFamily="34" charset="0"/>
              </a:rPr>
            </a:br>
            <a:r>
              <a:rPr lang="pl-PL">
                <a:latin typeface="Eras Medium ITC" pitchFamily="34" charset="0"/>
              </a:rPr>
              <a:t>w dorosłość w czasie pontyfikatu Papieża Polaka.</a:t>
            </a:r>
          </a:p>
        </p:txBody>
      </p:sp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7950" y="2636838"/>
            <a:ext cx="6011863" cy="43513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l-PL" sz="2800" smtClean="0">
                <a:effectLst/>
                <a:latin typeface="Eras Medium ITC" pitchFamily="34" charset="0"/>
              </a:rPr>
              <a:t>    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4105275" cy="2582863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  <a:softEdge rad="12700"/>
          </a:effec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84213" y="3284538"/>
            <a:ext cx="46085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3200"/>
              <a:t> </a:t>
            </a:r>
            <a:r>
              <a:rPr lang="pl-PL">
                <a:latin typeface="Eras Medium ITC" pitchFamily="34" charset="0"/>
              </a:rPr>
              <a:t>„J-P-2, we love you” – </a:t>
            </a:r>
            <a:br>
              <a:rPr lang="pl-PL">
                <a:latin typeface="Eras Medium ITC" pitchFamily="34" charset="0"/>
              </a:rPr>
            </a:br>
            <a:r>
              <a:rPr lang="pl-PL">
                <a:latin typeface="Eras Medium ITC" pitchFamily="34" charset="0"/>
              </a:rPr>
              <a:t>tak witały go miliony ludzi </a:t>
            </a:r>
            <a:br>
              <a:rPr lang="pl-PL">
                <a:latin typeface="Eras Medium ITC" pitchFamily="34" charset="0"/>
              </a:rPr>
            </a:br>
            <a:r>
              <a:rPr lang="pl-PL">
                <a:latin typeface="Eras Medium ITC" pitchFamily="34" charset="0"/>
              </a:rPr>
              <a:t>z całego świata, zbierające </a:t>
            </a:r>
            <a:br>
              <a:rPr lang="pl-PL">
                <a:latin typeface="Eras Medium ITC" pitchFamily="34" charset="0"/>
              </a:rPr>
            </a:br>
            <a:r>
              <a:rPr lang="pl-PL">
                <a:latin typeface="Eras Medium ITC" pitchFamily="34" charset="0"/>
              </a:rPr>
              <a:t>się na Dniach Młodych – </a:t>
            </a:r>
            <a:br>
              <a:rPr lang="pl-PL">
                <a:latin typeface="Eras Medium ITC" pitchFamily="34" charset="0"/>
              </a:rPr>
            </a:br>
            <a:r>
              <a:rPr lang="pl-PL">
                <a:latin typeface="Eras Medium ITC" pitchFamily="34" charset="0"/>
              </a:rPr>
              <a:t>w Manili, Rzymie, Toronto. </a:t>
            </a: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2493962" cy="3330575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072563" cy="30241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pl-PL" sz="2800" dirty="0" smtClean="0">
                <a:effectLst/>
                <a:latin typeface="Eras Medium ITC" pitchFamily="34" charset="0"/>
              </a:rPr>
              <a:t>    Co sprawiło, że papież, głowa Kościoła katolickiego, tak łatwo przyciąga do siebie młodzież ze wszystkich krajów? Czy jest dla nich prawdziwym duchowym autorytetem, czy tylko jedną z ikon popkultury, którą się podziwia i wielbi, ale tak naprawdę do jej słów nie przywiązuje się wielkiej wagi?</a:t>
            </a:r>
          </a:p>
          <a:p>
            <a:pPr eaLnBrk="1" hangingPunct="1">
              <a:defRPr/>
            </a:pPr>
            <a:endParaRPr lang="pl-PL" sz="2800" dirty="0" smtClean="0">
              <a:effectLst/>
              <a:latin typeface="Eras Medium ITC" pitchFamily="34" charset="0"/>
            </a:endParaRPr>
          </a:p>
          <a:p>
            <a:pPr eaLnBrk="1" hangingPunct="1">
              <a:defRPr/>
            </a:pPr>
            <a:endParaRPr lang="pl-PL" dirty="0" smtClean="0"/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284538"/>
            <a:ext cx="5400675" cy="3306762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05038"/>
            <a:ext cx="7561263" cy="24479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pl-PL" sz="1800" dirty="0" smtClean="0">
                <a:latin typeface="Eras Medium ITC" pitchFamily="34" charset="0"/>
              </a:rPr>
              <a:t>     </a:t>
            </a:r>
            <a:br>
              <a:rPr lang="pl-PL" sz="1800" dirty="0" smtClean="0">
                <a:latin typeface="Eras Medium ITC" pitchFamily="34" charset="0"/>
              </a:rPr>
            </a:br>
            <a:r>
              <a:rPr lang="pl-PL" sz="1800" dirty="0" smtClean="0">
                <a:latin typeface="Eras Medium ITC" pitchFamily="34" charset="0"/>
              </a:rPr>
              <a:t/>
            </a:r>
            <a:br>
              <a:rPr lang="pl-PL" sz="1800" dirty="0" smtClean="0">
                <a:latin typeface="Eras Medium ITC" pitchFamily="34" charset="0"/>
              </a:rPr>
            </a:br>
            <a:r>
              <a:rPr lang="pl-PL" sz="1800" dirty="0" smtClean="0">
                <a:latin typeface="Eras Medium ITC" pitchFamily="34" charset="0"/>
              </a:rPr>
              <a:t> </a:t>
            </a:r>
            <a:r>
              <a:rPr lang="pl-PL" sz="2800" dirty="0" smtClean="0">
                <a:effectLst/>
                <a:latin typeface="Eras Medium ITC" pitchFamily="34" charset="0"/>
              </a:rPr>
              <a:t>Choć określenie „pokolenie J.P.II” powstało najprawdopodobniej w czasie XII Dnia Młodzieży, który odbył się w 1997 roku w Paryżu, to rzeczywistą popularność zdobyło w Polsce po śmierci Ojca Świętego. </a:t>
            </a: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60350"/>
            <a:ext cx="2808288" cy="1868488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15888"/>
            <a:ext cx="9074150" cy="44958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l-PL" dirty="0" smtClean="0">
                <a:latin typeface="Eras Medium ITC" pitchFamily="34" charset="0"/>
              </a:rPr>
              <a:t>   </a:t>
            </a:r>
            <a:r>
              <a:rPr lang="pl-PL" sz="2800" dirty="0" smtClean="0">
                <a:latin typeface="Eras Medium ITC" pitchFamily="34" charset="0"/>
              </a:rPr>
              <a:t>W świadomości sporej części elity katolickiej wytworzyło się przekonanie, że owo „kwietniowe duchowe przebudzenie”, które stało się udziałem milionów Polaków, zaowocuje faktyczną przemianą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w standardach życia obyczajowego, kulturalnego, społecznego i politycznego w naszym kraju. </a:t>
            </a:r>
          </a:p>
          <a:p>
            <a:pPr eaLnBrk="1" hangingPunct="1">
              <a:defRPr/>
            </a:pPr>
            <a:endParaRPr lang="pl-PL" sz="2800" dirty="0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3095625" cy="228917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50825" y="5300663"/>
            <a:ext cx="8712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pl-PL">
                <a:effectLst>
                  <a:outerShdw blurRad="38100" dist="38100" dir="2700000" algn="tl">
                    <a:srgbClr val="000000"/>
                  </a:outerShdw>
                </a:effectLst>
                <a:latin typeface="Eras Medium ITC" pitchFamily="34" charset="0"/>
              </a:rPr>
              <a:t>Odszedł Nauczyciel, czas wyciągnąć wnioski z Jego nauki – mówiono. Czy tak się stało? – pytanie </a:t>
            </a:r>
            <a:br>
              <a:rPr lang="pl-PL">
                <a:effectLst>
                  <a:outerShdw blurRad="38100" dist="38100" dir="2700000" algn="tl">
                    <a:srgbClr val="000000"/>
                  </a:outerShdw>
                </a:effectLst>
                <a:latin typeface="Eras Medium ITC" pitchFamily="34" charset="0"/>
              </a:rPr>
            </a:br>
            <a:r>
              <a:rPr lang="pl-PL">
                <a:effectLst>
                  <a:outerShdw blurRad="38100" dist="38100" dir="2700000" algn="tl">
                    <a:srgbClr val="000000"/>
                  </a:outerShdw>
                </a:effectLst>
                <a:latin typeface="Eras Medium ITC" pitchFamily="34" charset="0"/>
              </a:rPr>
              <a:t>to wydaje się interesującym tematem do analizy.</a:t>
            </a:r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2952750" cy="19573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1052513"/>
            <a:ext cx="5689600" cy="6092825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l-PL" sz="2800" i="1" dirty="0" smtClean="0">
                <a:latin typeface="Eras Medium ITC" pitchFamily="34" charset="0"/>
              </a:rPr>
              <a:t>    </a:t>
            </a:r>
            <a:r>
              <a:rPr lang="pl-PL" sz="2800" dirty="0" smtClean="0">
                <a:latin typeface="Eras Medium ITC" pitchFamily="34" charset="0"/>
              </a:rPr>
              <a:t>Nietrudno być „fanem” papieża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i wpadać w zachwyt przy każdym jego słowie wypowiedzianym po polsku,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ale sztuką jest naprawdę słuchać naszego wielkiego rodaka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i słowo to wprowadzać w czyn. </a:t>
            </a:r>
            <a:endParaRPr lang="pl-PL" sz="2800" b="1" dirty="0" smtClean="0">
              <a:latin typeface="Eras Medium ITC" pitchFamily="34" charset="0"/>
            </a:endParaRPr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33571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12700">
                  <a:solidFill>
                    <a:srgbClr val="D3FBFF"/>
                  </a:solidFill>
                  <a:round/>
                  <a:headEnd/>
                  <a:tailEnd/>
                </a:ln>
                <a:solidFill>
                  <a:srgbClr val="0076A3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Papież ikoną popkultury?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197350"/>
            <a:ext cx="3636963" cy="2420938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2736850" cy="3086100"/>
          </a:xfrm>
          <a:prstGeom prst="rect">
            <a:avLst/>
          </a:prstGeom>
          <a:noFill/>
          <a:ln w="9525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5194300" cy="44958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l-PL" dirty="0" smtClean="0">
                <a:latin typeface="Eras Medium ITC" pitchFamily="34" charset="0"/>
              </a:rPr>
              <a:t>    </a:t>
            </a:r>
            <a:r>
              <a:rPr lang="pl-PL" sz="2800" dirty="0" smtClean="0">
                <a:latin typeface="Eras Medium ITC" pitchFamily="34" charset="0"/>
              </a:rPr>
              <a:t>Miłość do papieża, choć często manifestowana, bywa powierzchowna. Nawet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w Polsce – kraju, którego mieszkańcy, ze względu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na pochodzenie Jana Pawła II, mają do niego szczególny stosunek. </a:t>
            </a:r>
            <a:br>
              <a:rPr lang="pl-PL" sz="2800" dirty="0" smtClean="0">
                <a:latin typeface="Eras Medium ITC" pitchFamily="34" charset="0"/>
              </a:rPr>
            </a:br>
            <a:endParaRPr lang="pl-PL" sz="2800" b="1" dirty="0" smtClean="0">
              <a:latin typeface="Eras Medium ITC" pitchFamily="34" charset="0"/>
            </a:endParaRPr>
          </a:p>
          <a:p>
            <a:pPr eaLnBrk="1" hangingPunct="1">
              <a:defRPr/>
            </a:pPr>
            <a:endParaRPr lang="pl-PL" dirty="0" smtClean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203575" y="3573463"/>
            <a:ext cx="5761038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pl-PL">
                <a:effectLst>
                  <a:outerShdw blurRad="38100" dist="38100" dir="2700000" algn="tl">
                    <a:srgbClr val="000000"/>
                  </a:outerShdw>
                </a:effectLst>
                <a:latin typeface="Eras Medium ITC" pitchFamily="34" charset="0"/>
              </a:rPr>
              <a:t>Z badań przeprowadzonych przez CBOS w 2002 roku, po ostatniej pielgrzymce papieża do ojczyzny, wynika, iż tylko 36% ankietowanych zapamiętało jakieś słowa czy myśli z papieskich przemówień!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76250"/>
            <a:ext cx="3024187" cy="2598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89363"/>
            <a:ext cx="2068512" cy="2884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81987" cy="2665413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pl-PL" sz="4400" dirty="0" smtClean="0"/>
              <a:t>  </a:t>
            </a:r>
            <a:r>
              <a:rPr lang="pl-PL" sz="2800" dirty="0" smtClean="0">
                <a:latin typeface="Eras Medium ITC" pitchFamily="34" charset="0"/>
              </a:rPr>
              <a:t>Jan Paweł II był dla młodych ludzi inspiracją szczególnie wtedy, gdy nie poddawał się ciężkiej chorobie i nadal pielgrzymował po świecie, </a:t>
            </a:r>
            <a:br>
              <a:rPr lang="pl-PL" sz="2800" dirty="0" smtClean="0">
                <a:latin typeface="Eras Medium ITC" pitchFamily="34" charset="0"/>
              </a:rPr>
            </a:br>
            <a:r>
              <a:rPr lang="pl-PL" sz="2800" dirty="0" smtClean="0">
                <a:latin typeface="Eras Medium ITC" pitchFamily="34" charset="0"/>
              </a:rPr>
              <a:t>by spotykać się z wiernymi. Papież w opinii gazet – czerpał zaś z młodzieży siłę oraz natchnienie.</a:t>
            </a:r>
            <a:r>
              <a:rPr lang="pl-PL" dirty="0" smtClean="0">
                <a:latin typeface="Eras Medium ITC" pitchFamily="34" charset="0"/>
              </a:rPr>
              <a:t> </a:t>
            </a:r>
            <a:br>
              <a:rPr lang="pl-PL" dirty="0" smtClean="0">
                <a:latin typeface="Eras Medium ITC" pitchFamily="34" charset="0"/>
              </a:rPr>
            </a:br>
            <a:endParaRPr lang="pl-PL" dirty="0" smtClean="0">
              <a:latin typeface="Eras Medium ITC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pl-PL" sz="4800" dirty="0" smtClean="0"/>
              <a:t>    </a:t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endParaRPr lang="pl-PL" sz="4800" dirty="0" smtClean="0"/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64801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12700">
                  <a:solidFill>
                    <a:srgbClr val="D3FBFF"/>
                  </a:solidFill>
                  <a:round/>
                  <a:headEnd/>
                  <a:tailEnd/>
                </a:ln>
                <a:solidFill>
                  <a:srgbClr val="0076A3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Papież to "jeden z nas"</a:t>
            </a:r>
          </a:p>
        </p:txBody>
      </p:sp>
      <p:pic>
        <p:nvPicPr>
          <p:cNvPr id="11271" name="Picture 7" descr="http://www.festiwal.djp2.pl/fundacja/files/rower-papi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749" y="3356993"/>
            <a:ext cx="5145531" cy="3512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spółpraca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Współpraca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spółpraca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półpraca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półpraca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półpraca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półpraca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półpraca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półpraca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półpraca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półpraca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510</TotalTime>
  <Words>459</Words>
  <Application>Microsoft Office PowerPoint</Application>
  <PresentationFormat>Pokaz na ekranie (4:3)</PresentationFormat>
  <Paragraphs>42</Paragraphs>
  <Slides>16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Współpraca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baran dupa dupa</dc:creator>
  <cp:lastModifiedBy>RT</cp:lastModifiedBy>
  <cp:revision>35</cp:revision>
  <dcterms:created xsi:type="dcterms:W3CDTF">2011-03-12T15:00:29Z</dcterms:created>
  <dcterms:modified xsi:type="dcterms:W3CDTF">2011-09-15T07:25:01Z</dcterms:modified>
</cp:coreProperties>
</file>