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4" r:id="rId2"/>
    <p:sldId id="265" r:id="rId3"/>
    <p:sldId id="260" r:id="rId4"/>
    <p:sldId id="261" r:id="rId5"/>
    <p:sldId id="262" r:id="rId6"/>
    <p:sldId id="266" r:id="rId7"/>
    <p:sldId id="267" r:id="rId8"/>
    <p:sldId id="268" r:id="rId9"/>
    <p:sldId id="269" r:id="rId10"/>
    <p:sldId id="271" r:id="rId11"/>
    <p:sldId id="263" r:id="rId12"/>
    <p:sldId id="270" r:id="rId13"/>
    <p:sldId id="272" r:id="rId14"/>
    <p:sldId id="273" r:id="rId15"/>
    <p:sldId id="274" r:id="rId16"/>
  </p:sldIdLst>
  <p:sldSz cx="9144000" cy="6858000" type="screen4x3"/>
  <p:notesSz cx="9144000" cy="6858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6" y="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75" d="100"/>
          <a:sy n="75" d="100"/>
        </p:scale>
        <p:origin x="-1890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E7B8AC-B2F7-465F-97F3-8C79BC7DA081}" type="datetimeFigureOut">
              <a:rPr lang="sk-SK"/>
              <a:pPr>
                <a:defRPr/>
              </a:pPr>
              <a:t>14.10.2018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47C644-4A3E-43F8-89FD-0B4FAEA0F6A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5597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4205C0-8DCF-4D77-B4BD-E76788ABE2FC}" type="datetimeFigureOut">
              <a:rPr lang="sk-SK"/>
              <a:pPr>
                <a:defRPr/>
              </a:pPr>
              <a:t>14.10.2018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26F1B4A-70DD-4791-96B7-172E9D08D22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7201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2458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9AEC49B-6888-49E9-ADFC-48DD1295F71E}" type="slidenum">
              <a:rPr lang="sk-SK" altLang="sk-SK" smtClean="0">
                <a:latin typeface="Arial" charset="0"/>
              </a:rPr>
              <a:pPr/>
              <a:t>6</a:t>
            </a:fld>
            <a:endParaRPr lang="sk-SK" altLang="sk-SK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ĺžni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ĺžni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ĺžni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Obdĺžni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á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22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D551E-23BB-45A7-A040-039B77E04B17}" type="datetimeFigureOut">
              <a:rPr lang="sk-SK"/>
              <a:pPr>
                <a:defRPr/>
              </a:pPr>
              <a:t>14.10.2018</a:t>
            </a:fld>
            <a:endParaRPr lang="sk-SK"/>
          </a:p>
        </p:txBody>
      </p:sp>
      <p:sp>
        <p:nvSpPr>
          <p:cNvPr id="23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4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A72DA-B219-4A1E-B225-13B025439CA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0349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D3151-B9B2-42DF-BCEA-F9D425816444}" type="datetimeFigureOut">
              <a:rPr lang="sk-SK"/>
              <a:pPr>
                <a:defRPr/>
              </a:pPr>
              <a:t>14.10.2018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D05A-B347-48C5-9178-4ACB7FD7A1B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629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2CE5-314A-44D5-A078-680B759CC632}" type="datetimeFigureOut">
              <a:rPr lang="sk-SK"/>
              <a:pPr>
                <a:defRPr/>
              </a:pPr>
              <a:t>14.10.2018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B72BF-564E-4C29-959C-3F2F1463411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561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AB3B71-E444-4880-9AF9-5059D7D72CE2}" type="datetimeFigureOut">
              <a:rPr lang="sk-SK"/>
              <a:pPr>
                <a:defRPr/>
              </a:pPr>
              <a:t>14.10.2018</a:t>
            </a:fld>
            <a:endParaRPr lang="sk-SK"/>
          </a:p>
        </p:txBody>
      </p:sp>
      <p:sp>
        <p:nvSpPr>
          <p:cNvPr id="5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3DFFC1-23CD-44E7-B425-08787E8870C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6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857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ĺžni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ĺžni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ĺžni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Obdĺžni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á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á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á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20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E5F43-3D18-4E83-8693-E7BED53BA9AE}" type="datetimeFigureOut">
              <a:rPr lang="sk-SK"/>
              <a:pPr>
                <a:defRPr/>
              </a:pPr>
              <a:t>14.10.2018</a:t>
            </a:fld>
            <a:endParaRPr lang="sk-SK"/>
          </a:p>
        </p:txBody>
      </p:sp>
      <p:sp>
        <p:nvSpPr>
          <p:cNvPr id="21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2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4E75C-62DE-4E92-91DB-7D69BB88C24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5475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0008-89A9-4525-92AD-2E7D809C520F}" type="datetimeFigureOut">
              <a:rPr lang="sk-SK"/>
              <a:pPr>
                <a:defRPr/>
              </a:pPr>
              <a:t>14.10.2018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C895-6411-4F8B-A145-F833A94B67A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12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7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2007F-21E1-4730-9B8D-B427896224F7}" type="datetimeFigureOut">
              <a:rPr lang="sk-SK"/>
              <a:pPr>
                <a:defRPr/>
              </a:pPr>
              <a:t>14.10.2018</a:t>
            </a:fld>
            <a:endParaRPr lang="sk-SK"/>
          </a:p>
        </p:txBody>
      </p:sp>
      <p:sp>
        <p:nvSpPr>
          <p:cNvPr id="8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C5D8-5F77-4B73-8DCD-2BAA69D0700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920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46824F-9A1F-45FA-B844-2492849E6E7F}" type="datetimeFigureOut">
              <a:rPr lang="sk-SK"/>
              <a:pPr>
                <a:defRPr/>
              </a:pPr>
              <a:t>14.10.2018</a:t>
            </a:fld>
            <a:endParaRPr lang="sk-SK"/>
          </a:p>
        </p:txBody>
      </p:sp>
      <p:sp>
        <p:nvSpPr>
          <p:cNvPr id="4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1B6AB9-9CFD-4299-B700-B385D825144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5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302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CB325-B8BD-48E6-ADB0-08572F22E23F}" type="datetimeFigureOut">
              <a:rPr lang="sk-SK"/>
              <a:pPr>
                <a:defRPr/>
              </a:pPr>
              <a:t>14.10.2018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46A0-DEFF-4ED4-8F1C-C601261985C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945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ovná spojnica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ovná spojnica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" name="Rovná spojnica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vná spojnica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1" name="Ová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2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0B22AD-5B8D-4B1F-BE84-EFA133862B0A}" type="datetimeFigureOut">
              <a:rPr lang="sk-SK"/>
              <a:pPr>
                <a:defRPr/>
              </a:pPr>
              <a:t>14.10.2018</a:t>
            </a:fld>
            <a:endParaRPr lang="sk-SK"/>
          </a:p>
        </p:txBody>
      </p:sp>
      <p:sp>
        <p:nvSpPr>
          <p:cNvPr id="13" name="Zástupný symbol čísla snímky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DE28C9-D208-4EF1-A489-D93C30C487A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4" name="Zástupný symbol päty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2004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ovná spojnica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" name="Obdĺžni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vná spojnica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Rovná spojnica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12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B33DF4-915A-497F-93AD-B96082B6B5E4}" type="datetimeFigureOut">
              <a:rPr lang="sk-SK"/>
              <a:pPr>
                <a:defRPr/>
              </a:pPr>
              <a:t>14.10.2018</a:t>
            </a:fld>
            <a:endParaRPr lang="sk-SK"/>
          </a:p>
        </p:txBody>
      </p:sp>
      <p:sp>
        <p:nvSpPr>
          <p:cNvPr id="13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26BE8B-77B8-4061-8496-79B6FB672A0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4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8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028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BEA18E-553A-47BC-A88F-72C229B0FA5D}" type="datetimeFigureOut">
              <a:rPr lang="sk-SK"/>
              <a:pPr>
                <a:defRPr/>
              </a:pPr>
              <a:t>14.10.2018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8F3233-1B39-4D09-B451-AF1E468F956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65" r:id="rId4"/>
    <p:sldLayoutId id="2147483866" r:id="rId5"/>
    <p:sldLayoutId id="2147483873" r:id="rId6"/>
    <p:sldLayoutId id="2147483867" r:id="rId7"/>
    <p:sldLayoutId id="2147483874" r:id="rId8"/>
    <p:sldLayoutId id="2147483875" r:id="rId9"/>
    <p:sldLayoutId id="2147483868" r:id="rId10"/>
    <p:sldLayoutId id="21474838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3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38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hysedu.science.upjs.sk/kvapaliny/tlak.htm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638.photobucket.com/albums/uu101/SwiftShepherd/pascaov_zakon_by_Daniela_Chebenova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www.youtube.com/watch?v=PC0_sVCfFqw" TargetMode="External"/><Relationship Id="rId4" Type="http://schemas.openxmlformats.org/officeDocument/2006/relationships/hyperlink" Target="http://physedu.science.upjs.sk/kvapaliny/pascal.ht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Vlastnosti kvapalín </a:t>
            </a:r>
          </a:p>
        </p:txBody>
      </p:sp>
      <p:sp>
        <p:nvSpPr>
          <p:cNvPr id="8195" name="Podnadpis 1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endParaRPr lang="sk-SK" altLang="sk-S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dĺžnik 72"/>
          <p:cNvSpPr>
            <a:spLocks noChangeArrowheads="1"/>
          </p:cNvSpPr>
          <p:nvPr/>
        </p:nvSpPr>
        <p:spPr bwMode="auto">
          <a:xfrm>
            <a:off x="2857500" y="571500"/>
            <a:ext cx="357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k-SK" altLang="sk-SK" sz="2400" b="1"/>
              <a:t>Vlastnosti kvapalín</a:t>
            </a:r>
          </a:p>
        </p:txBody>
      </p:sp>
      <p:sp>
        <p:nvSpPr>
          <p:cNvPr id="17411" name="BlokTextu 76"/>
          <p:cNvSpPr txBox="1">
            <a:spLocks noChangeArrowheads="1"/>
          </p:cNvSpPr>
          <p:nvPr/>
        </p:nvSpPr>
        <p:spPr bwMode="auto">
          <a:xfrm>
            <a:off x="714375" y="1285875"/>
            <a:ext cx="7929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sk-SK" altLang="sk-SK" sz="2000">
                <a:latin typeface="Arial" charset="0"/>
              </a:rPr>
              <a:t>7.</a:t>
            </a:r>
            <a:r>
              <a:rPr lang="sk-SK" altLang="sk-SK" sz="2000">
                <a:solidFill>
                  <a:srgbClr val="FF0000"/>
                </a:solidFill>
                <a:latin typeface="Arial" charset="0"/>
              </a:rPr>
              <a:t>  Majú svoj objem.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85875"/>
            <a:ext cx="235108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7499"/>
          <a:stretch>
            <a:fillRect/>
          </a:stretch>
        </p:blipFill>
        <p:spPr bwMode="auto">
          <a:xfrm>
            <a:off x="6516688" y="3716338"/>
            <a:ext cx="1695450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2"/>
          <a:stretch>
            <a:fillRect/>
          </a:stretch>
        </p:blipFill>
        <p:spPr bwMode="auto">
          <a:xfrm>
            <a:off x="5214938" y="3786188"/>
            <a:ext cx="12287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43125"/>
            <a:ext cx="45243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42875"/>
            <a:ext cx="105886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286250"/>
            <a:ext cx="116681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Obdĺžnik 72"/>
          <p:cNvSpPr>
            <a:spLocks noChangeArrowheads="1"/>
          </p:cNvSpPr>
          <p:nvPr/>
        </p:nvSpPr>
        <p:spPr bwMode="auto">
          <a:xfrm>
            <a:off x="2857500" y="571500"/>
            <a:ext cx="357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k-SK" altLang="sk-SK" sz="2400" b="1"/>
              <a:t>Vlastnosti kvapalín</a:t>
            </a:r>
          </a:p>
        </p:txBody>
      </p:sp>
      <p:sp>
        <p:nvSpPr>
          <p:cNvPr id="18436" name="BlokTextu 2"/>
          <p:cNvSpPr txBox="1">
            <a:spLocks noChangeArrowheads="1"/>
          </p:cNvSpPr>
          <p:nvPr/>
        </p:nvSpPr>
        <p:spPr bwMode="auto">
          <a:xfrm>
            <a:off x="928688" y="1071563"/>
            <a:ext cx="735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sk-SK" altLang="sk-SK" sz="1800" b="1">
                <a:solidFill>
                  <a:srgbClr val="FF0000"/>
                </a:solidFill>
                <a:latin typeface="Arial" charset="0"/>
              </a:rPr>
              <a:t>Každá kvapalina má svoju farbu, chuť a zápach.</a:t>
            </a:r>
          </a:p>
        </p:txBody>
      </p:sp>
      <p:pic>
        <p:nvPicPr>
          <p:cNvPr id="184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00563"/>
            <a:ext cx="9017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429125"/>
            <a:ext cx="12144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428875"/>
            <a:ext cx="5715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571750"/>
            <a:ext cx="50006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571750"/>
            <a:ext cx="4953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071813"/>
            <a:ext cx="3714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643188"/>
            <a:ext cx="13462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714750"/>
            <a:ext cx="857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19"/>
          <a:stretch>
            <a:fillRect/>
          </a:stretch>
        </p:blipFill>
        <p:spPr bwMode="auto">
          <a:xfrm>
            <a:off x="7072313" y="2428875"/>
            <a:ext cx="9286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500563"/>
            <a:ext cx="15954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14063" r="35417" b="9375"/>
          <a:stretch>
            <a:fillRect/>
          </a:stretch>
        </p:blipFill>
        <p:spPr bwMode="auto">
          <a:xfrm>
            <a:off x="6786563" y="2714625"/>
            <a:ext cx="5715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Prstenec 17"/>
          <p:cNvSpPr/>
          <p:nvPr/>
        </p:nvSpPr>
        <p:spPr>
          <a:xfrm>
            <a:off x="6286500" y="2071688"/>
            <a:ext cx="2428875" cy="4286250"/>
          </a:xfrm>
          <a:prstGeom prst="donut">
            <a:avLst/>
          </a:pr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17" name="Prstenec 16"/>
          <p:cNvSpPr/>
          <p:nvPr/>
        </p:nvSpPr>
        <p:spPr>
          <a:xfrm>
            <a:off x="3357563" y="2071688"/>
            <a:ext cx="2214562" cy="4214812"/>
          </a:xfrm>
          <a:prstGeom prst="donut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16" name="Prstenec 15"/>
          <p:cNvSpPr/>
          <p:nvPr/>
        </p:nvSpPr>
        <p:spPr>
          <a:xfrm>
            <a:off x="428625" y="2071688"/>
            <a:ext cx="2500313" cy="4214812"/>
          </a:xfrm>
          <a:prstGeom prst="donu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dĺžnik 1"/>
          <p:cNvSpPr>
            <a:spLocks noChangeArrowheads="1"/>
          </p:cNvSpPr>
          <p:nvPr/>
        </p:nvSpPr>
        <p:spPr bwMode="auto">
          <a:xfrm>
            <a:off x="428625" y="285750"/>
            <a:ext cx="259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k-SK" altLang="sk-SK" b="1">
                <a:solidFill>
                  <a:srgbClr val="0070C0"/>
                </a:solidFill>
              </a:rPr>
              <a:t>Poznámky pre žiakov:</a:t>
            </a:r>
            <a:endParaRPr lang="sk-SK" altLang="sk-SK"/>
          </a:p>
        </p:txBody>
      </p:sp>
      <p:sp>
        <p:nvSpPr>
          <p:cNvPr id="19459" name="BlokTextu 4"/>
          <p:cNvSpPr txBox="1">
            <a:spLocks noChangeArrowheads="1"/>
          </p:cNvSpPr>
          <p:nvPr/>
        </p:nvSpPr>
        <p:spPr bwMode="auto">
          <a:xfrm>
            <a:off x="500063" y="785813"/>
            <a:ext cx="7500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sk-SK" altLang="sk-SK" b="1">
                <a:solidFill>
                  <a:srgbClr val="FF0000"/>
                </a:solidFill>
                <a:latin typeface="Arial" charset="0"/>
              </a:rPr>
              <a:t>Vlastnosti kvapalín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785813" y="1500188"/>
            <a:ext cx="8143875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dirty="0"/>
              <a:t>Kvapaliny majú svoje charakteristické vlastnosti.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sk-SK" dirty="0">
                <a:solidFill>
                  <a:srgbClr val="FF0000"/>
                </a:solidFill>
              </a:rPr>
              <a:t>Sú </a:t>
            </a:r>
            <a:r>
              <a:rPr lang="sk-SK" dirty="0">
                <a:solidFill>
                  <a:srgbClr val="FF0000"/>
                </a:solidFill>
              </a:rPr>
              <a:t>tekuté.</a:t>
            </a:r>
            <a:endParaRPr lang="sk-SK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sk-SK" dirty="0">
                <a:solidFill>
                  <a:srgbClr val="FF0000"/>
                </a:solidFill>
              </a:rPr>
              <a:t>Sú </a:t>
            </a:r>
            <a:r>
              <a:rPr lang="sk-SK" dirty="0">
                <a:solidFill>
                  <a:srgbClr val="FF0000"/>
                </a:solidFill>
              </a:rPr>
              <a:t>nestlačiteľné.</a:t>
            </a:r>
            <a:endParaRPr lang="sk-SK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sk-SK" dirty="0">
                <a:solidFill>
                  <a:srgbClr val="FF0000"/>
                </a:solidFill>
              </a:rPr>
              <a:t>Tlak </a:t>
            </a:r>
            <a:r>
              <a:rPr lang="sk-SK" dirty="0">
                <a:solidFill>
                  <a:srgbClr val="FF0000"/>
                </a:solidFill>
              </a:rPr>
              <a:t>sa prenáša v kvapaline rovnako do všetkých smerov.  </a:t>
            </a:r>
            <a:r>
              <a:rPr lang="sk-SK" dirty="0">
                <a:solidFill>
                  <a:srgbClr val="FF0000"/>
                </a:solidFill>
              </a:rPr>
              <a:t>Platí Pascalov </a:t>
            </a:r>
            <a:r>
              <a:rPr lang="sk-SK" dirty="0" smtClean="0">
                <a:solidFill>
                  <a:srgbClr val="FF0000"/>
                </a:solidFill>
              </a:rPr>
              <a:t>zákon – </a:t>
            </a:r>
            <a:r>
              <a:rPr lang="sk-SK" dirty="0" smtClean="0"/>
              <a:t>hydraulické zariadenie</a:t>
            </a:r>
            <a:r>
              <a:rPr lang="sk-SK" dirty="0" smtClean="0">
                <a:solidFill>
                  <a:srgbClr val="FF0000"/>
                </a:solidFill>
              </a:rPr>
              <a:t>.</a:t>
            </a:r>
            <a:endParaRPr lang="sk-SK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sk-SK" dirty="0">
                <a:solidFill>
                  <a:srgbClr val="FF0000"/>
                </a:solidFill>
              </a:rPr>
              <a:t>Dajú sa </a:t>
            </a:r>
            <a:r>
              <a:rPr lang="sk-SK" dirty="0">
                <a:solidFill>
                  <a:srgbClr val="FF0000"/>
                </a:solidFill>
              </a:rPr>
              <a:t>deliť.</a:t>
            </a:r>
            <a:endParaRPr lang="sk-SK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sk-SK" dirty="0">
                <a:solidFill>
                  <a:srgbClr val="FF0000"/>
                </a:solidFill>
              </a:rPr>
              <a:t>Prispôsobujú svoj tvar </a:t>
            </a:r>
            <a:r>
              <a:rPr lang="sk-SK" dirty="0">
                <a:solidFill>
                  <a:srgbClr val="FF0000"/>
                </a:solidFill>
              </a:rPr>
              <a:t>nádobe.</a:t>
            </a:r>
            <a:endParaRPr lang="sk-SK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sk-SK" dirty="0">
                <a:solidFill>
                  <a:srgbClr val="FF0000"/>
                </a:solidFill>
              </a:rPr>
              <a:t>Povrch hladiny kvapaliny v pokoji je </a:t>
            </a:r>
            <a:r>
              <a:rPr lang="sk-SK" dirty="0" smtClean="0">
                <a:solidFill>
                  <a:srgbClr val="FF0000"/>
                </a:solidFill>
              </a:rPr>
              <a:t>vodorovný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>– </a:t>
            </a:r>
            <a:r>
              <a:rPr lang="sk-SK" dirty="0" smtClean="0"/>
              <a:t>libela</a:t>
            </a:r>
            <a:r>
              <a:rPr lang="sk-SK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sk-SK" dirty="0" smtClean="0">
                <a:solidFill>
                  <a:srgbClr val="FF0000"/>
                </a:solidFill>
              </a:rPr>
              <a:t>Majú </a:t>
            </a:r>
            <a:r>
              <a:rPr lang="sk-SK" dirty="0">
                <a:solidFill>
                  <a:srgbClr val="FF0000"/>
                </a:solidFill>
              </a:rPr>
              <a:t>svoj objem.</a:t>
            </a:r>
          </a:p>
          <a:p>
            <a:pPr marL="342900" indent="-342900">
              <a:defRPr/>
            </a:pPr>
            <a:endParaRPr lang="sk-SK" dirty="0">
              <a:solidFill>
                <a:srgbClr val="FF0000"/>
              </a:solidFill>
            </a:endParaRPr>
          </a:p>
          <a:p>
            <a:pPr marL="342900" indent="-342900">
              <a:defRPr/>
            </a:pPr>
            <a:r>
              <a:rPr lang="sk-SK" dirty="0"/>
              <a:t>Kvapaliny majú svoju </a:t>
            </a:r>
            <a:r>
              <a:rPr lang="sk-SK" b="1" dirty="0">
                <a:solidFill>
                  <a:srgbClr val="FF0000"/>
                </a:solidFill>
              </a:rPr>
              <a:t>farbu, chuť a zápach.</a:t>
            </a:r>
            <a:endParaRPr lang="sk-SK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sk-SK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sk-SK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sk-SK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sk-SK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sk-SK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/>
              <a:t>Úloha 1</a:t>
            </a:r>
            <a:endParaRPr lang="sk-SK" dirty="0"/>
          </a:p>
        </p:txBody>
      </p:sp>
      <p:sp>
        <p:nvSpPr>
          <p:cNvPr id="2048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k-SK" altLang="sk-SK" smtClean="0"/>
              <a:t>Ktorú vlastnosť kvapalín charakterizuje obrázok </a:t>
            </a:r>
          </a:p>
          <a:p>
            <a:pPr eaLnBrk="1" hangingPunct="1">
              <a:buFont typeface="Wingdings" pitchFamily="2" charset="2"/>
              <a:buNone/>
            </a:pPr>
            <a:endParaRPr lang="sk-SK" altLang="sk-SK" smtClean="0"/>
          </a:p>
        </p:txBody>
      </p:sp>
      <p:pic>
        <p:nvPicPr>
          <p:cNvPr id="20484" name="Obrázo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 r="23802" b="76157"/>
          <a:stretch>
            <a:fillRect/>
          </a:stretch>
        </p:blipFill>
        <p:spPr bwMode="auto">
          <a:xfrm>
            <a:off x="1476375" y="2133600"/>
            <a:ext cx="561657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2700338" y="5157788"/>
            <a:ext cx="352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sk-SK" altLang="sk-SK" sz="1800" b="1">
                <a:solidFill>
                  <a:srgbClr val="FF0000"/>
                </a:solidFill>
                <a:latin typeface="Arial" charset="0"/>
              </a:rPr>
              <a:t>Sú deliteľné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/>
              <a:t>Úloha 2</a:t>
            </a:r>
            <a:endParaRPr lang="sk-SK" dirty="0"/>
          </a:p>
        </p:txBody>
      </p:sp>
      <p:pic>
        <p:nvPicPr>
          <p:cNvPr id="21507" name="Zástupný symbol obsahu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46812" r="26257" b="36758"/>
          <a:stretch>
            <a:fillRect/>
          </a:stretch>
        </p:blipFill>
        <p:spPr>
          <a:xfrm>
            <a:off x="1619250" y="2781300"/>
            <a:ext cx="5689600" cy="2154238"/>
          </a:xfrm>
        </p:spPr>
      </p:pic>
      <p:sp>
        <p:nvSpPr>
          <p:cNvPr id="21508" name="BlokTextu 4"/>
          <p:cNvSpPr txBox="1">
            <a:spLocks noChangeArrowheads="1"/>
          </p:cNvSpPr>
          <p:nvPr/>
        </p:nvSpPr>
        <p:spPr bwMode="auto">
          <a:xfrm>
            <a:off x="827088" y="1844675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sk-SK" altLang="sk-SK" sz="1800">
                <a:latin typeface="Arial" charset="0"/>
              </a:rPr>
              <a:t>Dokresli do obrázkov výšku hladiny kvapaliny.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/>
              <a:t>Úloha 3</a:t>
            </a:r>
            <a:endParaRPr lang="sk-SK" dirty="0"/>
          </a:p>
        </p:txBody>
      </p:sp>
      <p:sp>
        <p:nvSpPr>
          <p:cNvPr id="22531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sk-SK" altLang="sk-SK" smtClean="0"/>
              <a:t>Do ktorého čajníka vojde najviac čaju ?</a:t>
            </a:r>
          </a:p>
        </p:txBody>
      </p:sp>
      <p:pic>
        <p:nvPicPr>
          <p:cNvPr id="22532" name="Obrázo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05" b="8707"/>
          <a:stretch>
            <a:fillRect/>
          </a:stretch>
        </p:blipFill>
        <p:spPr bwMode="auto">
          <a:xfrm>
            <a:off x="395288" y="2708275"/>
            <a:ext cx="7561262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259632" y="5085184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k-SK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6" name="Obdĺžnik 5"/>
          <p:cNvSpPr/>
          <p:nvPr/>
        </p:nvSpPr>
        <p:spPr>
          <a:xfrm>
            <a:off x="2987824" y="5085184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k-SK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</a:p>
        </p:txBody>
      </p:sp>
      <p:sp>
        <p:nvSpPr>
          <p:cNvPr id="7" name="Obdĺžnik 6"/>
          <p:cNvSpPr/>
          <p:nvPr/>
        </p:nvSpPr>
        <p:spPr>
          <a:xfrm>
            <a:off x="4860032" y="5085184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k-SK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8" name="Obdĺžnik 7"/>
          <p:cNvSpPr/>
          <p:nvPr/>
        </p:nvSpPr>
        <p:spPr>
          <a:xfrm>
            <a:off x="6372200" y="5085184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k-SK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500188"/>
            <a:ext cx="2343150" cy="1720850"/>
          </a:xfrm>
          <a:noFill/>
        </p:spPr>
      </p:pic>
      <p:pic>
        <p:nvPicPr>
          <p:cNvPr id="9219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2" r="30727"/>
          <a:stretch>
            <a:fillRect/>
          </a:stretch>
        </p:blipFill>
        <p:spPr>
          <a:xfrm>
            <a:off x="7643813" y="1500188"/>
            <a:ext cx="954087" cy="2557462"/>
          </a:xfrm>
          <a:noFill/>
        </p:spPr>
      </p:pic>
      <p:sp>
        <p:nvSpPr>
          <p:cNvPr id="9220" name="Zástupný symbol textu 2"/>
          <p:cNvSpPr>
            <a:spLocks noGrp="1"/>
          </p:cNvSpPr>
          <p:nvPr>
            <p:ph type="body" sz="quarter" idx="1"/>
          </p:nvPr>
        </p:nvSpPr>
        <p:spPr>
          <a:xfrm>
            <a:off x="357188" y="571500"/>
            <a:ext cx="4040187" cy="639763"/>
          </a:xfrm>
        </p:spPr>
        <p:txBody>
          <a:bodyPr/>
          <a:lstStyle/>
          <a:p>
            <a:pPr eaLnBrk="1" hangingPunct="1"/>
            <a:r>
              <a:rPr lang="sk-SK" altLang="sk-SK" smtClean="0"/>
              <a:t>Kvapalné látky</a:t>
            </a:r>
          </a:p>
        </p:txBody>
      </p:sp>
      <p:sp>
        <p:nvSpPr>
          <p:cNvPr id="9221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714875" y="642938"/>
            <a:ext cx="4041775" cy="639762"/>
          </a:xfrm>
        </p:spPr>
        <p:txBody>
          <a:bodyPr/>
          <a:lstStyle/>
          <a:p>
            <a:pPr eaLnBrk="1" hangingPunct="1"/>
            <a:r>
              <a:rPr lang="sk-SK" altLang="sk-SK" smtClean="0"/>
              <a:t>        Kvapalné telesá</a:t>
            </a: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7143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43438"/>
            <a:ext cx="3000375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643188"/>
            <a:ext cx="19335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1" r="30882"/>
          <a:stretch>
            <a:fillRect/>
          </a:stretch>
        </p:blipFill>
        <p:spPr bwMode="auto">
          <a:xfrm>
            <a:off x="6929438" y="3786188"/>
            <a:ext cx="6429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714500"/>
            <a:ext cx="2143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Rovná spojnica 17"/>
          <p:cNvCxnSpPr/>
          <p:nvPr/>
        </p:nvCxnSpPr>
        <p:spPr>
          <a:xfrm rot="5400000">
            <a:off x="2428081" y="4215607"/>
            <a:ext cx="3859213" cy="0"/>
          </a:xfrm>
          <a:prstGeom prst="line">
            <a:avLst/>
          </a:prstGeom>
          <a:ln w="127000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Obdĺžnik 150"/>
          <p:cNvSpPr/>
          <p:nvPr/>
        </p:nvSpPr>
        <p:spPr>
          <a:xfrm>
            <a:off x="3924300" y="3284538"/>
            <a:ext cx="1295400" cy="3603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1476375" y="3141663"/>
            <a:ext cx="24479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" name="Lichobežník 6"/>
          <p:cNvSpPr/>
          <p:nvPr/>
        </p:nvSpPr>
        <p:spPr>
          <a:xfrm rot="5400000">
            <a:off x="4140200" y="3141663"/>
            <a:ext cx="215900" cy="647700"/>
          </a:xfrm>
          <a:prstGeom prst="trapezoid">
            <a:avLst>
              <a:gd name="adj" fmla="val 1362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grpSp>
        <p:nvGrpSpPr>
          <p:cNvPr id="4" name="Skupina 11"/>
          <p:cNvGrpSpPr>
            <a:grpSpLocks/>
          </p:cNvGrpSpPr>
          <p:nvPr/>
        </p:nvGrpSpPr>
        <p:grpSpPr bwMode="auto">
          <a:xfrm>
            <a:off x="323850" y="2997200"/>
            <a:ext cx="2879725" cy="936625"/>
            <a:chOff x="251520" y="2996952"/>
            <a:chExt cx="2880320" cy="936104"/>
          </a:xfrm>
        </p:grpSpPr>
        <p:sp>
          <p:nvSpPr>
            <p:cNvPr id="6" name="Obdĺžnik s rovnostranným odstrihnutým rohom 5"/>
            <p:cNvSpPr/>
            <p:nvPr/>
          </p:nvSpPr>
          <p:spPr>
            <a:xfrm rot="16200000">
              <a:off x="1439408" y="2169337"/>
              <a:ext cx="504544" cy="2591335"/>
            </a:xfrm>
            <a:prstGeom prst="snip2Same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5" name="Obdĺžnik 4"/>
            <p:cNvSpPr/>
            <p:nvPr/>
          </p:nvSpPr>
          <p:spPr>
            <a:xfrm>
              <a:off x="396013" y="3357115"/>
              <a:ext cx="2591335" cy="2157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8" name="Zaoblený obdĺžnik 7"/>
            <p:cNvSpPr/>
            <p:nvPr/>
          </p:nvSpPr>
          <p:spPr>
            <a:xfrm>
              <a:off x="251520" y="2996952"/>
              <a:ext cx="144493" cy="936104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11" name="Zaoblený obdĺžnik 10"/>
            <p:cNvSpPr/>
            <p:nvPr/>
          </p:nvSpPr>
          <p:spPr>
            <a:xfrm>
              <a:off x="2987348" y="3141335"/>
              <a:ext cx="144492" cy="64734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</p:grpSp>
      <p:sp>
        <p:nvSpPr>
          <p:cNvPr id="2" name="Zaoblený obdĺžnik 1"/>
          <p:cNvSpPr/>
          <p:nvPr/>
        </p:nvSpPr>
        <p:spPr>
          <a:xfrm>
            <a:off x="1331913" y="2852738"/>
            <a:ext cx="144462" cy="12239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3" name="Obdĺžnik 12"/>
          <p:cNvSpPr/>
          <p:nvPr/>
        </p:nvSpPr>
        <p:spPr>
          <a:xfrm rot="10800000">
            <a:off x="5219700" y="3141663"/>
            <a:ext cx="24479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" name="Lichobežník 13"/>
          <p:cNvSpPr/>
          <p:nvPr/>
        </p:nvSpPr>
        <p:spPr>
          <a:xfrm rot="16200000">
            <a:off x="4787900" y="3141663"/>
            <a:ext cx="215900" cy="647700"/>
          </a:xfrm>
          <a:prstGeom prst="trapezoid">
            <a:avLst>
              <a:gd name="adj" fmla="val 1362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grpSp>
        <p:nvGrpSpPr>
          <p:cNvPr id="9" name="Skupina 14"/>
          <p:cNvGrpSpPr>
            <a:grpSpLocks/>
          </p:cNvGrpSpPr>
          <p:nvPr/>
        </p:nvGrpSpPr>
        <p:grpSpPr bwMode="auto">
          <a:xfrm rot="10800000">
            <a:off x="5940425" y="2997200"/>
            <a:ext cx="2879725" cy="936625"/>
            <a:chOff x="251520" y="2996952"/>
            <a:chExt cx="2880320" cy="936104"/>
          </a:xfrm>
        </p:grpSpPr>
        <p:sp>
          <p:nvSpPr>
            <p:cNvPr id="16" name="Obdĺžnik s rovnostranným odstrihnutým rohom 15"/>
            <p:cNvSpPr/>
            <p:nvPr/>
          </p:nvSpPr>
          <p:spPr>
            <a:xfrm rot="16200000">
              <a:off x="1439408" y="2169336"/>
              <a:ext cx="504544" cy="2591335"/>
            </a:xfrm>
            <a:prstGeom prst="snip2Same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17" name="Obdĺžnik 16"/>
            <p:cNvSpPr/>
            <p:nvPr/>
          </p:nvSpPr>
          <p:spPr>
            <a:xfrm>
              <a:off x="396012" y="3357114"/>
              <a:ext cx="2591335" cy="2157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18" name="Zaoblený obdĺžnik 17"/>
            <p:cNvSpPr/>
            <p:nvPr/>
          </p:nvSpPr>
          <p:spPr>
            <a:xfrm>
              <a:off x="280101" y="2996952"/>
              <a:ext cx="144492" cy="936104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19" name="Zaoblený obdĺžnik 18"/>
            <p:cNvSpPr/>
            <p:nvPr/>
          </p:nvSpPr>
          <p:spPr>
            <a:xfrm>
              <a:off x="3044509" y="3141334"/>
              <a:ext cx="144493" cy="64734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</p:grpSp>
      <p:sp>
        <p:nvSpPr>
          <p:cNvPr id="20" name="Zaoblený obdĺžnik 19"/>
          <p:cNvSpPr/>
          <p:nvPr/>
        </p:nvSpPr>
        <p:spPr>
          <a:xfrm rot="10800000">
            <a:off x="7667625" y="2852738"/>
            <a:ext cx="144463" cy="12239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grpSp>
        <p:nvGrpSpPr>
          <p:cNvPr id="10251" name="Skupina 97"/>
          <p:cNvGrpSpPr>
            <a:grpSpLocks/>
          </p:cNvGrpSpPr>
          <p:nvPr/>
        </p:nvGrpSpPr>
        <p:grpSpPr bwMode="auto">
          <a:xfrm>
            <a:off x="2339975" y="3141663"/>
            <a:ext cx="1511300" cy="431800"/>
            <a:chOff x="2339751" y="3861048"/>
            <a:chExt cx="1512169" cy="432051"/>
          </a:xfrm>
        </p:grpSpPr>
        <p:grpSp>
          <p:nvGrpSpPr>
            <p:cNvPr id="10286" name="Skupina 96"/>
            <p:cNvGrpSpPr>
              <a:grpSpLocks/>
            </p:cNvGrpSpPr>
            <p:nvPr/>
          </p:nvGrpSpPr>
          <p:grpSpPr bwMode="auto">
            <a:xfrm>
              <a:off x="2483768" y="3861048"/>
              <a:ext cx="1368152" cy="144016"/>
              <a:chOff x="2483768" y="2204864"/>
              <a:chExt cx="1368152" cy="144016"/>
            </a:xfrm>
          </p:grpSpPr>
          <p:cxnSp>
            <p:nvCxnSpPr>
              <p:cNvPr id="39" name="Rovná spojnica 38"/>
              <p:cNvCxnSpPr/>
              <p:nvPr/>
            </p:nvCxnSpPr>
            <p:spPr>
              <a:xfrm rot="5400000">
                <a:off x="3492145" y="2277137"/>
                <a:ext cx="144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ovná spojnica 39"/>
              <p:cNvCxnSpPr/>
              <p:nvPr/>
            </p:nvCxnSpPr>
            <p:spPr>
              <a:xfrm rot="5400000">
                <a:off x="3599362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ovná spojnica 40"/>
              <p:cNvCxnSpPr/>
              <p:nvPr/>
            </p:nvCxnSpPr>
            <p:spPr>
              <a:xfrm rot="5400000">
                <a:off x="3670841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ovná spojnica 41"/>
              <p:cNvCxnSpPr/>
              <p:nvPr/>
            </p:nvCxnSpPr>
            <p:spPr>
              <a:xfrm rot="5400000">
                <a:off x="3743908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ovná spojnica 42"/>
              <p:cNvCxnSpPr/>
              <p:nvPr/>
            </p:nvCxnSpPr>
            <p:spPr>
              <a:xfrm rot="5400000">
                <a:off x="3815386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ovná spojnica 44"/>
              <p:cNvCxnSpPr/>
              <p:nvPr/>
            </p:nvCxnSpPr>
            <p:spPr>
              <a:xfrm rot="5400000">
                <a:off x="3383337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ovná spojnica 45"/>
              <p:cNvCxnSpPr/>
              <p:nvPr/>
            </p:nvCxnSpPr>
            <p:spPr>
              <a:xfrm rot="5400000">
                <a:off x="3454817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ovná spojnica 54"/>
              <p:cNvCxnSpPr/>
              <p:nvPr/>
            </p:nvCxnSpPr>
            <p:spPr>
              <a:xfrm rot="5400000">
                <a:off x="3238792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ovná spojnica 55"/>
              <p:cNvCxnSpPr/>
              <p:nvPr/>
            </p:nvCxnSpPr>
            <p:spPr>
              <a:xfrm rot="5400000">
                <a:off x="3311859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ovná spojnica 56"/>
              <p:cNvCxnSpPr/>
              <p:nvPr/>
            </p:nvCxnSpPr>
            <p:spPr>
              <a:xfrm rot="5400000">
                <a:off x="3131575" y="2277137"/>
                <a:ext cx="144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ovná spojnica 79"/>
              <p:cNvCxnSpPr/>
              <p:nvPr/>
            </p:nvCxnSpPr>
            <p:spPr>
              <a:xfrm rot="5400000">
                <a:off x="2772593" y="2277137"/>
                <a:ext cx="144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Rovná spojnica 80"/>
              <p:cNvCxnSpPr/>
              <p:nvPr/>
            </p:nvCxnSpPr>
            <p:spPr>
              <a:xfrm rot="5400000">
                <a:off x="2879811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ovná spojnica 81"/>
              <p:cNvCxnSpPr/>
              <p:nvPr/>
            </p:nvCxnSpPr>
            <p:spPr>
              <a:xfrm rot="5400000">
                <a:off x="2951289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ovná spojnica 82"/>
              <p:cNvCxnSpPr/>
              <p:nvPr/>
            </p:nvCxnSpPr>
            <p:spPr>
              <a:xfrm rot="5400000">
                <a:off x="3024356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ovná spojnica 83"/>
              <p:cNvCxnSpPr/>
              <p:nvPr/>
            </p:nvCxnSpPr>
            <p:spPr>
              <a:xfrm rot="5400000">
                <a:off x="3095835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ovná spojnica 85"/>
              <p:cNvCxnSpPr/>
              <p:nvPr/>
            </p:nvCxnSpPr>
            <p:spPr>
              <a:xfrm rot="5400000">
                <a:off x="2663787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ovná spojnica 86"/>
              <p:cNvCxnSpPr/>
              <p:nvPr/>
            </p:nvCxnSpPr>
            <p:spPr>
              <a:xfrm rot="5400000">
                <a:off x="2735265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ovná spojnica 87"/>
              <p:cNvCxnSpPr/>
              <p:nvPr/>
            </p:nvCxnSpPr>
            <p:spPr>
              <a:xfrm rot="5400000">
                <a:off x="2519241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Rovná spojnica 88"/>
              <p:cNvCxnSpPr/>
              <p:nvPr/>
            </p:nvCxnSpPr>
            <p:spPr>
              <a:xfrm rot="5400000">
                <a:off x="2592308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Rovná spojnica 89"/>
              <p:cNvCxnSpPr/>
              <p:nvPr/>
            </p:nvCxnSpPr>
            <p:spPr>
              <a:xfrm rot="5400000">
                <a:off x="2412024" y="2277137"/>
                <a:ext cx="144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87" name="BlokTextu 90"/>
            <p:cNvSpPr txBox="1">
              <a:spLocks noChangeArrowheads="1"/>
            </p:cNvSpPr>
            <p:nvPr/>
          </p:nvSpPr>
          <p:spPr bwMode="auto">
            <a:xfrm rot="5400000">
              <a:off x="3450359" y="3974576"/>
              <a:ext cx="2160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r>
                <a:rPr lang="sk-SK" altLang="sk-SK" sz="1200">
                  <a:latin typeface="Calibri" pitchFamily="34" charset="0"/>
                </a:rPr>
                <a:t>5</a:t>
              </a:r>
            </a:p>
          </p:txBody>
        </p:sp>
        <p:sp>
          <p:nvSpPr>
            <p:cNvPr id="10288" name="BlokTextu 91"/>
            <p:cNvSpPr txBox="1">
              <a:spLocks noChangeArrowheads="1"/>
            </p:cNvSpPr>
            <p:nvPr/>
          </p:nvSpPr>
          <p:spPr bwMode="auto">
            <a:xfrm rot="5400000">
              <a:off x="3018310" y="3974578"/>
              <a:ext cx="3600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r>
                <a:rPr lang="sk-SK" altLang="sk-SK" sz="1200">
                  <a:latin typeface="Calibri" pitchFamily="34" charset="0"/>
                </a:rPr>
                <a:t>10</a:t>
              </a:r>
            </a:p>
          </p:txBody>
        </p:sp>
        <p:sp>
          <p:nvSpPr>
            <p:cNvPr id="10289" name="BlokTextu 93"/>
            <p:cNvSpPr txBox="1">
              <a:spLocks noChangeArrowheads="1"/>
            </p:cNvSpPr>
            <p:nvPr/>
          </p:nvSpPr>
          <p:spPr bwMode="auto">
            <a:xfrm rot="5400000">
              <a:off x="2658270" y="3974578"/>
              <a:ext cx="3600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r>
                <a:rPr lang="sk-SK" altLang="sk-SK" sz="1200">
                  <a:latin typeface="Calibri" pitchFamily="34" charset="0"/>
                </a:rPr>
                <a:t>15</a:t>
              </a:r>
            </a:p>
          </p:txBody>
        </p:sp>
        <p:sp>
          <p:nvSpPr>
            <p:cNvPr id="10290" name="BlokTextu 94"/>
            <p:cNvSpPr txBox="1">
              <a:spLocks noChangeArrowheads="1"/>
            </p:cNvSpPr>
            <p:nvPr/>
          </p:nvSpPr>
          <p:spPr bwMode="auto">
            <a:xfrm rot="5400000">
              <a:off x="2298230" y="3974578"/>
              <a:ext cx="3600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r>
                <a:rPr lang="sk-SK" altLang="sk-SK" sz="1200">
                  <a:latin typeface="Calibri" pitchFamily="34" charset="0"/>
                </a:rPr>
                <a:t>20</a:t>
              </a:r>
            </a:p>
          </p:txBody>
        </p:sp>
      </p:grpSp>
      <p:grpSp>
        <p:nvGrpSpPr>
          <p:cNvPr id="10252" name="Skupina 98"/>
          <p:cNvGrpSpPr>
            <a:grpSpLocks/>
          </p:cNvGrpSpPr>
          <p:nvPr/>
        </p:nvGrpSpPr>
        <p:grpSpPr bwMode="auto">
          <a:xfrm rot="10800000">
            <a:off x="5292725" y="3357563"/>
            <a:ext cx="1511300" cy="431800"/>
            <a:chOff x="2339751" y="3861048"/>
            <a:chExt cx="1512169" cy="432051"/>
          </a:xfrm>
        </p:grpSpPr>
        <p:grpSp>
          <p:nvGrpSpPr>
            <p:cNvPr id="10261" name="Skupina 96"/>
            <p:cNvGrpSpPr>
              <a:grpSpLocks/>
            </p:cNvGrpSpPr>
            <p:nvPr/>
          </p:nvGrpSpPr>
          <p:grpSpPr bwMode="auto">
            <a:xfrm>
              <a:off x="2483768" y="3861048"/>
              <a:ext cx="1368152" cy="144016"/>
              <a:chOff x="2483768" y="2204864"/>
              <a:chExt cx="1368152" cy="144016"/>
            </a:xfrm>
          </p:grpSpPr>
          <p:cxnSp>
            <p:nvCxnSpPr>
              <p:cNvPr id="105" name="Rovná spojnica 104"/>
              <p:cNvCxnSpPr/>
              <p:nvPr/>
            </p:nvCxnSpPr>
            <p:spPr>
              <a:xfrm rot="5400000">
                <a:off x="3549327" y="2305729"/>
                <a:ext cx="1445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ovná spojnica 105"/>
              <p:cNvCxnSpPr/>
              <p:nvPr/>
            </p:nvCxnSpPr>
            <p:spPr>
              <a:xfrm rot="5400000">
                <a:off x="3656545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ovná spojnica 106"/>
              <p:cNvCxnSpPr/>
              <p:nvPr/>
            </p:nvCxnSpPr>
            <p:spPr>
              <a:xfrm rot="5400000">
                <a:off x="3728024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ovná spojnica 107"/>
              <p:cNvCxnSpPr/>
              <p:nvPr/>
            </p:nvCxnSpPr>
            <p:spPr>
              <a:xfrm rot="5400000">
                <a:off x="3801090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ovná spojnica 108"/>
              <p:cNvCxnSpPr/>
              <p:nvPr/>
            </p:nvCxnSpPr>
            <p:spPr>
              <a:xfrm rot="5400000">
                <a:off x="3872570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Rovná spojnica 109"/>
              <p:cNvCxnSpPr/>
              <p:nvPr/>
            </p:nvCxnSpPr>
            <p:spPr>
              <a:xfrm rot="5400000">
                <a:off x="3440521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ovná spojnica 110"/>
              <p:cNvCxnSpPr/>
              <p:nvPr/>
            </p:nvCxnSpPr>
            <p:spPr>
              <a:xfrm rot="5400000">
                <a:off x="3511999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ovná spojnica 111"/>
              <p:cNvCxnSpPr/>
              <p:nvPr/>
            </p:nvCxnSpPr>
            <p:spPr>
              <a:xfrm rot="5400000">
                <a:off x="3295975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ovná spojnica 112"/>
              <p:cNvCxnSpPr/>
              <p:nvPr/>
            </p:nvCxnSpPr>
            <p:spPr>
              <a:xfrm rot="5400000">
                <a:off x="3369042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ovná spojnica 113"/>
              <p:cNvCxnSpPr/>
              <p:nvPr/>
            </p:nvCxnSpPr>
            <p:spPr>
              <a:xfrm rot="5400000">
                <a:off x="3188757" y="2305729"/>
                <a:ext cx="1445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ovná spojnica 114"/>
              <p:cNvCxnSpPr/>
              <p:nvPr/>
            </p:nvCxnSpPr>
            <p:spPr>
              <a:xfrm rot="5400000">
                <a:off x="2829776" y="2305729"/>
                <a:ext cx="1445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ovná spojnica 115"/>
              <p:cNvCxnSpPr/>
              <p:nvPr/>
            </p:nvCxnSpPr>
            <p:spPr>
              <a:xfrm rot="5400000">
                <a:off x="2936994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ovná spojnica 116"/>
              <p:cNvCxnSpPr/>
              <p:nvPr/>
            </p:nvCxnSpPr>
            <p:spPr>
              <a:xfrm rot="5400000">
                <a:off x="3008473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Rovná spojnica 117"/>
              <p:cNvCxnSpPr/>
              <p:nvPr/>
            </p:nvCxnSpPr>
            <p:spPr>
              <a:xfrm rot="5400000">
                <a:off x="3081540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ovná spojnica 118"/>
              <p:cNvCxnSpPr/>
              <p:nvPr/>
            </p:nvCxnSpPr>
            <p:spPr>
              <a:xfrm rot="5400000">
                <a:off x="3153018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Rovná spojnica 119"/>
              <p:cNvCxnSpPr/>
              <p:nvPr/>
            </p:nvCxnSpPr>
            <p:spPr>
              <a:xfrm rot="5400000">
                <a:off x="2720970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ovná spojnica 120"/>
              <p:cNvCxnSpPr/>
              <p:nvPr/>
            </p:nvCxnSpPr>
            <p:spPr>
              <a:xfrm rot="5400000">
                <a:off x="2792449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ovná spojnica 121"/>
              <p:cNvCxnSpPr/>
              <p:nvPr/>
            </p:nvCxnSpPr>
            <p:spPr>
              <a:xfrm rot="5400000">
                <a:off x="2547833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ovná spojnica 122"/>
              <p:cNvCxnSpPr/>
              <p:nvPr/>
            </p:nvCxnSpPr>
            <p:spPr>
              <a:xfrm rot="5400000">
                <a:off x="2638372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ovná spojnica 123"/>
              <p:cNvCxnSpPr/>
              <p:nvPr/>
            </p:nvCxnSpPr>
            <p:spPr>
              <a:xfrm rot="5400000">
                <a:off x="2440615" y="2305729"/>
                <a:ext cx="1445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62" name="BlokTextu 100"/>
            <p:cNvSpPr txBox="1">
              <a:spLocks noChangeArrowheads="1"/>
            </p:cNvSpPr>
            <p:nvPr/>
          </p:nvSpPr>
          <p:spPr bwMode="auto">
            <a:xfrm rot="5400000">
              <a:off x="3450359" y="3974576"/>
              <a:ext cx="2160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r>
                <a:rPr lang="sk-SK" altLang="sk-SK" sz="1200">
                  <a:latin typeface="Calibri" pitchFamily="34" charset="0"/>
                </a:rPr>
                <a:t>5</a:t>
              </a:r>
            </a:p>
          </p:txBody>
        </p:sp>
        <p:sp>
          <p:nvSpPr>
            <p:cNvPr id="10263" name="BlokTextu 101"/>
            <p:cNvSpPr txBox="1">
              <a:spLocks noChangeArrowheads="1"/>
            </p:cNvSpPr>
            <p:nvPr/>
          </p:nvSpPr>
          <p:spPr bwMode="auto">
            <a:xfrm rot="5400000">
              <a:off x="3018310" y="3974578"/>
              <a:ext cx="3600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r>
                <a:rPr lang="sk-SK" altLang="sk-SK" sz="1200">
                  <a:latin typeface="Calibri" pitchFamily="34" charset="0"/>
                </a:rPr>
                <a:t>10</a:t>
              </a:r>
            </a:p>
          </p:txBody>
        </p:sp>
        <p:sp>
          <p:nvSpPr>
            <p:cNvPr id="10264" name="BlokTextu 102"/>
            <p:cNvSpPr txBox="1">
              <a:spLocks noChangeArrowheads="1"/>
            </p:cNvSpPr>
            <p:nvPr/>
          </p:nvSpPr>
          <p:spPr bwMode="auto">
            <a:xfrm rot="5400000">
              <a:off x="2658270" y="3974578"/>
              <a:ext cx="3600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r>
                <a:rPr lang="sk-SK" altLang="sk-SK" sz="1200">
                  <a:latin typeface="Calibri" pitchFamily="34" charset="0"/>
                </a:rPr>
                <a:t>15</a:t>
              </a:r>
            </a:p>
          </p:txBody>
        </p:sp>
        <p:sp>
          <p:nvSpPr>
            <p:cNvPr id="10265" name="BlokTextu 103"/>
            <p:cNvSpPr txBox="1">
              <a:spLocks noChangeArrowheads="1"/>
            </p:cNvSpPr>
            <p:nvPr/>
          </p:nvSpPr>
          <p:spPr bwMode="auto">
            <a:xfrm rot="5400000">
              <a:off x="2298230" y="3974578"/>
              <a:ext cx="3600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r>
                <a:rPr lang="sk-SK" altLang="sk-SK" sz="1200">
                  <a:latin typeface="Calibri" pitchFamily="34" charset="0"/>
                </a:rPr>
                <a:t>20</a:t>
              </a:r>
            </a:p>
          </p:txBody>
        </p:sp>
      </p:grpSp>
      <p:sp>
        <p:nvSpPr>
          <p:cNvPr id="152" name="Šípka doprava 151"/>
          <p:cNvSpPr/>
          <p:nvPr/>
        </p:nvSpPr>
        <p:spPr>
          <a:xfrm>
            <a:off x="1908175" y="2349500"/>
            <a:ext cx="1079500" cy="358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0254" name="BlokTextu 71"/>
          <p:cNvSpPr txBox="1">
            <a:spLocks noChangeArrowheads="1"/>
          </p:cNvSpPr>
          <p:nvPr/>
        </p:nvSpPr>
        <p:spPr bwMode="auto">
          <a:xfrm>
            <a:off x="1143000" y="571500"/>
            <a:ext cx="6643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sk-SK" altLang="sk-SK" b="1">
                <a:latin typeface="Arial" charset="0"/>
              </a:rPr>
              <a:t>Vlastnosti kvapalín</a:t>
            </a:r>
          </a:p>
        </p:txBody>
      </p:sp>
      <p:sp>
        <p:nvSpPr>
          <p:cNvPr id="10255" name="BlokTextu 72"/>
          <p:cNvSpPr txBox="1">
            <a:spLocks noChangeArrowheads="1"/>
          </p:cNvSpPr>
          <p:nvPr/>
        </p:nvSpPr>
        <p:spPr bwMode="auto">
          <a:xfrm>
            <a:off x="714375" y="1285875"/>
            <a:ext cx="514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sk-SK" altLang="sk-SK" sz="2000">
                <a:latin typeface="Arial" charset="0"/>
              </a:rPr>
              <a:t>1. </a:t>
            </a:r>
            <a:r>
              <a:rPr lang="sk-SK" altLang="sk-SK" sz="2000">
                <a:solidFill>
                  <a:srgbClr val="FF0000"/>
                </a:solidFill>
                <a:latin typeface="Arial" charset="0"/>
              </a:rPr>
              <a:t>Sú tekuté </a:t>
            </a:r>
          </a:p>
        </p:txBody>
      </p:sp>
      <p:pic>
        <p:nvPicPr>
          <p:cNvPr id="10256" name="Picture 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25925"/>
            <a:ext cx="121443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"/>
          <a:stretch>
            <a:fillRect/>
          </a:stretch>
        </p:blipFill>
        <p:spPr bwMode="auto">
          <a:xfrm>
            <a:off x="3444875" y="4286250"/>
            <a:ext cx="250031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4516438"/>
            <a:ext cx="12858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BlokTextu 77"/>
          <p:cNvSpPr txBox="1">
            <a:spLocks noChangeArrowheads="1"/>
          </p:cNvSpPr>
          <p:nvPr/>
        </p:nvSpPr>
        <p:spPr bwMode="auto">
          <a:xfrm>
            <a:off x="3619500" y="613727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sk-SK" altLang="sk-SK" sz="1800">
                <a:latin typeface="Arial" charset="0"/>
              </a:rPr>
              <a:t>Dajú sa prelievať</a:t>
            </a:r>
          </a:p>
        </p:txBody>
      </p:sp>
      <p:pic>
        <p:nvPicPr>
          <p:cNvPr id="10260" name="Picture 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28625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07882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3469E-6 L 0.07882 2.5346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dĺžnik 73"/>
          <p:cNvSpPr/>
          <p:nvPr/>
        </p:nvSpPr>
        <p:spPr>
          <a:xfrm>
            <a:off x="3924300" y="3284538"/>
            <a:ext cx="1295400" cy="3603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5" name="Obdĺžnik 74"/>
          <p:cNvSpPr/>
          <p:nvPr/>
        </p:nvSpPr>
        <p:spPr>
          <a:xfrm>
            <a:off x="1476375" y="3141663"/>
            <a:ext cx="24479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6" name="Lichobežník 75"/>
          <p:cNvSpPr/>
          <p:nvPr/>
        </p:nvSpPr>
        <p:spPr>
          <a:xfrm rot="5400000">
            <a:off x="4140200" y="3141663"/>
            <a:ext cx="215900" cy="647700"/>
          </a:xfrm>
          <a:prstGeom prst="trapezoid">
            <a:avLst>
              <a:gd name="adj" fmla="val 1362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grpSp>
        <p:nvGrpSpPr>
          <p:cNvPr id="11269" name="Skupina 76"/>
          <p:cNvGrpSpPr>
            <a:grpSpLocks/>
          </p:cNvGrpSpPr>
          <p:nvPr/>
        </p:nvGrpSpPr>
        <p:grpSpPr bwMode="auto">
          <a:xfrm>
            <a:off x="323850" y="2997200"/>
            <a:ext cx="2879725" cy="936625"/>
            <a:chOff x="251520" y="2996952"/>
            <a:chExt cx="2880320" cy="936104"/>
          </a:xfrm>
        </p:grpSpPr>
        <p:sp>
          <p:nvSpPr>
            <p:cNvPr id="78" name="Obdĺžnik s rovnostranným odstrihnutým rohom 77"/>
            <p:cNvSpPr/>
            <p:nvPr/>
          </p:nvSpPr>
          <p:spPr>
            <a:xfrm rot="16200000">
              <a:off x="1439408" y="2169337"/>
              <a:ext cx="504544" cy="2591335"/>
            </a:xfrm>
            <a:prstGeom prst="snip2Same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79" name="Obdĺžnik 78"/>
            <p:cNvSpPr/>
            <p:nvPr/>
          </p:nvSpPr>
          <p:spPr>
            <a:xfrm>
              <a:off x="396013" y="3357115"/>
              <a:ext cx="2591335" cy="2157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80" name="Zaoblený obdĺžnik 79"/>
            <p:cNvSpPr/>
            <p:nvPr/>
          </p:nvSpPr>
          <p:spPr>
            <a:xfrm>
              <a:off x="251520" y="2996952"/>
              <a:ext cx="144493" cy="936104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81" name="Zaoblený obdĺžnik 80"/>
            <p:cNvSpPr/>
            <p:nvPr/>
          </p:nvSpPr>
          <p:spPr>
            <a:xfrm>
              <a:off x="2987348" y="3141335"/>
              <a:ext cx="144492" cy="64734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</p:grpSp>
      <p:sp>
        <p:nvSpPr>
          <p:cNvPr id="82" name="Zaoblený obdĺžnik 81"/>
          <p:cNvSpPr/>
          <p:nvPr/>
        </p:nvSpPr>
        <p:spPr>
          <a:xfrm>
            <a:off x="1331913" y="2852738"/>
            <a:ext cx="144462" cy="12239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3" name="Obdĺžnik 82"/>
          <p:cNvSpPr/>
          <p:nvPr/>
        </p:nvSpPr>
        <p:spPr>
          <a:xfrm rot="10800000">
            <a:off x="5219700" y="3141663"/>
            <a:ext cx="24479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4" name="Lichobežník 83"/>
          <p:cNvSpPr/>
          <p:nvPr/>
        </p:nvSpPr>
        <p:spPr>
          <a:xfrm rot="16200000">
            <a:off x="4787900" y="3141663"/>
            <a:ext cx="215900" cy="647700"/>
          </a:xfrm>
          <a:prstGeom prst="trapezoid">
            <a:avLst>
              <a:gd name="adj" fmla="val 1362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grpSp>
        <p:nvGrpSpPr>
          <p:cNvPr id="11273" name="Skupina 84"/>
          <p:cNvGrpSpPr>
            <a:grpSpLocks/>
          </p:cNvGrpSpPr>
          <p:nvPr/>
        </p:nvGrpSpPr>
        <p:grpSpPr bwMode="auto">
          <a:xfrm rot="10800000">
            <a:off x="5940425" y="2997200"/>
            <a:ext cx="2879725" cy="936625"/>
            <a:chOff x="251520" y="2996952"/>
            <a:chExt cx="2880320" cy="936104"/>
          </a:xfrm>
        </p:grpSpPr>
        <p:sp>
          <p:nvSpPr>
            <p:cNvPr id="86" name="Obdĺžnik s rovnostranným odstrihnutým rohom 85"/>
            <p:cNvSpPr/>
            <p:nvPr/>
          </p:nvSpPr>
          <p:spPr>
            <a:xfrm rot="16200000">
              <a:off x="1439408" y="2169336"/>
              <a:ext cx="504544" cy="2591335"/>
            </a:xfrm>
            <a:prstGeom prst="snip2Same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87" name="Obdĺžnik 86"/>
            <p:cNvSpPr/>
            <p:nvPr/>
          </p:nvSpPr>
          <p:spPr>
            <a:xfrm>
              <a:off x="396012" y="3357114"/>
              <a:ext cx="2591335" cy="2157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88" name="Zaoblený obdĺžnik 87"/>
            <p:cNvSpPr/>
            <p:nvPr/>
          </p:nvSpPr>
          <p:spPr>
            <a:xfrm>
              <a:off x="280101" y="2996952"/>
              <a:ext cx="144492" cy="936104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89" name="Zaoblený obdĺžnik 88"/>
            <p:cNvSpPr/>
            <p:nvPr/>
          </p:nvSpPr>
          <p:spPr>
            <a:xfrm>
              <a:off x="3044509" y="3141334"/>
              <a:ext cx="144493" cy="64734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</p:grpSp>
      <p:sp>
        <p:nvSpPr>
          <p:cNvPr id="90" name="Zaoblený obdĺžnik 89"/>
          <p:cNvSpPr/>
          <p:nvPr/>
        </p:nvSpPr>
        <p:spPr>
          <a:xfrm rot="10800000">
            <a:off x="7667625" y="2852738"/>
            <a:ext cx="144463" cy="12239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grpSp>
        <p:nvGrpSpPr>
          <p:cNvPr id="11275" name="Skupina 90"/>
          <p:cNvGrpSpPr>
            <a:grpSpLocks/>
          </p:cNvGrpSpPr>
          <p:nvPr/>
        </p:nvGrpSpPr>
        <p:grpSpPr bwMode="auto">
          <a:xfrm>
            <a:off x="2339975" y="3141663"/>
            <a:ext cx="1511300" cy="431800"/>
            <a:chOff x="2339751" y="3861048"/>
            <a:chExt cx="1512169" cy="432051"/>
          </a:xfrm>
        </p:grpSpPr>
        <p:grpSp>
          <p:nvGrpSpPr>
            <p:cNvPr id="11314" name="Skupina 96"/>
            <p:cNvGrpSpPr>
              <a:grpSpLocks/>
            </p:cNvGrpSpPr>
            <p:nvPr/>
          </p:nvGrpSpPr>
          <p:grpSpPr bwMode="auto">
            <a:xfrm>
              <a:off x="2483768" y="3861048"/>
              <a:ext cx="1368152" cy="144016"/>
              <a:chOff x="2483768" y="2204864"/>
              <a:chExt cx="1368152" cy="144016"/>
            </a:xfrm>
          </p:grpSpPr>
          <p:cxnSp>
            <p:nvCxnSpPr>
              <p:cNvPr id="97" name="Rovná spojnica 96"/>
              <p:cNvCxnSpPr/>
              <p:nvPr/>
            </p:nvCxnSpPr>
            <p:spPr>
              <a:xfrm rot="5400000">
                <a:off x="3492145" y="2277137"/>
                <a:ext cx="144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ovná spojnica 97"/>
              <p:cNvCxnSpPr/>
              <p:nvPr/>
            </p:nvCxnSpPr>
            <p:spPr>
              <a:xfrm rot="5400000">
                <a:off x="3599362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ovná spojnica 98"/>
              <p:cNvCxnSpPr/>
              <p:nvPr/>
            </p:nvCxnSpPr>
            <p:spPr>
              <a:xfrm rot="5400000">
                <a:off x="3670841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ovná spojnica 99"/>
              <p:cNvCxnSpPr/>
              <p:nvPr/>
            </p:nvCxnSpPr>
            <p:spPr>
              <a:xfrm rot="5400000">
                <a:off x="3743908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ovná spojnica 100"/>
              <p:cNvCxnSpPr/>
              <p:nvPr/>
            </p:nvCxnSpPr>
            <p:spPr>
              <a:xfrm rot="5400000">
                <a:off x="3815386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ovná spojnica 101"/>
              <p:cNvCxnSpPr/>
              <p:nvPr/>
            </p:nvCxnSpPr>
            <p:spPr>
              <a:xfrm rot="5400000">
                <a:off x="3383337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ovná spojnica 102"/>
              <p:cNvCxnSpPr/>
              <p:nvPr/>
            </p:nvCxnSpPr>
            <p:spPr>
              <a:xfrm rot="5400000">
                <a:off x="3454817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ovná spojnica 103"/>
              <p:cNvCxnSpPr/>
              <p:nvPr/>
            </p:nvCxnSpPr>
            <p:spPr>
              <a:xfrm rot="5400000">
                <a:off x="3238792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ovná spojnica 104"/>
              <p:cNvCxnSpPr/>
              <p:nvPr/>
            </p:nvCxnSpPr>
            <p:spPr>
              <a:xfrm rot="5400000">
                <a:off x="3311859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ovná spojnica 105"/>
              <p:cNvCxnSpPr/>
              <p:nvPr/>
            </p:nvCxnSpPr>
            <p:spPr>
              <a:xfrm rot="5400000">
                <a:off x="3131575" y="2277137"/>
                <a:ext cx="144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ovná spojnica 106"/>
              <p:cNvCxnSpPr/>
              <p:nvPr/>
            </p:nvCxnSpPr>
            <p:spPr>
              <a:xfrm rot="5400000">
                <a:off x="2772593" y="2277137"/>
                <a:ext cx="144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ovná spojnica 107"/>
              <p:cNvCxnSpPr/>
              <p:nvPr/>
            </p:nvCxnSpPr>
            <p:spPr>
              <a:xfrm rot="5400000">
                <a:off x="2879811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ovná spojnica 108"/>
              <p:cNvCxnSpPr/>
              <p:nvPr/>
            </p:nvCxnSpPr>
            <p:spPr>
              <a:xfrm rot="5400000">
                <a:off x="2951289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Rovná spojnica 109"/>
              <p:cNvCxnSpPr/>
              <p:nvPr/>
            </p:nvCxnSpPr>
            <p:spPr>
              <a:xfrm rot="5400000">
                <a:off x="3024356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ovná spojnica 110"/>
              <p:cNvCxnSpPr/>
              <p:nvPr/>
            </p:nvCxnSpPr>
            <p:spPr>
              <a:xfrm rot="5400000">
                <a:off x="3095835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ovná spojnica 111"/>
              <p:cNvCxnSpPr/>
              <p:nvPr/>
            </p:nvCxnSpPr>
            <p:spPr>
              <a:xfrm rot="5400000">
                <a:off x="2663787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ovná spojnica 112"/>
              <p:cNvCxnSpPr/>
              <p:nvPr/>
            </p:nvCxnSpPr>
            <p:spPr>
              <a:xfrm rot="5400000">
                <a:off x="2735265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ovná spojnica 113"/>
              <p:cNvCxnSpPr/>
              <p:nvPr/>
            </p:nvCxnSpPr>
            <p:spPr>
              <a:xfrm rot="5400000">
                <a:off x="2519241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ovná spojnica 114"/>
              <p:cNvCxnSpPr/>
              <p:nvPr/>
            </p:nvCxnSpPr>
            <p:spPr>
              <a:xfrm rot="5400000">
                <a:off x="2592308" y="2241398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ovná spojnica 115"/>
              <p:cNvCxnSpPr/>
              <p:nvPr/>
            </p:nvCxnSpPr>
            <p:spPr>
              <a:xfrm rot="5400000">
                <a:off x="2412024" y="2277137"/>
                <a:ext cx="144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15" name="BlokTextu 92"/>
            <p:cNvSpPr txBox="1">
              <a:spLocks noChangeArrowheads="1"/>
            </p:cNvSpPr>
            <p:nvPr/>
          </p:nvSpPr>
          <p:spPr bwMode="auto">
            <a:xfrm rot="5400000">
              <a:off x="3450359" y="3974576"/>
              <a:ext cx="2160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r>
                <a:rPr lang="sk-SK" altLang="sk-SK" sz="1200">
                  <a:latin typeface="Calibri" pitchFamily="34" charset="0"/>
                </a:rPr>
                <a:t>5</a:t>
              </a:r>
            </a:p>
          </p:txBody>
        </p:sp>
        <p:sp>
          <p:nvSpPr>
            <p:cNvPr id="11316" name="BlokTextu 93"/>
            <p:cNvSpPr txBox="1">
              <a:spLocks noChangeArrowheads="1"/>
            </p:cNvSpPr>
            <p:nvPr/>
          </p:nvSpPr>
          <p:spPr bwMode="auto">
            <a:xfrm rot="5400000">
              <a:off x="3018310" y="3974578"/>
              <a:ext cx="3600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r>
                <a:rPr lang="sk-SK" altLang="sk-SK" sz="1200">
                  <a:latin typeface="Calibri" pitchFamily="34" charset="0"/>
                </a:rPr>
                <a:t>10</a:t>
              </a:r>
            </a:p>
          </p:txBody>
        </p:sp>
        <p:sp>
          <p:nvSpPr>
            <p:cNvPr id="11317" name="BlokTextu 94"/>
            <p:cNvSpPr txBox="1">
              <a:spLocks noChangeArrowheads="1"/>
            </p:cNvSpPr>
            <p:nvPr/>
          </p:nvSpPr>
          <p:spPr bwMode="auto">
            <a:xfrm rot="5400000">
              <a:off x="2658270" y="3974578"/>
              <a:ext cx="3600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r>
                <a:rPr lang="sk-SK" altLang="sk-SK" sz="1200">
                  <a:latin typeface="Calibri" pitchFamily="34" charset="0"/>
                </a:rPr>
                <a:t>15</a:t>
              </a:r>
            </a:p>
          </p:txBody>
        </p:sp>
        <p:sp>
          <p:nvSpPr>
            <p:cNvPr id="11318" name="BlokTextu 95"/>
            <p:cNvSpPr txBox="1">
              <a:spLocks noChangeArrowheads="1"/>
            </p:cNvSpPr>
            <p:nvPr/>
          </p:nvSpPr>
          <p:spPr bwMode="auto">
            <a:xfrm rot="5400000">
              <a:off x="2298230" y="3974578"/>
              <a:ext cx="3600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r>
                <a:rPr lang="sk-SK" altLang="sk-SK" sz="1200">
                  <a:latin typeface="Calibri" pitchFamily="34" charset="0"/>
                </a:rPr>
                <a:t>20</a:t>
              </a:r>
            </a:p>
          </p:txBody>
        </p:sp>
      </p:grpSp>
      <p:grpSp>
        <p:nvGrpSpPr>
          <p:cNvPr id="11276" name="Skupina 116"/>
          <p:cNvGrpSpPr>
            <a:grpSpLocks/>
          </p:cNvGrpSpPr>
          <p:nvPr/>
        </p:nvGrpSpPr>
        <p:grpSpPr bwMode="auto">
          <a:xfrm rot="10800000">
            <a:off x="5292725" y="3357563"/>
            <a:ext cx="1511300" cy="431800"/>
            <a:chOff x="2339751" y="3861048"/>
            <a:chExt cx="1512169" cy="432051"/>
          </a:xfrm>
        </p:grpSpPr>
        <p:grpSp>
          <p:nvGrpSpPr>
            <p:cNvPr id="11289" name="Skupina 96"/>
            <p:cNvGrpSpPr>
              <a:grpSpLocks/>
            </p:cNvGrpSpPr>
            <p:nvPr/>
          </p:nvGrpSpPr>
          <p:grpSpPr bwMode="auto">
            <a:xfrm>
              <a:off x="2483768" y="3861048"/>
              <a:ext cx="1368152" cy="144016"/>
              <a:chOff x="2483768" y="2204864"/>
              <a:chExt cx="1368152" cy="144016"/>
            </a:xfrm>
          </p:grpSpPr>
          <p:cxnSp>
            <p:nvCxnSpPr>
              <p:cNvPr id="123" name="Rovná spojnica 122"/>
              <p:cNvCxnSpPr/>
              <p:nvPr/>
            </p:nvCxnSpPr>
            <p:spPr>
              <a:xfrm rot="5400000">
                <a:off x="3549327" y="2305729"/>
                <a:ext cx="1445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Rovná spojnica 123"/>
              <p:cNvCxnSpPr/>
              <p:nvPr/>
            </p:nvCxnSpPr>
            <p:spPr>
              <a:xfrm rot="5400000">
                <a:off x="3656545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ovná spojnica 124"/>
              <p:cNvCxnSpPr/>
              <p:nvPr/>
            </p:nvCxnSpPr>
            <p:spPr>
              <a:xfrm rot="5400000">
                <a:off x="3728024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Rovná spojnica 125"/>
              <p:cNvCxnSpPr/>
              <p:nvPr/>
            </p:nvCxnSpPr>
            <p:spPr>
              <a:xfrm rot="5400000">
                <a:off x="3801090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Rovná spojnica 126"/>
              <p:cNvCxnSpPr/>
              <p:nvPr/>
            </p:nvCxnSpPr>
            <p:spPr>
              <a:xfrm rot="5400000">
                <a:off x="3872570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Rovná spojnica 127"/>
              <p:cNvCxnSpPr/>
              <p:nvPr/>
            </p:nvCxnSpPr>
            <p:spPr>
              <a:xfrm rot="5400000">
                <a:off x="3440521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Rovná spojnica 128"/>
              <p:cNvCxnSpPr/>
              <p:nvPr/>
            </p:nvCxnSpPr>
            <p:spPr>
              <a:xfrm rot="5400000">
                <a:off x="3511999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Rovná spojnica 129"/>
              <p:cNvCxnSpPr/>
              <p:nvPr/>
            </p:nvCxnSpPr>
            <p:spPr>
              <a:xfrm rot="5400000">
                <a:off x="3295975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Rovná spojnica 130"/>
              <p:cNvCxnSpPr/>
              <p:nvPr/>
            </p:nvCxnSpPr>
            <p:spPr>
              <a:xfrm rot="5400000">
                <a:off x="3369042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ovná spojnica 131"/>
              <p:cNvCxnSpPr/>
              <p:nvPr/>
            </p:nvCxnSpPr>
            <p:spPr>
              <a:xfrm rot="5400000">
                <a:off x="3188757" y="2305729"/>
                <a:ext cx="1445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Rovná spojnica 132"/>
              <p:cNvCxnSpPr/>
              <p:nvPr/>
            </p:nvCxnSpPr>
            <p:spPr>
              <a:xfrm rot="5400000">
                <a:off x="2829776" y="2305729"/>
                <a:ext cx="1445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Rovná spojnica 133"/>
              <p:cNvCxnSpPr/>
              <p:nvPr/>
            </p:nvCxnSpPr>
            <p:spPr>
              <a:xfrm rot="5400000">
                <a:off x="2936994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Rovná spojnica 134"/>
              <p:cNvCxnSpPr/>
              <p:nvPr/>
            </p:nvCxnSpPr>
            <p:spPr>
              <a:xfrm rot="5400000">
                <a:off x="3008473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Rovná spojnica 135"/>
              <p:cNvCxnSpPr/>
              <p:nvPr/>
            </p:nvCxnSpPr>
            <p:spPr>
              <a:xfrm rot="5400000">
                <a:off x="3081540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Rovná spojnica 136"/>
              <p:cNvCxnSpPr/>
              <p:nvPr/>
            </p:nvCxnSpPr>
            <p:spPr>
              <a:xfrm rot="5400000">
                <a:off x="3153018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ovná spojnica 137"/>
              <p:cNvCxnSpPr/>
              <p:nvPr/>
            </p:nvCxnSpPr>
            <p:spPr>
              <a:xfrm rot="5400000">
                <a:off x="2720970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ovná spojnica 138"/>
              <p:cNvCxnSpPr/>
              <p:nvPr/>
            </p:nvCxnSpPr>
            <p:spPr>
              <a:xfrm rot="5400000">
                <a:off x="2792449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ovná spojnica 139"/>
              <p:cNvCxnSpPr/>
              <p:nvPr/>
            </p:nvCxnSpPr>
            <p:spPr>
              <a:xfrm rot="5400000">
                <a:off x="2547833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ovná spojnica 140"/>
              <p:cNvCxnSpPr/>
              <p:nvPr/>
            </p:nvCxnSpPr>
            <p:spPr>
              <a:xfrm rot="5400000">
                <a:off x="2638372" y="2241397"/>
                <a:ext cx="730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Rovná spojnica 141"/>
              <p:cNvCxnSpPr/>
              <p:nvPr/>
            </p:nvCxnSpPr>
            <p:spPr>
              <a:xfrm rot="5400000">
                <a:off x="2440615" y="2305729"/>
                <a:ext cx="1445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90" name="BlokTextu 118"/>
            <p:cNvSpPr txBox="1">
              <a:spLocks noChangeArrowheads="1"/>
            </p:cNvSpPr>
            <p:nvPr/>
          </p:nvSpPr>
          <p:spPr bwMode="auto">
            <a:xfrm rot="5400000">
              <a:off x="3450359" y="3974576"/>
              <a:ext cx="2160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r>
                <a:rPr lang="sk-SK" altLang="sk-SK" sz="1200">
                  <a:latin typeface="Calibri" pitchFamily="34" charset="0"/>
                </a:rPr>
                <a:t>5</a:t>
              </a:r>
            </a:p>
          </p:txBody>
        </p:sp>
        <p:sp>
          <p:nvSpPr>
            <p:cNvPr id="11291" name="BlokTextu 119"/>
            <p:cNvSpPr txBox="1">
              <a:spLocks noChangeArrowheads="1"/>
            </p:cNvSpPr>
            <p:nvPr/>
          </p:nvSpPr>
          <p:spPr bwMode="auto">
            <a:xfrm rot="5400000">
              <a:off x="3018310" y="3974578"/>
              <a:ext cx="3600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r>
                <a:rPr lang="sk-SK" altLang="sk-SK" sz="1200">
                  <a:latin typeface="Calibri" pitchFamily="34" charset="0"/>
                </a:rPr>
                <a:t>10</a:t>
              </a:r>
            </a:p>
          </p:txBody>
        </p:sp>
        <p:sp>
          <p:nvSpPr>
            <p:cNvPr id="11292" name="BlokTextu 120"/>
            <p:cNvSpPr txBox="1">
              <a:spLocks noChangeArrowheads="1"/>
            </p:cNvSpPr>
            <p:nvPr/>
          </p:nvSpPr>
          <p:spPr bwMode="auto">
            <a:xfrm rot="5400000">
              <a:off x="2658270" y="3974578"/>
              <a:ext cx="3600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r>
                <a:rPr lang="sk-SK" altLang="sk-SK" sz="1200">
                  <a:latin typeface="Calibri" pitchFamily="34" charset="0"/>
                </a:rPr>
                <a:t>15</a:t>
              </a:r>
            </a:p>
          </p:txBody>
        </p:sp>
        <p:sp>
          <p:nvSpPr>
            <p:cNvPr id="11293" name="BlokTextu 121"/>
            <p:cNvSpPr txBox="1">
              <a:spLocks noChangeArrowheads="1"/>
            </p:cNvSpPr>
            <p:nvPr/>
          </p:nvSpPr>
          <p:spPr bwMode="auto">
            <a:xfrm rot="5400000">
              <a:off x="2298230" y="3974578"/>
              <a:ext cx="3600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r>
                <a:rPr lang="sk-SK" altLang="sk-SK" sz="1200">
                  <a:latin typeface="Calibri" pitchFamily="34" charset="0"/>
                </a:rPr>
                <a:t>20</a:t>
              </a:r>
            </a:p>
          </p:txBody>
        </p:sp>
      </p:grpSp>
      <p:sp>
        <p:nvSpPr>
          <p:cNvPr id="143" name="Šípka doprava 142"/>
          <p:cNvSpPr/>
          <p:nvPr/>
        </p:nvSpPr>
        <p:spPr>
          <a:xfrm>
            <a:off x="1908175" y="2349500"/>
            <a:ext cx="1079500" cy="358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45" name="Šípka doprava 144"/>
          <p:cNvSpPr/>
          <p:nvPr/>
        </p:nvSpPr>
        <p:spPr>
          <a:xfrm flipH="1">
            <a:off x="6227763" y="2276475"/>
            <a:ext cx="1081087" cy="3603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279" name="Obdĺžnik 72"/>
          <p:cNvSpPr>
            <a:spLocks noChangeArrowheads="1"/>
          </p:cNvSpPr>
          <p:nvPr/>
        </p:nvSpPr>
        <p:spPr bwMode="auto">
          <a:xfrm>
            <a:off x="2857500" y="571500"/>
            <a:ext cx="357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k-SK" altLang="sk-SK" sz="2400" b="1"/>
              <a:t>Vlastnosti kvapalín</a:t>
            </a:r>
          </a:p>
        </p:txBody>
      </p:sp>
      <p:sp>
        <p:nvSpPr>
          <p:cNvPr id="11280" name="BlokTextu 76"/>
          <p:cNvSpPr txBox="1">
            <a:spLocks noChangeArrowheads="1"/>
          </p:cNvSpPr>
          <p:nvPr/>
        </p:nvSpPr>
        <p:spPr bwMode="auto">
          <a:xfrm>
            <a:off x="714375" y="1285875"/>
            <a:ext cx="514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sk-SK" altLang="sk-SK" sz="2000">
                <a:latin typeface="Arial" charset="0"/>
              </a:rPr>
              <a:t>2</a:t>
            </a:r>
            <a:r>
              <a:rPr lang="sk-SK" altLang="sk-SK" sz="2000">
                <a:solidFill>
                  <a:srgbClr val="FF0000"/>
                </a:solidFill>
                <a:latin typeface="Arial" charset="0"/>
              </a:rPr>
              <a:t>. Sú nestlačiteľné </a:t>
            </a:r>
          </a:p>
        </p:txBody>
      </p:sp>
      <p:pic>
        <p:nvPicPr>
          <p:cNvPr id="11281" name="Picture 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17500"/>
          <a:stretch>
            <a:fillRect/>
          </a:stretch>
        </p:blipFill>
        <p:spPr bwMode="auto">
          <a:xfrm>
            <a:off x="4630738" y="4111625"/>
            <a:ext cx="19288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r="17909"/>
          <a:stretch>
            <a:fillRect/>
          </a:stretch>
        </p:blipFill>
        <p:spPr bwMode="auto">
          <a:xfrm>
            <a:off x="6850063" y="4462463"/>
            <a:ext cx="12858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BlokTextu 90"/>
          <p:cNvSpPr txBox="1">
            <a:spLocks noChangeArrowheads="1"/>
          </p:cNvSpPr>
          <p:nvPr/>
        </p:nvSpPr>
        <p:spPr bwMode="auto">
          <a:xfrm>
            <a:off x="5272088" y="5659438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sk-SK" altLang="sk-SK" sz="1800">
                <a:latin typeface="Arial" charset="0"/>
              </a:rPr>
              <a:t> 8 l </a:t>
            </a:r>
          </a:p>
        </p:txBody>
      </p:sp>
      <p:sp>
        <p:nvSpPr>
          <p:cNvPr id="11284" name="BlokTextu 91"/>
          <p:cNvSpPr txBox="1">
            <a:spLocks noChangeArrowheads="1"/>
          </p:cNvSpPr>
          <p:nvPr/>
        </p:nvSpPr>
        <p:spPr bwMode="auto">
          <a:xfrm>
            <a:off x="7297738" y="5467350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sk-SK" altLang="sk-SK" sz="1800">
                <a:latin typeface="Arial" charset="0"/>
              </a:rPr>
              <a:t>  5 l</a:t>
            </a:r>
          </a:p>
        </p:txBody>
      </p:sp>
      <p:sp>
        <p:nvSpPr>
          <p:cNvPr id="5141" name="BlokTextu 92"/>
          <p:cNvSpPr txBox="1">
            <a:spLocks noChangeArrowheads="1"/>
          </p:cNvSpPr>
          <p:nvPr/>
        </p:nvSpPr>
        <p:spPr bwMode="auto">
          <a:xfrm>
            <a:off x="428625" y="4643438"/>
            <a:ext cx="4429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k-SK" b="1" i="1" dirty="0">
                <a:solidFill>
                  <a:srgbClr val="7030A0"/>
                </a:solidFill>
              </a:rPr>
              <a:t>Úloha : </a:t>
            </a:r>
          </a:p>
          <a:p>
            <a:pPr>
              <a:defRPr/>
            </a:pPr>
            <a:r>
              <a:rPr lang="sk-SK" b="1" dirty="0">
                <a:solidFill>
                  <a:schemeClr val="accent4">
                    <a:lumMod val="50000"/>
                  </a:schemeClr>
                </a:solidFill>
              </a:rPr>
              <a:t>Prelejeme 8 litrov farby do 5 litrového vedra tak, aby sme nevyliali farbu na zem? </a:t>
            </a:r>
          </a:p>
          <a:p>
            <a:pPr>
              <a:defRPr/>
            </a:pPr>
            <a:endParaRPr lang="sk-SK" dirty="0"/>
          </a:p>
        </p:txBody>
      </p:sp>
      <p:sp>
        <p:nvSpPr>
          <p:cNvPr id="94" name="BlokTextu 93"/>
          <p:cNvSpPr txBox="1">
            <a:spLocks noChangeArrowheads="1"/>
          </p:cNvSpPr>
          <p:nvPr/>
        </p:nvSpPr>
        <p:spPr bwMode="auto">
          <a:xfrm>
            <a:off x="428625" y="5786438"/>
            <a:ext cx="4286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sk-SK" altLang="sk-SK" sz="1800">
                <a:solidFill>
                  <a:srgbClr val="FF0000"/>
                </a:solidFill>
                <a:latin typeface="Arial" charset="0"/>
              </a:rPr>
              <a:t>Prečo vodu nenatlačíme do 5 litrového vedra? </a:t>
            </a:r>
          </a:p>
          <a:p>
            <a:endParaRPr lang="sk-SK" altLang="sk-SK" sz="1800">
              <a:latin typeface="Arial" charset="0"/>
            </a:endParaRPr>
          </a:p>
        </p:txBody>
      </p:sp>
      <p:pic>
        <p:nvPicPr>
          <p:cNvPr id="112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143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8" name="BlokTextu 90"/>
          <p:cNvSpPr txBox="1">
            <a:spLocks noChangeArrowheads="1"/>
          </p:cNvSpPr>
          <p:nvPr/>
        </p:nvSpPr>
        <p:spPr bwMode="auto">
          <a:xfrm>
            <a:off x="6308725" y="4935538"/>
            <a:ext cx="857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sk-SK" altLang="sk-SK" sz="8800" b="1">
                <a:latin typeface="Arial Rounded MT Bold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ál 69"/>
          <p:cNvSpPr/>
          <p:nvPr/>
        </p:nvSpPr>
        <p:spPr>
          <a:xfrm>
            <a:off x="5786438" y="3500438"/>
            <a:ext cx="2089150" cy="2089150"/>
          </a:xfrm>
          <a:prstGeom prst="ellipse">
            <a:avLst/>
          </a:prstGeom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2339975" y="3141663"/>
            <a:ext cx="503238" cy="142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" name="Ovál 2"/>
          <p:cNvSpPr/>
          <p:nvPr/>
        </p:nvSpPr>
        <p:spPr>
          <a:xfrm>
            <a:off x="1547813" y="3500438"/>
            <a:ext cx="2087562" cy="20891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339975" y="3284538"/>
            <a:ext cx="503238" cy="288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cxnSp>
        <p:nvCxnSpPr>
          <p:cNvPr id="6" name="Rovná spojnica 5"/>
          <p:cNvCxnSpPr/>
          <p:nvPr/>
        </p:nvCxnSpPr>
        <p:spPr>
          <a:xfrm rot="5400000" flipH="1" flipV="1">
            <a:off x="1943893" y="3136107"/>
            <a:ext cx="792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 flipH="1" flipV="1">
            <a:off x="2447131" y="3136107"/>
            <a:ext cx="792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2597150" y="2601913"/>
            <a:ext cx="0" cy="5397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7" name="Skupina 26"/>
          <p:cNvGrpSpPr>
            <a:grpSpLocks/>
          </p:cNvGrpSpPr>
          <p:nvPr/>
        </p:nvGrpSpPr>
        <p:grpSpPr bwMode="auto">
          <a:xfrm>
            <a:off x="2484438" y="5589588"/>
            <a:ext cx="215900" cy="1079500"/>
            <a:chOff x="4355976" y="5013176"/>
            <a:chExt cx="144016" cy="936104"/>
          </a:xfrm>
        </p:grpSpPr>
        <p:cxnSp>
          <p:nvCxnSpPr>
            <p:cNvPr id="18" name="Rovná spojnica 17"/>
            <p:cNvCxnSpPr/>
            <p:nvPr/>
          </p:nvCxnSpPr>
          <p:spPr>
            <a:xfrm rot="5400000">
              <a:off x="3959932" y="5481228"/>
              <a:ext cx="93610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>
            <a:xfrm rot="5400000">
              <a:off x="3923928" y="5445224"/>
              <a:ext cx="936104" cy="7200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16200000" flipH="1">
              <a:off x="3995936" y="5445224"/>
              <a:ext cx="936104" cy="7200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8" name="Skupina 32"/>
          <p:cNvGrpSpPr>
            <a:grpSpLocks/>
          </p:cNvGrpSpPr>
          <p:nvPr/>
        </p:nvGrpSpPr>
        <p:grpSpPr bwMode="auto">
          <a:xfrm rot="-2498176">
            <a:off x="3606800" y="5164138"/>
            <a:ext cx="215900" cy="1081087"/>
            <a:chOff x="4355976" y="5013176"/>
            <a:chExt cx="144016" cy="936104"/>
          </a:xfrm>
        </p:grpSpPr>
        <p:cxnSp>
          <p:nvCxnSpPr>
            <p:cNvPr id="34" name="Rovná spojnica 33"/>
            <p:cNvCxnSpPr/>
            <p:nvPr/>
          </p:nvCxnSpPr>
          <p:spPr>
            <a:xfrm rot="5400000">
              <a:off x="3959932" y="5481228"/>
              <a:ext cx="93610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ovná spojnica 34"/>
            <p:cNvCxnSpPr/>
            <p:nvPr/>
          </p:nvCxnSpPr>
          <p:spPr>
            <a:xfrm rot="5400000">
              <a:off x="3923788" y="5442140"/>
              <a:ext cx="936105" cy="7200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ovná spojnica 35"/>
            <p:cNvCxnSpPr/>
            <p:nvPr/>
          </p:nvCxnSpPr>
          <p:spPr>
            <a:xfrm rot="16200000" flipH="1">
              <a:off x="3997218" y="5440432"/>
              <a:ext cx="936104" cy="7200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9" name="Skupina 36"/>
          <p:cNvGrpSpPr>
            <a:grpSpLocks/>
          </p:cNvGrpSpPr>
          <p:nvPr/>
        </p:nvGrpSpPr>
        <p:grpSpPr bwMode="auto">
          <a:xfrm rot="2510702">
            <a:off x="1376363" y="5164138"/>
            <a:ext cx="215900" cy="1079500"/>
            <a:chOff x="4355976" y="5013176"/>
            <a:chExt cx="144016" cy="936104"/>
          </a:xfrm>
        </p:grpSpPr>
        <p:cxnSp>
          <p:nvCxnSpPr>
            <p:cNvPr id="38" name="Rovná spojnica 37"/>
            <p:cNvCxnSpPr/>
            <p:nvPr/>
          </p:nvCxnSpPr>
          <p:spPr>
            <a:xfrm rot="5400000">
              <a:off x="3959932" y="5481228"/>
              <a:ext cx="93610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ovná spojnica 38"/>
            <p:cNvCxnSpPr/>
            <p:nvPr/>
          </p:nvCxnSpPr>
          <p:spPr>
            <a:xfrm rot="5400000">
              <a:off x="3920265" y="5443357"/>
              <a:ext cx="936104" cy="7200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ovná spojnica 39"/>
            <p:cNvCxnSpPr/>
            <p:nvPr/>
          </p:nvCxnSpPr>
          <p:spPr>
            <a:xfrm rot="16200000" flipH="1">
              <a:off x="3994406" y="5445745"/>
              <a:ext cx="936104" cy="7200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00" name="Skupina 40"/>
          <p:cNvGrpSpPr>
            <a:grpSpLocks/>
          </p:cNvGrpSpPr>
          <p:nvPr/>
        </p:nvGrpSpPr>
        <p:grpSpPr bwMode="auto">
          <a:xfrm rot="-5400000">
            <a:off x="4067969" y="4004469"/>
            <a:ext cx="215900" cy="1081088"/>
            <a:chOff x="4355976" y="5013176"/>
            <a:chExt cx="144016" cy="936104"/>
          </a:xfrm>
        </p:grpSpPr>
        <p:cxnSp>
          <p:nvCxnSpPr>
            <p:cNvPr id="42" name="Rovná spojnica 41"/>
            <p:cNvCxnSpPr/>
            <p:nvPr/>
          </p:nvCxnSpPr>
          <p:spPr>
            <a:xfrm rot="5400000">
              <a:off x="3959932" y="5481228"/>
              <a:ext cx="93610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ovná spojnica 42"/>
            <p:cNvCxnSpPr/>
            <p:nvPr/>
          </p:nvCxnSpPr>
          <p:spPr>
            <a:xfrm rot="5400000">
              <a:off x="3923928" y="5445224"/>
              <a:ext cx="936104" cy="7200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ovná spojnica 43"/>
            <p:cNvCxnSpPr/>
            <p:nvPr/>
          </p:nvCxnSpPr>
          <p:spPr>
            <a:xfrm rot="16200000" flipH="1">
              <a:off x="3995936" y="5445224"/>
              <a:ext cx="936104" cy="7200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01" name="Skupina 44"/>
          <p:cNvGrpSpPr>
            <a:grpSpLocks/>
          </p:cNvGrpSpPr>
          <p:nvPr/>
        </p:nvGrpSpPr>
        <p:grpSpPr bwMode="auto">
          <a:xfrm rot="5400000">
            <a:off x="900113" y="4005263"/>
            <a:ext cx="215900" cy="1079500"/>
            <a:chOff x="4355976" y="5013176"/>
            <a:chExt cx="144016" cy="936104"/>
          </a:xfrm>
        </p:grpSpPr>
        <p:cxnSp>
          <p:nvCxnSpPr>
            <p:cNvPr id="46" name="Rovná spojnica 45"/>
            <p:cNvCxnSpPr/>
            <p:nvPr/>
          </p:nvCxnSpPr>
          <p:spPr>
            <a:xfrm rot="5400000">
              <a:off x="3959932" y="5481228"/>
              <a:ext cx="93610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ovná spojnica 46"/>
            <p:cNvCxnSpPr/>
            <p:nvPr/>
          </p:nvCxnSpPr>
          <p:spPr>
            <a:xfrm rot="5400000">
              <a:off x="3923928" y="5445224"/>
              <a:ext cx="936104" cy="7200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ovná spojnica 47"/>
            <p:cNvCxnSpPr/>
            <p:nvPr/>
          </p:nvCxnSpPr>
          <p:spPr>
            <a:xfrm rot="16200000" flipH="1">
              <a:off x="3995936" y="5445224"/>
              <a:ext cx="936104" cy="7200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02" name="Skupina 48"/>
          <p:cNvGrpSpPr>
            <a:grpSpLocks/>
          </p:cNvGrpSpPr>
          <p:nvPr/>
        </p:nvGrpSpPr>
        <p:grpSpPr bwMode="auto">
          <a:xfrm rot="-8147753">
            <a:off x="3621088" y="2847975"/>
            <a:ext cx="217487" cy="1079500"/>
            <a:chOff x="4355976" y="5013176"/>
            <a:chExt cx="144016" cy="936104"/>
          </a:xfrm>
        </p:grpSpPr>
        <p:cxnSp>
          <p:nvCxnSpPr>
            <p:cNvPr id="50" name="Rovná spojnica 49"/>
            <p:cNvCxnSpPr/>
            <p:nvPr/>
          </p:nvCxnSpPr>
          <p:spPr>
            <a:xfrm rot="5400000">
              <a:off x="3959555" y="5481708"/>
              <a:ext cx="93610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ovná spojnica 50"/>
            <p:cNvCxnSpPr/>
            <p:nvPr/>
          </p:nvCxnSpPr>
          <p:spPr>
            <a:xfrm rot="5400000">
              <a:off x="3925742" y="5444339"/>
              <a:ext cx="936104" cy="7253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ovná spojnica 51"/>
            <p:cNvCxnSpPr/>
            <p:nvPr/>
          </p:nvCxnSpPr>
          <p:spPr>
            <a:xfrm rot="16200000" flipH="1">
              <a:off x="3995985" y="5445656"/>
              <a:ext cx="936104" cy="7148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03" name="Skupina 58"/>
          <p:cNvGrpSpPr>
            <a:grpSpLocks/>
          </p:cNvGrpSpPr>
          <p:nvPr/>
        </p:nvGrpSpPr>
        <p:grpSpPr bwMode="auto">
          <a:xfrm rot="8257146">
            <a:off x="1379538" y="2855913"/>
            <a:ext cx="215900" cy="1081087"/>
            <a:chOff x="4355976" y="5013176"/>
            <a:chExt cx="144016" cy="936104"/>
          </a:xfrm>
        </p:grpSpPr>
        <p:cxnSp>
          <p:nvCxnSpPr>
            <p:cNvPr id="60" name="Rovná spojnica 59"/>
            <p:cNvCxnSpPr/>
            <p:nvPr/>
          </p:nvCxnSpPr>
          <p:spPr>
            <a:xfrm rot="5400000">
              <a:off x="3959932" y="5481228"/>
              <a:ext cx="93610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ovná spojnica 60"/>
            <p:cNvCxnSpPr/>
            <p:nvPr/>
          </p:nvCxnSpPr>
          <p:spPr>
            <a:xfrm rot="5400000">
              <a:off x="3923959" y="5445414"/>
              <a:ext cx="936105" cy="7200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ovná spojnica 61"/>
            <p:cNvCxnSpPr/>
            <p:nvPr/>
          </p:nvCxnSpPr>
          <p:spPr>
            <a:xfrm rot="16200000" flipH="1">
              <a:off x="3995973" y="5446976"/>
              <a:ext cx="936104" cy="7200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Rovná spojnica 64"/>
          <p:cNvCxnSpPr/>
          <p:nvPr/>
        </p:nvCxnSpPr>
        <p:spPr>
          <a:xfrm>
            <a:off x="7164388" y="4508500"/>
            <a:ext cx="72072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ovná spojnica 65"/>
          <p:cNvCxnSpPr>
            <a:endCxn id="70" idx="3"/>
          </p:cNvCxnSpPr>
          <p:nvPr/>
        </p:nvCxnSpPr>
        <p:spPr>
          <a:xfrm rot="10800000" flipV="1">
            <a:off x="6092825" y="4797425"/>
            <a:ext cx="539750" cy="48577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ovná spojnica 66"/>
          <p:cNvCxnSpPr>
            <a:endCxn id="70" idx="5"/>
          </p:cNvCxnSpPr>
          <p:nvPr/>
        </p:nvCxnSpPr>
        <p:spPr>
          <a:xfrm rot="16200000" flipH="1">
            <a:off x="7083425" y="4797425"/>
            <a:ext cx="485775" cy="48577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ovná spojnica 67"/>
          <p:cNvCxnSpPr>
            <a:stCxn id="70" idx="4"/>
          </p:cNvCxnSpPr>
          <p:nvPr/>
        </p:nvCxnSpPr>
        <p:spPr>
          <a:xfrm rot="5400000" flipH="1" flipV="1">
            <a:off x="6473031" y="5226845"/>
            <a:ext cx="720725" cy="4762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dĺžnik 68"/>
          <p:cNvSpPr/>
          <p:nvPr/>
        </p:nvSpPr>
        <p:spPr>
          <a:xfrm>
            <a:off x="6588125" y="3141663"/>
            <a:ext cx="504825" cy="1428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71" name="Obdĺžnik 70"/>
          <p:cNvSpPr/>
          <p:nvPr/>
        </p:nvSpPr>
        <p:spPr>
          <a:xfrm>
            <a:off x="6588125" y="3284538"/>
            <a:ext cx="504825" cy="288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cxnSp>
        <p:nvCxnSpPr>
          <p:cNvPr id="72" name="Rovná spojnica 71"/>
          <p:cNvCxnSpPr/>
          <p:nvPr/>
        </p:nvCxnSpPr>
        <p:spPr>
          <a:xfrm rot="5400000" flipH="1" flipV="1">
            <a:off x="6192043" y="3136107"/>
            <a:ext cx="792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ovná spojnica 72"/>
          <p:cNvCxnSpPr/>
          <p:nvPr/>
        </p:nvCxnSpPr>
        <p:spPr>
          <a:xfrm rot="5400000" flipH="1" flipV="1">
            <a:off x="6696868" y="3136107"/>
            <a:ext cx="792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ovná spojnica 80"/>
          <p:cNvCxnSpPr/>
          <p:nvPr/>
        </p:nvCxnSpPr>
        <p:spPr>
          <a:xfrm>
            <a:off x="5795963" y="4508500"/>
            <a:ext cx="792162" cy="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ovná spojnica 81"/>
          <p:cNvCxnSpPr>
            <a:stCxn id="70" idx="1"/>
          </p:cNvCxnSpPr>
          <p:nvPr/>
        </p:nvCxnSpPr>
        <p:spPr>
          <a:xfrm rot="16200000" flipH="1">
            <a:off x="6128544" y="3771106"/>
            <a:ext cx="485775" cy="557213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ovná spojnica 83"/>
          <p:cNvCxnSpPr>
            <a:stCxn id="70" idx="7"/>
          </p:cNvCxnSpPr>
          <p:nvPr/>
        </p:nvCxnSpPr>
        <p:spPr>
          <a:xfrm rot="16200000" flipH="1" flipV="1">
            <a:off x="7083425" y="3806825"/>
            <a:ext cx="485775" cy="485775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ovná spojnica 84"/>
          <p:cNvCxnSpPr/>
          <p:nvPr/>
        </p:nvCxnSpPr>
        <p:spPr>
          <a:xfrm rot="5400000" flipH="1" flipV="1">
            <a:off x="6484937" y="3644901"/>
            <a:ext cx="720725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ovná spojnica 101"/>
          <p:cNvCxnSpPr/>
          <p:nvPr/>
        </p:nvCxnSpPr>
        <p:spPr>
          <a:xfrm rot="5400000">
            <a:off x="6450806" y="2745582"/>
            <a:ext cx="79216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ovná spojnica 105"/>
          <p:cNvCxnSpPr/>
          <p:nvPr/>
        </p:nvCxnSpPr>
        <p:spPr>
          <a:xfrm rot="5400000">
            <a:off x="2197894" y="3680619"/>
            <a:ext cx="79216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18" name="Picture 4" descr="C:\Documents and Settings\tomas1\Desktop\pascal_an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00063"/>
            <a:ext cx="13557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9" name="Obdĺžnik 72"/>
          <p:cNvSpPr>
            <a:spLocks noChangeArrowheads="1"/>
          </p:cNvSpPr>
          <p:nvPr/>
        </p:nvSpPr>
        <p:spPr bwMode="auto">
          <a:xfrm>
            <a:off x="2857500" y="571500"/>
            <a:ext cx="357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k-SK" altLang="sk-SK" sz="2400" b="1"/>
              <a:t>Vlastnosti kvapalín</a:t>
            </a:r>
          </a:p>
        </p:txBody>
      </p:sp>
      <p:sp>
        <p:nvSpPr>
          <p:cNvPr id="12320" name="BlokTextu 76"/>
          <p:cNvSpPr txBox="1">
            <a:spLocks noChangeArrowheads="1"/>
          </p:cNvSpPr>
          <p:nvPr/>
        </p:nvSpPr>
        <p:spPr bwMode="auto">
          <a:xfrm>
            <a:off x="468313" y="1285875"/>
            <a:ext cx="66246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Tx/>
              <a:buAutoNum type="arabicPeriod" startAt="3"/>
              <a:defRPr/>
            </a:pPr>
            <a:r>
              <a:rPr lang="sk-SK" sz="2000" dirty="0" smtClean="0">
                <a:solidFill>
                  <a:srgbClr val="FF0000"/>
                </a:solidFill>
              </a:rPr>
              <a:t>Tlak sa prenáša v kvapaline rovnako do všetkých smerov. </a:t>
            </a:r>
          </a:p>
          <a:p>
            <a:pPr eaLnBrk="1" hangingPunct="1">
              <a:defRPr/>
            </a:pPr>
            <a:r>
              <a:rPr lang="sk-SK" sz="1600" u="sng" dirty="0" smtClean="0">
                <a:hlinkClick r:id="rId3"/>
              </a:rPr>
              <a:t>http://physedu.science.upjs.sk/kvapaliny/tlak.htm</a:t>
            </a:r>
            <a:endParaRPr lang="sk-SK" sz="1600" u="sng" dirty="0" smtClean="0"/>
          </a:p>
          <a:p>
            <a:pPr eaLnBrk="1" hangingPunct="1">
              <a:defRPr/>
            </a:pPr>
            <a:r>
              <a:rPr lang="sk-SK" sz="1600" dirty="0">
                <a:hlinkClick r:id="rId4"/>
              </a:rPr>
              <a:t>http://</a:t>
            </a:r>
            <a:r>
              <a:rPr lang="sk-SK" sz="1600" dirty="0" smtClean="0">
                <a:hlinkClick r:id="rId4"/>
              </a:rPr>
              <a:t>i638.photobucket.com/albums/uu101/SwiftShepherd/pascaov_zakon_by_Daniela_Chebenova.gif</a:t>
            </a:r>
            <a:endParaRPr lang="sk-SK" sz="1600" dirty="0" smtClean="0"/>
          </a:p>
          <a:p>
            <a:pPr eaLnBrk="1" hangingPunct="1">
              <a:defRPr/>
            </a:pPr>
            <a:endParaRPr lang="sk-SK" sz="2000" dirty="0" smtClean="0"/>
          </a:p>
          <a:p>
            <a:pPr marL="457200" indent="-457200" eaLnBrk="1" hangingPunct="1">
              <a:buFontTx/>
              <a:buAutoNum type="arabicPeriod" startAt="3"/>
              <a:defRPr/>
            </a:pPr>
            <a:endParaRPr lang="sk-SK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BlokTextu 1"/>
          <p:cNvSpPr txBox="1">
            <a:spLocks noChangeArrowheads="1"/>
          </p:cNvSpPr>
          <p:nvPr/>
        </p:nvSpPr>
        <p:spPr bwMode="auto">
          <a:xfrm>
            <a:off x="2857500" y="571500"/>
            <a:ext cx="350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sk-SK" altLang="sk-SK" b="1">
                <a:solidFill>
                  <a:srgbClr val="FF0000"/>
                </a:solidFill>
                <a:latin typeface="Arial" charset="0"/>
              </a:rPr>
              <a:t>Pascalov zákon</a:t>
            </a:r>
          </a:p>
          <a:p>
            <a:pPr algn="ctr"/>
            <a:r>
              <a:rPr lang="sk-SK" altLang="sk-SK" sz="800" b="1">
                <a:solidFill>
                  <a:srgbClr val="FF0000"/>
                </a:solidFill>
                <a:latin typeface="Arial" charset="0"/>
              </a:rPr>
              <a:t>(pozri animovanú fyziku hyddraulické stroje)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300413"/>
            <a:ext cx="22733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BlokTextu 3"/>
          <p:cNvSpPr txBox="1">
            <a:spLocks noChangeArrowheads="1"/>
          </p:cNvSpPr>
          <p:nvPr/>
        </p:nvSpPr>
        <p:spPr bwMode="auto">
          <a:xfrm>
            <a:off x="571500" y="6143625"/>
            <a:ext cx="4429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sk-SK" altLang="sk-SK" sz="1400">
                <a:latin typeface="Arial" charset="0"/>
              </a:rPr>
              <a:t>francúzsky filozof, matematik a fyzik</a:t>
            </a:r>
          </a:p>
        </p:txBody>
      </p:sp>
      <p:sp>
        <p:nvSpPr>
          <p:cNvPr id="13317" name="Obdĺžnik 5"/>
          <p:cNvSpPr>
            <a:spLocks noChangeArrowheads="1"/>
          </p:cNvSpPr>
          <p:nvPr/>
        </p:nvSpPr>
        <p:spPr bwMode="auto">
          <a:xfrm>
            <a:off x="642938" y="1071563"/>
            <a:ext cx="8001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sk-SK" altLang="sk-SK" b="1"/>
              <a:t>Pôsobením vonkajšej tlakovej sily na voľnú hladinu kvapaliny v uzavretej nádobe vznikne v kvapaline tlak, ktorý je vo všetkých miestach kvapaliny rovnaký. </a:t>
            </a:r>
          </a:p>
          <a:p>
            <a:pPr algn="just"/>
            <a:endParaRPr lang="sk-SK" altLang="sk-SK" b="1"/>
          </a:p>
          <a:p>
            <a:pPr algn="just"/>
            <a:r>
              <a:rPr lang="sk-SK" altLang="sk-SK"/>
              <a:t>Skrátene sa dá povedať, že tlak prenášaný kvapalinou je vo </a:t>
            </a:r>
            <a:r>
              <a:rPr lang="sk-SK" altLang="sk-SK">
                <a:solidFill>
                  <a:srgbClr val="FF0000"/>
                </a:solidFill>
              </a:rPr>
              <a:t>všetkých miestach kvapaliny rovnaký.</a:t>
            </a:r>
          </a:p>
          <a:p>
            <a:pPr algn="just"/>
            <a:r>
              <a:rPr lang="sk-SK" altLang="sk-SK">
                <a:solidFill>
                  <a:srgbClr val="FF0000"/>
                </a:solidFill>
                <a:hlinkClick r:id="rId4"/>
              </a:rPr>
              <a:t>http://physedu.science.upjs.sk/kvapaliny/pascal.htm</a:t>
            </a:r>
            <a:endParaRPr lang="sk-SK" altLang="sk-SK">
              <a:solidFill>
                <a:srgbClr val="FF0000"/>
              </a:solidFill>
            </a:endParaRPr>
          </a:p>
          <a:p>
            <a:pPr algn="just"/>
            <a:r>
              <a:rPr lang="sk-SK" altLang="sk-SK">
                <a:solidFill>
                  <a:srgbClr val="FF0000"/>
                </a:solidFill>
                <a:hlinkClick r:id="rId5"/>
              </a:rPr>
              <a:t>https://www.youtube.com/watch?v=PC0_sVCfFqw</a:t>
            </a:r>
            <a:endParaRPr lang="sk-SK" altLang="sk-SK">
              <a:solidFill>
                <a:srgbClr val="FF0000"/>
              </a:solidFill>
            </a:endParaRPr>
          </a:p>
          <a:p>
            <a:pPr algn="just"/>
            <a:endParaRPr lang="sk-SK" altLang="sk-SK">
              <a:solidFill>
                <a:srgbClr val="FF0000"/>
              </a:solidFill>
            </a:endParaRPr>
          </a:p>
          <a:p>
            <a:pPr algn="just"/>
            <a:endParaRPr lang="sk-SK" altLang="sk-SK">
              <a:solidFill>
                <a:srgbClr val="FF0000"/>
              </a:solidFill>
            </a:endParaRP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21163"/>
            <a:ext cx="231298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3890963"/>
            <a:ext cx="2540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BlokTextu 8"/>
          <p:cNvSpPr txBox="1">
            <a:spLocks noChangeArrowheads="1"/>
          </p:cNvSpPr>
          <p:nvPr/>
        </p:nvSpPr>
        <p:spPr bwMode="auto">
          <a:xfrm>
            <a:off x="1071563" y="6357938"/>
            <a:ext cx="1785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sk-SK" altLang="sk-SK" sz="1200">
                <a:latin typeface="Arial" charset="0"/>
              </a:rPr>
              <a:t>1623 - 1662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dĺžnik 72"/>
          <p:cNvSpPr>
            <a:spLocks noChangeArrowheads="1"/>
          </p:cNvSpPr>
          <p:nvPr/>
        </p:nvSpPr>
        <p:spPr bwMode="auto">
          <a:xfrm>
            <a:off x="2857500" y="571500"/>
            <a:ext cx="357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k-SK" altLang="sk-SK" sz="2400" b="1"/>
              <a:t>Vlastnosti kvapalín</a:t>
            </a:r>
          </a:p>
        </p:txBody>
      </p:sp>
      <p:sp>
        <p:nvSpPr>
          <p:cNvPr id="14339" name="BlokTextu 76"/>
          <p:cNvSpPr txBox="1">
            <a:spLocks noChangeArrowheads="1"/>
          </p:cNvSpPr>
          <p:nvPr/>
        </p:nvSpPr>
        <p:spPr bwMode="auto">
          <a:xfrm>
            <a:off x="785813" y="1214438"/>
            <a:ext cx="514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sk-SK" altLang="sk-SK" sz="2000">
                <a:latin typeface="Arial" charset="0"/>
              </a:rPr>
              <a:t>4. </a:t>
            </a:r>
            <a:r>
              <a:rPr lang="sk-SK" altLang="sk-SK" sz="2000">
                <a:solidFill>
                  <a:srgbClr val="FF0000"/>
                </a:solidFill>
                <a:latin typeface="Arial" charset="0"/>
              </a:rPr>
              <a:t> Dajú sa deliť.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143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437063"/>
            <a:ext cx="279876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4365625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13750" b="6248"/>
          <a:stretch>
            <a:fillRect/>
          </a:stretch>
        </p:blipFill>
        <p:spPr bwMode="auto">
          <a:xfrm>
            <a:off x="3575050" y="4518025"/>
            <a:ext cx="135731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32500" b="6248"/>
          <a:stretch>
            <a:fillRect/>
          </a:stretch>
        </p:blipFill>
        <p:spPr bwMode="auto">
          <a:xfrm>
            <a:off x="5173663" y="4437063"/>
            <a:ext cx="7143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65"/>
          <a:stretch>
            <a:fillRect/>
          </a:stretch>
        </p:blipFill>
        <p:spPr bwMode="auto">
          <a:xfrm>
            <a:off x="4932363" y="1851025"/>
            <a:ext cx="36925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14500"/>
            <a:ext cx="22653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857375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ĺžnik 72"/>
          <p:cNvSpPr>
            <a:spLocks noChangeArrowheads="1"/>
          </p:cNvSpPr>
          <p:nvPr/>
        </p:nvSpPr>
        <p:spPr bwMode="auto">
          <a:xfrm>
            <a:off x="2857500" y="571500"/>
            <a:ext cx="357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k-SK" altLang="sk-SK" sz="2400" b="1"/>
              <a:t>Vlastnosti kvapalín</a:t>
            </a:r>
          </a:p>
        </p:txBody>
      </p:sp>
      <p:sp>
        <p:nvSpPr>
          <p:cNvPr id="15363" name="BlokTextu 76"/>
          <p:cNvSpPr txBox="1">
            <a:spLocks noChangeArrowheads="1"/>
          </p:cNvSpPr>
          <p:nvPr/>
        </p:nvSpPr>
        <p:spPr bwMode="auto">
          <a:xfrm>
            <a:off x="714375" y="1285875"/>
            <a:ext cx="514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sk-SK" altLang="sk-SK" sz="2000">
                <a:latin typeface="Arial" charset="0"/>
              </a:rPr>
              <a:t>5. </a:t>
            </a:r>
            <a:r>
              <a:rPr lang="sk-SK" altLang="sk-SK" sz="2000">
                <a:solidFill>
                  <a:srgbClr val="FF0000"/>
                </a:solidFill>
                <a:latin typeface="Arial" charset="0"/>
              </a:rPr>
              <a:t> Prispôsobujú svoj tvar nádobe.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785938"/>
            <a:ext cx="26670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928813"/>
            <a:ext cx="20002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51363"/>
            <a:ext cx="18573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298825"/>
            <a:ext cx="1844675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541838"/>
            <a:ext cx="108902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ĺžnik 72"/>
          <p:cNvSpPr>
            <a:spLocks noChangeArrowheads="1"/>
          </p:cNvSpPr>
          <p:nvPr/>
        </p:nvSpPr>
        <p:spPr bwMode="auto">
          <a:xfrm>
            <a:off x="2857500" y="571500"/>
            <a:ext cx="357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sk-SK" altLang="sk-SK" sz="2400" b="1"/>
              <a:t>Vlastnosti kvapalín</a:t>
            </a:r>
          </a:p>
        </p:txBody>
      </p:sp>
      <p:sp>
        <p:nvSpPr>
          <p:cNvPr id="16387" name="BlokTextu 76"/>
          <p:cNvSpPr txBox="1">
            <a:spLocks noChangeArrowheads="1"/>
          </p:cNvSpPr>
          <p:nvPr/>
        </p:nvSpPr>
        <p:spPr bwMode="auto">
          <a:xfrm>
            <a:off x="714375" y="1285875"/>
            <a:ext cx="7929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sk-SK" altLang="sk-SK" sz="2000">
                <a:latin typeface="Arial" charset="0"/>
              </a:rPr>
              <a:t>6. </a:t>
            </a:r>
            <a:r>
              <a:rPr lang="sk-SK" altLang="sk-SK" sz="2000">
                <a:solidFill>
                  <a:srgbClr val="FF0000"/>
                </a:solidFill>
                <a:latin typeface="Arial" charset="0"/>
              </a:rPr>
              <a:t> Povrch hladiny kvapaliny v pokoji je vodorovný.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14500"/>
            <a:ext cx="3305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572000"/>
            <a:ext cx="2419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17972" b="13731"/>
          <a:stretch>
            <a:fillRect/>
          </a:stretch>
        </p:blipFill>
        <p:spPr bwMode="auto">
          <a:xfrm>
            <a:off x="693738" y="1844675"/>
            <a:ext cx="17589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24275"/>
            <a:ext cx="17049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32500"/>
          <a:stretch>
            <a:fillRect/>
          </a:stretch>
        </p:blipFill>
        <p:spPr bwMode="auto">
          <a:xfrm>
            <a:off x="2143125" y="3141663"/>
            <a:ext cx="300037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57188"/>
            <a:ext cx="96678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4924425"/>
            <a:ext cx="16764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ád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404</TotalTime>
  <Words>265</Words>
  <Application>Microsoft Office PowerPoint</Application>
  <PresentationFormat>Prezentácia na obrazovke (4:3)</PresentationFormat>
  <Paragraphs>81</Paragraphs>
  <Slides>15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2" baseType="lpstr">
      <vt:lpstr>Arial</vt:lpstr>
      <vt:lpstr>Century Schoolbook</vt:lpstr>
      <vt:lpstr>Wingdings</vt:lpstr>
      <vt:lpstr>Wingdings 2</vt:lpstr>
      <vt:lpstr>Calibri</vt:lpstr>
      <vt:lpstr>Arial Rounded MT Bold</vt:lpstr>
      <vt:lpstr>Arkáda</vt:lpstr>
      <vt:lpstr>Vlastnosti kvapalín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Úloha 1</vt:lpstr>
      <vt:lpstr>Úloha 2</vt:lpstr>
      <vt:lpstr>Úloha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tomas</dc:creator>
  <cp:lastModifiedBy>User</cp:lastModifiedBy>
  <cp:revision>44</cp:revision>
  <dcterms:created xsi:type="dcterms:W3CDTF">2011-04-08T13:10:29Z</dcterms:created>
  <dcterms:modified xsi:type="dcterms:W3CDTF">2018-10-14T20:51:08Z</dcterms:modified>
</cp:coreProperties>
</file>