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7" r:id="rId44"/>
    <p:sldId id="299" r:id="rId45"/>
    <p:sldId id="300" r:id="rId46"/>
    <p:sldId id="302" r:id="rId4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281B681-F6C1-4D0B-9235-46A26F64705E}" type="datetimeFigureOut">
              <a:rPr lang="pl-PL" smtClean="0"/>
              <a:t>2018-10-23</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E0F220B-5988-4668-8225-DC589099437D}" type="slidenum">
              <a:rPr lang="pl-PL" smtClean="0"/>
              <a:t>‹#›</a:t>
            </a:fld>
            <a:endParaRPr lang="pl-PL"/>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pl-PL" smtClean="0"/>
              <a:t>Kliknij, aby edytować styl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5281B681-F6C1-4D0B-9235-46A26F64705E}" type="datetimeFigureOut">
              <a:rPr lang="pl-PL" smtClean="0"/>
              <a:t>2018-10-23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E0F220B-5988-4668-8225-DC589099437D}" type="slidenum">
              <a:rPr lang="pl-PL" smtClean="0"/>
              <a:t>‹#›</a:t>
            </a:fld>
            <a:endParaRPr lang="pl-PL"/>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5281B681-F6C1-4D0B-9235-46A26F64705E}" type="datetimeFigureOut">
              <a:rPr lang="pl-PL" smtClean="0"/>
              <a:t>2018-10-23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E0F220B-5988-4668-8225-DC589099437D}" type="slidenum">
              <a:rPr lang="pl-PL" smtClean="0"/>
              <a:t>‹#›</a:t>
            </a:fld>
            <a:endParaRPr lang="pl-PL"/>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5281B681-F6C1-4D0B-9235-46A26F64705E}" type="datetimeFigureOut">
              <a:rPr lang="pl-PL" smtClean="0"/>
              <a:t>2018-10-23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E0F220B-5988-4668-8225-DC589099437D}" type="slidenum">
              <a:rPr lang="pl-PL" smtClean="0"/>
              <a:t>‹#›</a:t>
            </a:fld>
            <a:endParaRPr lang="pl-PL"/>
          </a:p>
        </p:txBody>
      </p:sp>
      <p:sp>
        <p:nvSpPr>
          <p:cNvPr id="11" name="Title 10"/>
          <p:cNvSpPr>
            <a:spLocks noGrp="1"/>
          </p:cNvSpPr>
          <p:nvPr>
            <p:ph type="title"/>
          </p:nvPr>
        </p:nvSpPr>
        <p:spPr/>
        <p:txBody>
          <a:bodyPr/>
          <a:lstStyle/>
          <a:p>
            <a:r>
              <a:rPr lang="pl-PL" smtClean="0"/>
              <a:t>Kliknij, aby edytować styl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281B681-F6C1-4D0B-9235-46A26F64705E}" type="datetimeFigureOut">
              <a:rPr lang="pl-PL" smtClean="0"/>
              <a:t>2018-10-23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E0F220B-5988-4668-8225-DC589099437D}" type="slidenum">
              <a:rPr lang="pl-PL" smtClean="0"/>
              <a:t>‹#›</a:t>
            </a:fld>
            <a:endParaRPr lang="pl-PL"/>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281B681-F6C1-4D0B-9235-46A26F64705E}" type="datetimeFigureOut">
              <a:rPr lang="pl-PL" smtClean="0"/>
              <a:t>2018-10-23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E0F220B-5988-4668-8225-DC589099437D}" type="slidenum">
              <a:rPr lang="pl-PL" smtClean="0"/>
              <a:t>‹#›</a:t>
            </a:fld>
            <a:endParaRPr lang="pl-PL"/>
          </a:p>
        </p:txBody>
      </p:sp>
      <p:sp>
        <p:nvSpPr>
          <p:cNvPr id="12" name="Title 11"/>
          <p:cNvSpPr>
            <a:spLocks noGrp="1"/>
          </p:cNvSpPr>
          <p:nvPr>
            <p:ph type="title"/>
          </p:nvPr>
        </p:nvSpPr>
        <p:spPr/>
        <p:txBody>
          <a:bodyPr/>
          <a:lstStyle>
            <a:lvl1pPr>
              <a:defRPr>
                <a:solidFill>
                  <a:schemeClr val="tx2"/>
                </a:solidFill>
              </a:defRPr>
            </a:lvl1pPr>
          </a:lstStyle>
          <a:p>
            <a:r>
              <a:rPr lang="pl-PL" smtClean="0"/>
              <a:t>Kliknij, aby edytować styl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281B681-F6C1-4D0B-9235-46A26F64705E}" type="datetimeFigureOut">
              <a:rPr lang="pl-PL" smtClean="0"/>
              <a:t>2018-10-23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1E0F220B-5988-4668-8225-DC589099437D}" type="slidenum">
              <a:rPr lang="pl-PL" smtClean="0"/>
              <a:t>‹#›</a:t>
            </a:fld>
            <a:endParaRPr lang="pl-PL"/>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5281B681-F6C1-4D0B-9235-46A26F64705E}" type="datetimeFigureOut">
              <a:rPr lang="pl-PL" smtClean="0"/>
              <a:t>2018-10-23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1E0F220B-5988-4668-8225-DC589099437D}" type="slidenum">
              <a:rPr lang="pl-PL" smtClean="0"/>
              <a:t>‹#›</a:t>
            </a:fld>
            <a:endParaRPr lang="pl-PL"/>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1B681-F6C1-4D0B-9235-46A26F64705E}" type="datetimeFigureOut">
              <a:rPr lang="pl-PL" smtClean="0"/>
              <a:t>2018-10-23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1E0F220B-5988-4668-8225-DC589099437D}" type="slidenum">
              <a:rPr lang="pl-PL" smtClean="0"/>
              <a:t>‹#›</a:t>
            </a:fld>
            <a:endParaRPr lang="pl-PL"/>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pl-PL" smtClean="0"/>
              <a:t>Kliknij, aby edytować styl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281B681-F6C1-4D0B-9235-46A26F64705E}" type="datetimeFigureOut">
              <a:rPr lang="pl-PL" smtClean="0"/>
              <a:t>2018-10-23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E0F220B-5988-4668-8225-DC589099437D}" type="slidenum">
              <a:rPr lang="pl-PL" smtClean="0"/>
              <a:t>‹#›</a:t>
            </a:fld>
            <a:endParaRPr lang="pl-PL"/>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pl-PL" smtClean="0"/>
              <a:t>Kliknij, aby edytować styl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281B681-F6C1-4D0B-9235-46A26F64705E}" type="datetimeFigureOut">
              <a:rPr lang="pl-PL" smtClean="0"/>
              <a:t>2018-10-23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E0F220B-5988-4668-8225-DC589099437D}" type="slidenum">
              <a:rPr lang="pl-PL" smtClean="0"/>
              <a:t>‹#›</a:t>
            </a:fld>
            <a:endParaRPr lang="pl-PL"/>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5281B681-F6C1-4D0B-9235-46A26F64705E}" type="datetimeFigureOut">
              <a:rPr lang="pl-PL" smtClean="0"/>
              <a:t>2018-10-23</a:t>
            </a:fld>
            <a:endParaRPr lang="pl-PL"/>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pl-PL"/>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1E0F220B-5988-4668-8225-DC589099437D}" type="slidenum">
              <a:rPr lang="pl-PL" smtClean="0"/>
              <a:t>‹#›</a:t>
            </a:fld>
            <a:endParaRPr lang="pl-PL"/>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5400" b="1" dirty="0" smtClean="0">
                <a:latin typeface="Times New Roman" panose="02020603050405020304" pitchFamily="18" charset="0"/>
                <a:cs typeface="Times New Roman" panose="02020603050405020304" pitchFamily="18" charset="0"/>
              </a:rPr>
              <a:t>100 lat niepodległości</a:t>
            </a:r>
            <a:endParaRPr lang="pl-PL" sz="5400" b="1" dirty="0">
              <a:latin typeface="Times New Roman" panose="02020603050405020304" pitchFamily="18" charset="0"/>
              <a:cs typeface="Times New Roman" panose="02020603050405020304" pitchFamily="18" charset="0"/>
            </a:endParaRPr>
          </a:p>
        </p:txBody>
      </p:sp>
      <p:sp>
        <p:nvSpPr>
          <p:cNvPr id="3" name="Podtytuł 2"/>
          <p:cNvSpPr>
            <a:spLocks noGrp="1"/>
          </p:cNvSpPr>
          <p:nvPr>
            <p:ph type="subTitle" idx="1"/>
          </p:nvPr>
        </p:nvSpPr>
        <p:spPr/>
        <p:txBody>
          <a:bodyPr>
            <a:normAutofit/>
          </a:bodyPr>
          <a:lstStyle/>
          <a:p>
            <a:r>
              <a:rPr lang="pl-PL" sz="2000" i="1" dirty="0" smtClean="0">
                <a:solidFill>
                  <a:schemeClr val="tx1"/>
                </a:solidFill>
              </a:rPr>
              <a:t> „Chcemy Polski Niepodległej, abyśmy tam mogli urządzić życie lepsze i sprawiedliwsze dla wszystkich.” </a:t>
            </a:r>
            <a:endParaRPr lang="pl-PL" sz="2000" i="1" dirty="0">
              <a:solidFill>
                <a:schemeClr val="tx1"/>
              </a:solidFill>
            </a:endParaRPr>
          </a:p>
        </p:txBody>
      </p:sp>
    </p:spTree>
    <p:extLst>
      <p:ext uri="{BB962C8B-B14F-4D97-AF65-F5344CB8AC3E}">
        <p14:creationId xmlns:p14="http://schemas.microsoft.com/office/powerpoint/2010/main" val="391195241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Unia Lubelska</a:t>
            </a:r>
            <a:endParaRPr lang="pl-PL" b="1" i="1"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2276872"/>
            <a:ext cx="6965626" cy="4042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33227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sz="2800" dirty="0" smtClean="0"/>
              <a:t>Została podpisana 28 stycznia 1573 roku w Warszawie. Gwarantowała ona wieczny pokój między wszystkimi, których różni wiara. Dokument ten uważa się za początek tolerancji religijnej w Polsce. W 2003 roku Konfederację Warszawską, a dokładnie jej tekst wpisano na listę </a:t>
            </a:r>
            <a:r>
              <a:rPr lang="pl-PL" sz="2800" b="1" i="1" dirty="0" smtClean="0"/>
              <a:t>UNESCO Pamięć.</a:t>
            </a:r>
            <a:endParaRPr lang="pl-PL" sz="2800" b="1" i="1" dirty="0"/>
          </a:p>
        </p:txBody>
      </p:sp>
      <p:sp>
        <p:nvSpPr>
          <p:cNvPr id="3" name="Tytuł 2"/>
          <p:cNvSpPr>
            <a:spLocks noGrp="1"/>
          </p:cNvSpPr>
          <p:nvPr>
            <p:ph type="title"/>
          </p:nvPr>
        </p:nvSpPr>
        <p:spPr/>
        <p:txBody>
          <a:bodyPr/>
          <a:lstStyle/>
          <a:p>
            <a:r>
              <a:rPr lang="pl-PL" sz="4800" b="1" i="1" dirty="0" smtClean="0"/>
              <a:t>Konfederacja Warszawska</a:t>
            </a:r>
            <a:endParaRPr lang="pl-PL" sz="4800" b="1" i="1" dirty="0"/>
          </a:p>
        </p:txBody>
      </p:sp>
    </p:spTree>
    <p:extLst>
      <p:ext uri="{BB962C8B-B14F-4D97-AF65-F5344CB8AC3E}">
        <p14:creationId xmlns:p14="http://schemas.microsoft.com/office/powerpoint/2010/main" val="398372815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4800" b="1" i="1" dirty="0" smtClean="0"/>
              <a:t>Konfederacja Warszawska</a:t>
            </a:r>
            <a:endParaRPr lang="pl-PL" sz="4800" b="1" i="1" dirty="0"/>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67644" y="2204864"/>
            <a:ext cx="6408712" cy="4259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93807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dirty="0" smtClean="0"/>
              <a:t>Ustalono ją 3 maja 1791 roku. Była to ustawa regulująca ustrój prawny Rzeczypospolitej Obojga Narodów. Konstytucja zmieniła ustrój państwa na monarchię dziedziczną, ograniczyła ustrój demokracji szlacheckiej, czyli zakaz głosowania gołocie (ubogiej grupie społecznej), zrównała politycznie mieszczan i szlachtę, stawiała pod ochroną chłopów, łagodząc pańszczyznę oraz zniosła liberum veto.  </a:t>
            </a:r>
            <a:endParaRPr lang="pl-PL" dirty="0"/>
          </a:p>
        </p:txBody>
      </p:sp>
      <p:sp>
        <p:nvSpPr>
          <p:cNvPr id="3" name="Tytuł 2"/>
          <p:cNvSpPr>
            <a:spLocks noGrp="1"/>
          </p:cNvSpPr>
          <p:nvPr>
            <p:ph type="title"/>
          </p:nvPr>
        </p:nvSpPr>
        <p:spPr/>
        <p:txBody>
          <a:bodyPr/>
          <a:lstStyle/>
          <a:p>
            <a:r>
              <a:rPr lang="pl-PL" b="1" i="1" dirty="0" smtClean="0"/>
              <a:t>Konstytucja 3 maja</a:t>
            </a:r>
            <a:endParaRPr lang="pl-PL" b="1" i="1" dirty="0"/>
          </a:p>
        </p:txBody>
      </p:sp>
    </p:spTree>
    <p:extLst>
      <p:ext uri="{BB962C8B-B14F-4D97-AF65-F5344CB8AC3E}">
        <p14:creationId xmlns:p14="http://schemas.microsoft.com/office/powerpoint/2010/main" val="338390686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Konstytucja 3 maja</a:t>
            </a:r>
            <a:endParaRPr lang="pl-PL"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2333" y="2132856"/>
            <a:ext cx="7199334" cy="3993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29030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sz="2800" dirty="0" smtClean="0"/>
              <a:t>Ostatni z rozbiorów Polski. Podczas podpisania traktatu w 1795 roku trzy państwa Rosja, Prusy i Austria dokonały ostatecznego rozbioru Polski, a w ten sposób wymazując ją z mapy świata na 123 lata. </a:t>
            </a:r>
            <a:endParaRPr lang="pl-PL" sz="2800" dirty="0"/>
          </a:p>
        </p:txBody>
      </p:sp>
      <p:sp>
        <p:nvSpPr>
          <p:cNvPr id="3" name="Tytuł 2"/>
          <p:cNvSpPr>
            <a:spLocks noGrp="1"/>
          </p:cNvSpPr>
          <p:nvPr>
            <p:ph type="title"/>
          </p:nvPr>
        </p:nvSpPr>
        <p:spPr/>
        <p:txBody>
          <a:bodyPr/>
          <a:lstStyle/>
          <a:p>
            <a:r>
              <a:rPr lang="pl-PL" b="1" i="1" dirty="0" smtClean="0"/>
              <a:t>III Rozbiór Polski</a:t>
            </a:r>
            <a:endParaRPr lang="pl-PL" b="1" i="1" dirty="0"/>
          </a:p>
        </p:txBody>
      </p:sp>
    </p:spTree>
    <p:extLst>
      <p:ext uri="{BB962C8B-B14F-4D97-AF65-F5344CB8AC3E}">
        <p14:creationId xmlns:p14="http://schemas.microsoft.com/office/powerpoint/2010/main" val="1906221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Rozbiory Polski</a:t>
            </a:r>
            <a:endParaRPr lang="pl-PL" b="1" i="1"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51620" y="1556792"/>
            <a:ext cx="6840760" cy="5091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77852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lnSpcReduction="10000"/>
          </a:bodyPr>
          <a:lstStyle/>
          <a:p>
            <a:r>
              <a:rPr lang="pl-PL" dirty="0" smtClean="0"/>
              <a:t>Wiele razy próbowano walczyć o Polskę poprzez liczna powstania, ale niestety nie udawało się przywrócić naszego kraju na mapy świata. Dopiero światowy konflikt, w którym uczestniczyły wszystkie państwa zaborcze był nadzieją na odzyskanie niepodległości.</a:t>
            </a:r>
          </a:p>
          <a:p>
            <a:r>
              <a:rPr lang="pl-PL" dirty="0" smtClean="0"/>
              <a:t>Po zakończeniu I wojny światowej w całej Europie zapanował chaos, a Polacy wykorzystując tą sytuację, zaczęli walczyć o granice naszego kraju. Dzięki temu </a:t>
            </a:r>
            <a:r>
              <a:rPr lang="pl-PL" b="1" dirty="0" smtClean="0"/>
              <a:t>11 listopada 1918 roku </a:t>
            </a:r>
            <a:r>
              <a:rPr lang="pl-PL" dirty="0" smtClean="0"/>
              <a:t>Polska odzyskała niepodległość.  </a:t>
            </a:r>
            <a:endParaRPr lang="pl-PL" dirty="0"/>
          </a:p>
        </p:txBody>
      </p:sp>
      <p:sp>
        <p:nvSpPr>
          <p:cNvPr id="3" name="Tytuł 2"/>
          <p:cNvSpPr>
            <a:spLocks noGrp="1"/>
          </p:cNvSpPr>
          <p:nvPr>
            <p:ph type="title"/>
          </p:nvPr>
        </p:nvSpPr>
        <p:spPr/>
        <p:txBody>
          <a:bodyPr/>
          <a:lstStyle/>
          <a:p>
            <a:r>
              <a:rPr lang="pl-PL" sz="4800" b="1" i="1" dirty="0" smtClean="0"/>
              <a:t>Odzyskanie niepodległości </a:t>
            </a:r>
            <a:endParaRPr lang="pl-PL" sz="4800" b="1" i="1" dirty="0"/>
          </a:p>
        </p:txBody>
      </p:sp>
    </p:spTree>
    <p:extLst>
      <p:ext uri="{BB962C8B-B14F-4D97-AF65-F5344CB8AC3E}">
        <p14:creationId xmlns:p14="http://schemas.microsoft.com/office/powerpoint/2010/main" val="146807824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4800" b="1" i="1" dirty="0" smtClean="0"/>
              <a:t>Odzyskanie niepodległości</a:t>
            </a:r>
            <a:endParaRPr lang="pl-PL" sz="4800" b="1" i="1"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7848" y="2247900"/>
            <a:ext cx="6628304" cy="3878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13896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683568" y="2204864"/>
            <a:ext cx="7745505" cy="3877815"/>
          </a:xfrm>
        </p:spPr>
        <p:txBody>
          <a:bodyPr>
            <a:normAutofit/>
          </a:bodyPr>
          <a:lstStyle/>
          <a:p>
            <a:r>
              <a:rPr lang="pl-PL" sz="2800" dirty="0" smtClean="0"/>
              <a:t>Nazywana również cudem nad Wisłą, została  stoczona od 13 do 25 sierpnia 1920 roku między siłami polskimi i bolszewickimi. Zdecydowała ona o tym, że Polska utrzyma niepodległość i przekreśliła plany co do komunizmu na Europę Zachodnią.  </a:t>
            </a:r>
            <a:endParaRPr lang="pl-PL" sz="2800" dirty="0"/>
          </a:p>
        </p:txBody>
      </p:sp>
      <p:sp>
        <p:nvSpPr>
          <p:cNvPr id="3" name="Tytuł 2"/>
          <p:cNvSpPr>
            <a:spLocks noGrp="1"/>
          </p:cNvSpPr>
          <p:nvPr>
            <p:ph type="title"/>
          </p:nvPr>
        </p:nvSpPr>
        <p:spPr/>
        <p:txBody>
          <a:bodyPr/>
          <a:lstStyle/>
          <a:p>
            <a:r>
              <a:rPr lang="pl-PL" b="1" i="1" dirty="0" smtClean="0"/>
              <a:t>Bitwa Warszawska </a:t>
            </a:r>
            <a:endParaRPr lang="pl-PL" b="1" i="1" dirty="0"/>
          </a:p>
        </p:txBody>
      </p:sp>
    </p:spTree>
    <p:extLst>
      <p:ext uri="{BB962C8B-B14F-4D97-AF65-F5344CB8AC3E}">
        <p14:creationId xmlns:p14="http://schemas.microsoft.com/office/powerpoint/2010/main" val="12882626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sz="2800" dirty="0" smtClean="0"/>
              <a:t>Dokładnie 100 lat temu, Polska po 123 latach odzyskała niepodległość. 25 maja 2017 roku ustalono, że rok 2018, będzie rokiem niepodległości. Z tej okazji cały nasz kraj, jak i inne kraje na świecie, przygotowuje się do obchodów 100 rocznicy odzyskania niepodległości przez Polskę. </a:t>
            </a:r>
            <a:endParaRPr lang="pl-PL" sz="2800" dirty="0"/>
          </a:p>
        </p:txBody>
      </p:sp>
      <p:sp>
        <p:nvSpPr>
          <p:cNvPr id="3" name="Tytuł 2"/>
          <p:cNvSpPr>
            <a:spLocks noGrp="1"/>
          </p:cNvSpPr>
          <p:nvPr>
            <p:ph type="title"/>
          </p:nvPr>
        </p:nvSpPr>
        <p:spPr/>
        <p:txBody>
          <a:bodyPr/>
          <a:lstStyle/>
          <a:p>
            <a:r>
              <a:rPr lang="pl-PL" b="1" i="1" dirty="0" smtClean="0"/>
              <a:t>1918-2018</a:t>
            </a:r>
            <a:endParaRPr lang="pl-PL" b="1" i="1" dirty="0"/>
          </a:p>
        </p:txBody>
      </p:sp>
    </p:spTree>
    <p:extLst>
      <p:ext uri="{BB962C8B-B14F-4D97-AF65-F5344CB8AC3E}">
        <p14:creationId xmlns:p14="http://schemas.microsoft.com/office/powerpoint/2010/main" val="33069414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Bitwa Warszawska </a:t>
            </a:r>
            <a:endParaRPr lang="pl-PL" b="1" i="1" dirty="0"/>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0350" y="2204864"/>
            <a:ext cx="7763300" cy="390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49909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a:bodyPr>
          <a:lstStyle/>
          <a:p>
            <a:r>
              <a:rPr lang="pl-PL" dirty="0" smtClean="0"/>
              <a:t>Największa i najkrwawsza wojna trwająca od 1 września 1939 roku do 2 września 1945 roku. Jej zasięg działań objął prawie całą Europę oraz część kontynentów takich jak Azja i Afryka, a niektóre działania wojenne odbywały się również w Arktyce i Ameryce Północnej. Oprócz tego wojna rozgrywała się na wszystkich oceanach. W trakcie działań wojennych III Rzesza i Armia Czerwona zaczęły okupować Polskę. Mieszkańcy okupowanych terenów Rzeczypospolitej zostali objęci represjami, ale jeszcze tego samego roku zaczęto tworzyć konspiracyjne grupy zmierzające do oswobodzenia Polski.  </a:t>
            </a:r>
            <a:endParaRPr lang="pl-PL" dirty="0"/>
          </a:p>
        </p:txBody>
      </p:sp>
      <p:sp>
        <p:nvSpPr>
          <p:cNvPr id="3" name="Tytuł 2"/>
          <p:cNvSpPr>
            <a:spLocks noGrp="1"/>
          </p:cNvSpPr>
          <p:nvPr>
            <p:ph type="title"/>
          </p:nvPr>
        </p:nvSpPr>
        <p:spPr/>
        <p:txBody>
          <a:bodyPr/>
          <a:lstStyle/>
          <a:p>
            <a:r>
              <a:rPr lang="pl-PL" b="1" i="1" dirty="0" smtClean="0"/>
              <a:t>II wojna światowa </a:t>
            </a:r>
            <a:endParaRPr lang="pl-PL" b="1" i="1" dirty="0"/>
          </a:p>
        </p:txBody>
      </p:sp>
    </p:spTree>
    <p:extLst>
      <p:ext uri="{BB962C8B-B14F-4D97-AF65-F5344CB8AC3E}">
        <p14:creationId xmlns:p14="http://schemas.microsoft.com/office/powerpoint/2010/main" val="252531395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400" b="1" i="1" dirty="0" smtClean="0"/>
              <a:t>Osoby, które wpłynęły na proces odzyskiwania  niepodległości przez Polskę</a:t>
            </a:r>
            <a:endParaRPr lang="pl-PL" sz="4400" b="1" i="1" dirty="0"/>
          </a:p>
        </p:txBody>
      </p:sp>
      <p:sp>
        <p:nvSpPr>
          <p:cNvPr id="3" name="Symbol zastępczy tekstu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15458001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Józef Piłsudski</a:t>
            </a:r>
            <a:endParaRPr lang="pl-PL" b="1" i="1" dirty="0"/>
          </a:p>
        </p:txBody>
      </p:sp>
      <p:sp>
        <p:nvSpPr>
          <p:cNvPr id="4" name="Symbol zastępczy tekstu 3"/>
          <p:cNvSpPr>
            <a:spLocks noGrp="1"/>
          </p:cNvSpPr>
          <p:nvPr>
            <p:ph type="body" sz="half" idx="2"/>
          </p:nvPr>
        </p:nvSpPr>
        <p:spPr/>
        <p:txBody>
          <a:bodyPr>
            <a:normAutofit fontScale="92500" lnSpcReduction="10000"/>
          </a:bodyPr>
          <a:lstStyle/>
          <a:p>
            <a:r>
              <a:rPr lang="pl-PL" dirty="0" smtClean="0"/>
              <a:t>Był jednym z głównych działaczy niepodległościowych. 11 listopada 1918 roku działał jako dowódca Armii Polskiej. Od 1918-1922  był naczelnikiem państwa i dwukrotnym premierem Polski. Z jego inicjatywy m.in.: utworzono Legiony Polskie, tworzono organizacje paramilitarne na terenie Austro-Węgier oraz utworzono Polską Organizację Wojskową (POW).    </a:t>
            </a:r>
            <a:endParaRPr lang="pl-P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04665"/>
            <a:ext cx="4209227" cy="583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45267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Ignacy Paderewski </a:t>
            </a:r>
            <a:endParaRPr lang="pl-PL" b="1" i="1" dirty="0"/>
          </a:p>
        </p:txBody>
      </p:sp>
      <p:sp>
        <p:nvSpPr>
          <p:cNvPr id="4" name="Symbol zastępczy tekstu 3"/>
          <p:cNvSpPr>
            <a:spLocks noGrp="1"/>
          </p:cNvSpPr>
          <p:nvPr>
            <p:ph type="body" sz="half" idx="2"/>
          </p:nvPr>
        </p:nvSpPr>
        <p:spPr/>
        <p:txBody>
          <a:bodyPr>
            <a:normAutofit lnSpcReduction="10000"/>
          </a:bodyPr>
          <a:lstStyle/>
          <a:p>
            <a:r>
              <a:rPr lang="pl-PL" dirty="0" smtClean="0"/>
              <a:t>Wspaniały pianista, który zyskał sławę na całym świecie. Swoje kontakty za oceanem wykorzystał do odbudowy państwa Polskiego. Opowiedział prezydentowi </a:t>
            </a:r>
            <a:r>
              <a:rPr lang="pl-PL" dirty="0" err="1" smtClean="0"/>
              <a:t>Woodrowi</a:t>
            </a:r>
            <a:r>
              <a:rPr lang="pl-PL" dirty="0" smtClean="0"/>
              <a:t> Wilsonowi o sytuacji politycznej Polski. Dzięki niemu prezydent Wilson wygłosił przemówienie mówiące dokładnie o tym, że nasz kraj ma prawo do niepodległości. </a:t>
            </a:r>
            <a:endParaRPr lang="pl-PL"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4277562" cy="5320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49473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600" b="1" i="1" dirty="0" smtClean="0"/>
              <a:t>Władysław Sikorski </a:t>
            </a:r>
            <a:endParaRPr lang="pl-PL" sz="2600" b="1" i="1" dirty="0"/>
          </a:p>
        </p:txBody>
      </p:sp>
      <p:sp>
        <p:nvSpPr>
          <p:cNvPr id="4" name="Symbol zastępczy tekstu 3"/>
          <p:cNvSpPr>
            <a:spLocks noGrp="1"/>
          </p:cNvSpPr>
          <p:nvPr>
            <p:ph type="body" sz="half" idx="2"/>
          </p:nvPr>
        </p:nvSpPr>
        <p:spPr/>
        <p:txBody>
          <a:bodyPr>
            <a:normAutofit lnSpcReduction="10000"/>
          </a:bodyPr>
          <a:lstStyle/>
          <a:p>
            <a:r>
              <a:rPr lang="pl-PL" dirty="0" smtClean="0"/>
              <a:t>Był Polskim wojskowym i politykiem. Podpisał układ z ambasadorem Iwanem </a:t>
            </a:r>
            <a:r>
              <a:rPr lang="pl-PL" dirty="0" err="1" smtClean="0"/>
              <a:t>Majskim</a:t>
            </a:r>
            <a:r>
              <a:rPr lang="pl-PL" dirty="0" smtClean="0"/>
              <a:t>, w sprawie tworzenia Armii Polskiej na wschodzie. Za jego sprawą Sowieci zwolnili z obozów dziesiątki tysięcy Polaków i wyrazili zgodę na utworzenie armii, która trafiła pod rozkazy brytyjskie.</a:t>
            </a:r>
            <a:endParaRPr lang="pl-PL"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4106878" cy="5292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43929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Jan Paweł II </a:t>
            </a:r>
            <a:endParaRPr lang="pl-PL" b="1" i="1" dirty="0"/>
          </a:p>
        </p:txBody>
      </p:sp>
      <p:sp>
        <p:nvSpPr>
          <p:cNvPr id="4" name="Symbol zastępczy tekstu 3"/>
          <p:cNvSpPr>
            <a:spLocks noGrp="1"/>
          </p:cNvSpPr>
          <p:nvPr>
            <p:ph type="body" sz="half" idx="2"/>
          </p:nvPr>
        </p:nvSpPr>
        <p:spPr/>
        <p:txBody>
          <a:bodyPr>
            <a:normAutofit/>
          </a:bodyPr>
          <a:lstStyle/>
          <a:p>
            <a:r>
              <a:rPr lang="pl-PL" dirty="0" smtClean="0"/>
              <a:t>Znany był na całym świecie. Swoją dobrocią, wiarą oraz nauką zasłynął jako wielki Papież. Jako patriota oddany całkowicie swojej ojczyźnie, wiele dla niej zrobił. Podtrzymywał na duchu Polaków i dawał im nadzieję na to, że Polska jeszcze się odrodzi, i wyrwie się spod władz komunistów. </a:t>
            </a:r>
            <a:endParaRPr lang="pl-PL"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231" t="1201" r="12116" b="315"/>
          <a:stretch/>
        </p:blipFill>
        <p:spPr bwMode="auto">
          <a:xfrm>
            <a:off x="323528" y="1196752"/>
            <a:ext cx="4540740" cy="460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45630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Lech Wałęsa </a:t>
            </a:r>
            <a:endParaRPr lang="pl-PL" b="1" i="1" dirty="0"/>
          </a:p>
        </p:txBody>
      </p:sp>
      <p:sp>
        <p:nvSpPr>
          <p:cNvPr id="4" name="Symbol zastępczy tekstu 3"/>
          <p:cNvSpPr>
            <a:spLocks noGrp="1"/>
          </p:cNvSpPr>
          <p:nvPr>
            <p:ph type="body" sz="half" idx="2"/>
          </p:nvPr>
        </p:nvSpPr>
        <p:spPr/>
        <p:txBody>
          <a:bodyPr/>
          <a:lstStyle/>
          <a:p>
            <a:r>
              <a:rPr lang="pl-PL" dirty="0" smtClean="0"/>
              <a:t>Polski polityk, pierwszy przewodniczący NSZZ „Solidarność”. Od 1990-1995 roku prezydent Rzeczypospolitej. Laureat Pokojowej Nagrody Nobla. Kierował strajkami, sprzeciwiając się państwom  komunistycznym.  </a:t>
            </a:r>
            <a:endParaRPr lang="pl-PL" dirty="0"/>
          </a:p>
        </p:txBody>
      </p:sp>
      <p:pic>
        <p:nvPicPr>
          <p:cNvPr id="5122" name="Picture 2"/>
          <p:cNvPicPr>
            <a:picLocks noGrp="1" noChangeAspect="1" noChangeArrowheads="1"/>
          </p:cNvPicPr>
          <p:nvPr>
            <p:ph idx="1"/>
          </p:nvPr>
        </p:nvPicPr>
        <p:blipFill>
          <a:blip r:embed="rId2">
            <a:grayscl/>
            <a:extLst>
              <a:ext uri="{28A0092B-C50C-407E-A947-70E740481C1C}">
                <a14:useLocalDpi xmlns:a14="http://schemas.microsoft.com/office/drawing/2010/main" val="0"/>
              </a:ext>
            </a:extLst>
          </a:blip>
          <a:srcRect/>
          <a:stretch>
            <a:fillRect/>
          </a:stretch>
        </p:blipFill>
        <p:spPr bwMode="auto">
          <a:xfrm>
            <a:off x="750070" y="558800"/>
            <a:ext cx="4000547" cy="5567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68081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800" b="1" i="1" dirty="0" smtClean="0"/>
              <a:t>Znaczące wydarzenia w trakcie odzyskiwania suwerenności Polski</a:t>
            </a:r>
            <a:endParaRPr lang="pl-PL" sz="4800" b="1" i="1" dirty="0"/>
          </a:p>
        </p:txBody>
      </p:sp>
      <p:sp>
        <p:nvSpPr>
          <p:cNvPr id="3" name="Symbol zastępczy tekstu 2"/>
          <p:cNvSpPr>
            <a:spLocks noGrp="1"/>
          </p:cNvSpPr>
          <p:nvPr>
            <p:ph type="body" idx="1"/>
          </p:nvPr>
        </p:nvSpPr>
        <p:spPr/>
        <p:txBody>
          <a:bodyPr/>
          <a:lstStyle/>
          <a:p>
            <a:endParaRPr lang="pl-PL"/>
          </a:p>
        </p:txBody>
      </p:sp>
    </p:spTree>
    <p:extLst>
      <p:ext uri="{BB962C8B-B14F-4D97-AF65-F5344CB8AC3E}">
        <p14:creationId xmlns:p14="http://schemas.microsoft.com/office/powerpoint/2010/main" val="1540862513"/>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a:bodyPr>
          <a:lstStyle/>
          <a:p>
            <a:r>
              <a:rPr lang="pl-PL" dirty="0" smtClean="0"/>
              <a:t>Jest to spotkanie, podczas którego wszyscy są sobie równi i starają się w zgodzie rozwiązywać problemy. W Polsce negocjacje Okrągłego Stołu trwały od 6 lutego do 5 kwietnia 1989 roku. W posiedzeniu tym brały udział władze Rzeczypospolitej Ludowej, Demokratyczna Opozycja oraz strony Kościelne. Głównymi postanowieniami Okrągłego Stołu było m.in.: utworzenie senatu składającego się ze 100 senatorów i całkowicie wolne wybory do Senatu, częściowo wolne wybory do Sejmu, ustanowienie urzędu prezydenta oraz ponowna legalizacja Solidarności. </a:t>
            </a:r>
            <a:endParaRPr lang="pl-PL" dirty="0"/>
          </a:p>
        </p:txBody>
      </p:sp>
      <p:sp>
        <p:nvSpPr>
          <p:cNvPr id="3" name="Tytuł 2"/>
          <p:cNvSpPr>
            <a:spLocks noGrp="1"/>
          </p:cNvSpPr>
          <p:nvPr>
            <p:ph type="title"/>
          </p:nvPr>
        </p:nvSpPr>
        <p:spPr/>
        <p:txBody>
          <a:bodyPr/>
          <a:lstStyle/>
          <a:p>
            <a:r>
              <a:rPr lang="pl-PL" b="1" i="1" dirty="0" smtClean="0"/>
              <a:t>Okrągły Stół</a:t>
            </a:r>
            <a:endParaRPr lang="pl-PL" b="1" i="1" dirty="0"/>
          </a:p>
        </p:txBody>
      </p:sp>
    </p:spTree>
    <p:extLst>
      <p:ext uri="{BB962C8B-B14F-4D97-AF65-F5344CB8AC3E}">
        <p14:creationId xmlns:p14="http://schemas.microsoft.com/office/powerpoint/2010/main" val="369350359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numCol="2">
            <a:normAutofit/>
          </a:bodyPr>
          <a:lstStyle/>
          <a:p>
            <a:r>
              <a:rPr lang="pl-PL" dirty="0" smtClean="0"/>
              <a:t>Początków Polski może być wiele. Mówi się jednak, że przyjęcie chrztu przez Mieszka I w 966 roku, było nie tylko rozpoczęciem chrystianizacji państwa polskiego jak i również symbolicznym jego powstaniem. </a:t>
            </a:r>
            <a:endParaRPr lang="pl-PL" dirty="0"/>
          </a:p>
        </p:txBody>
      </p:sp>
      <p:sp>
        <p:nvSpPr>
          <p:cNvPr id="3" name="Tytuł 2"/>
          <p:cNvSpPr>
            <a:spLocks noGrp="1"/>
          </p:cNvSpPr>
          <p:nvPr>
            <p:ph type="title"/>
          </p:nvPr>
        </p:nvSpPr>
        <p:spPr/>
        <p:txBody>
          <a:bodyPr/>
          <a:lstStyle/>
          <a:p>
            <a:r>
              <a:rPr lang="pl-PL" b="1" i="1" dirty="0" smtClean="0"/>
              <a:t>Chrzest Polski</a:t>
            </a:r>
            <a:endParaRPr lang="pl-PL" b="1" i="1"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668" y="2492896"/>
            <a:ext cx="4212494" cy="3025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91450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Okrągły Stół</a:t>
            </a:r>
            <a:endParaRPr lang="pl-PL" b="1" i="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1621" y="1556792"/>
            <a:ext cx="6840759" cy="5130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10864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dirty="0" smtClean="0"/>
              <a:t>Niezależny Samorządowy Związek Zawodowy „Solidarność” to ogólnopolski związek zawodowy powstały w 1980 roku. Związek ten został założony z przyczyny licznych strajków ludności, a służył nie tylko do obrony praw pracowniczych, ale również był jednym z głównych ośrodków opozycji przeciw rządowi Polsce Ludowej i komunizmowi.   </a:t>
            </a:r>
            <a:endParaRPr lang="pl-PL" dirty="0"/>
          </a:p>
        </p:txBody>
      </p:sp>
      <p:sp>
        <p:nvSpPr>
          <p:cNvPr id="3" name="Tytuł 2"/>
          <p:cNvSpPr>
            <a:spLocks noGrp="1"/>
          </p:cNvSpPr>
          <p:nvPr>
            <p:ph type="title"/>
          </p:nvPr>
        </p:nvSpPr>
        <p:spPr/>
        <p:txBody>
          <a:bodyPr/>
          <a:lstStyle/>
          <a:p>
            <a:r>
              <a:rPr lang="pl-PL" sz="4400" b="1" i="1" dirty="0" smtClean="0"/>
              <a:t>Zalegalizowanie Solidarności </a:t>
            </a:r>
            <a:endParaRPr lang="pl-PL" sz="4400" b="1" i="1" dirty="0"/>
          </a:p>
        </p:txBody>
      </p:sp>
    </p:spTree>
    <p:extLst>
      <p:ext uri="{BB962C8B-B14F-4D97-AF65-F5344CB8AC3E}">
        <p14:creationId xmlns:p14="http://schemas.microsoft.com/office/powerpoint/2010/main" val="12269710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„Solidarność”</a:t>
            </a:r>
            <a:endParaRPr lang="pl-PL" b="1" i="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3628" y="2204864"/>
            <a:ext cx="6696744" cy="4376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15952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NATO, czyli Organizacja Traktatu Północnoatlantyckiego to sojusz polityczno-wojskowy powstały w 1949 roku. Początkowo organizacja ta miała służyć do obrony w razie ataku ze strony ZSRR, ale po jego upadku pełni rolę stabilizacyjną. Dziś do tej organizacji należy 28 państw.</a:t>
            </a:r>
          </a:p>
          <a:p>
            <a:r>
              <a:rPr lang="pl-PL" dirty="0" smtClean="0"/>
              <a:t>Polska do NATO należy od 12 marca 1999 roku. </a:t>
            </a:r>
            <a:endParaRPr lang="pl-PL" dirty="0"/>
          </a:p>
        </p:txBody>
      </p:sp>
      <p:sp>
        <p:nvSpPr>
          <p:cNvPr id="3" name="Tytuł 2"/>
          <p:cNvSpPr>
            <a:spLocks noGrp="1"/>
          </p:cNvSpPr>
          <p:nvPr>
            <p:ph type="title"/>
          </p:nvPr>
        </p:nvSpPr>
        <p:spPr/>
        <p:txBody>
          <a:bodyPr/>
          <a:lstStyle/>
          <a:p>
            <a:r>
              <a:rPr lang="pl-PL" sz="5000" b="1" i="1" dirty="0" smtClean="0"/>
              <a:t>Wejście</a:t>
            </a:r>
            <a:r>
              <a:rPr lang="pl-PL" sz="4800" b="1" i="1" dirty="0" smtClean="0"/>
              <a:t> Polski do NATO</a:t>
            </a:r>
            <a:endParaRPr lang="pl-PL" sz="4800" b="1" i="1" dirty="0"/>
          </a:p>
        </p:txBody>
      </p:sp>
    </p:spTree>
    <p:extLst>
      <p:ext uri="{BB962C8B-B14F-4D97-AF65-F5344CB8AC3E}">
        <p14:creationId xmlns:p14="http://schemas.microsoft.com/office/powerpoint/2010/main" val="3020097123"/>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1 maja 2004 roku Polska została członkiem Unii Europejskiej. Dzięki wstąpieniu do Unii otrzymaliśmy wiele środków finansowych, dzięki którym wybudowano nowe drogi, autostrady, wybudowano prawie 410 tysięcy nowych miejsc pracy, a finansowe wsparcie otrzymało ponad 30 tysięcy firm. Oprócz tego możemy m.in.: poruszać się bez paszportu do krajów należących do Unii, studiować za granicą i cieszyć się wolnym rynkiem. </a:t>
            </a:r>
            <a:endParaRPr lang="pl-PL" dirty="0"/>
          </a:p>
        </p:txBody>
      </p:sp>
      <p:sp>
        <p:nvSpPr>
          <p:cNvPr id="3" name="Tytuł 2"/>
          <p:cNvSpPr>
            <a:spLocks noGrp="1"/>
          </p:cNvSpPr>
          <p:nvPr>
            <p:ph type="title"/>
          </p:nvPr>
        </p:nvSpPr>
        <p:spPr/>
        <p:txBody>
          <a:bodyPr/>
          <a:lstStyle/>
          <a:p>
            <a:r>
              <a:rPr lang="pl-PL" sz="4800" b="1" i="1" dirty="0" smtClean="0"/>
              <a:t>Wejście Polski do Unii Europejskiej</a:t>
            </a:r>
            <a:endParaRPr lang="pl-PL" sz="4800" b="1" i="1" dirty="0"/>
          </a:p>
        </p:txBody>
      </p:sp>
    </p:spTree>
    <p:extLst>
      <p:ext uri="{BB962C8B-B14F-4D97-AF65-F5344CB8AC3E}">
        <p14:creationId xmlns:p14="http://schemas.microsoft.com/office/powerpoint/2010/main" val="286622736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6000" b="1" i="1" dirty="0" smtClean="0"/>
              <a:t>Teraźniejsza Polska</a:t>
            </a:r>
            <a:endParaRPr lang="pl-PL" sz="6000" b="1" i="1" dirty="0"/>
          </a:p>
        </p:txBody>
      </p:sp>
      <p:sp>
        <p:nvSpPr>
          <p:cNvPr id="3" name="Symbol zastępczy tekstu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976558210"/>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Nowe autostrady </a:t>
            </a:r>
            <a:endParaRPr lang="pl-PL" b="1" i="1"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2718" r="12718"/>
          <a:stretch>
            <a:fillRect/>
          </a:stretch>
        </p:blipFill>
        <p:spPr/>
      </p:pic>
      <p:sp>
        <p:nvSpPr>
          <p:cNvPr id="4" name="Symbol zastępczy tekstu 3"/>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158012617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Nowe galerie</a:t>
            </a:r>
            <a:endParaRPr lang="pl-PL" b="1" i="1"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5864" r="5864"/>
          <a:stretch>
            <a:fillRect/>
          </a:stretch>
        </p:blipFill>
        <p:spPr/>
      </p:pic>
      <p:sp>
        <p:nvSpPr>
          <p:cNvPr id="4" name="Symbol zastępczy tekstu 3"/>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337030716"/>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Możliwość nauki w wolnym kraju</a:t>
            </a:r>
            <a:endParaRPr lang="pl-PL" b="1" i="1"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11927" r="11927"/>
          <a:stretch>
            <a:fillRect/>
          </a:stretch>
        </p:blipFill>
        <p:spPr/>
      </p:pic>
      <p:sp>
        <p:nvSpPr>
          <p:cNvPr id="4" name="Symbol zastępczy tekstu 3"/>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445328985"/>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Wolne wybory</a:t>
            </a:r>
            <a:endParaRPr lang="pl-PL" b="1" i="1"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t="9288" b="9288"/>
          <a:stretch>
            <a:fillRect/>
          </a:stretch>
        </p:blipFill>
        <p:spPr/>
      </p:pic>
      <p:sp>
        <p:nvSpPr>
          <p:cNvPr id="4" name="Symbol zastępczy tekstu 3"/>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9436720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10000"/>
          </a:bodyPr>
          <a:lstStyle/>
          <a:p>
            <a:r>
              <a:rPr lang="pl-PL" dirty="0" smtClean="0"/>
              <a:t>Otton III pielgrzymując do Polski, a dokładnie do grobu św. Wojciecha, spotkał się z ówczesnym wtedy księciem Bolesławem I Chrobrym w Gnieźnie. Podczas tego spotkania Otton III liczył na poparcie księcia na utworzenie cesarstwa uniwersalistycznego, które miałoby objąć wszystkie państwa chrześcijańskie. Książe Bolesław podarował Ottonowi relikwię św. Wojciecha przyczyniając się do spełnienia planów cesarza. Jednym z głównych efektów tego spotkania było utworzenie na terenie Polski metropolii gnieźnieńskiej. Wydarzenie to umocniło pozycję Bolesława Chrobrego wobec władców innych państw sąsiadujących z Polską. </a:t>
            </a:r>
            <a:endParaRPr lang="pl-PL" dirty="0"/>
          </a:p>
        </p:txBody>
      </p:sp>
      <p:sp>
        <p:nvSpPr>
          <p:cNvPr id="3" name="Tytuł 2"/>
          <p:cNvSpPr>
            <a:spLocks noGrp="1"/>
          </p:cNvSpPr>
          <p:nvPr>
            <p:ph type="title"/>
          </p:nvPr>
        </p:nvSpPr>
        <p:spPr/>
        <p:txBody>
          <a:bodyPr/>
          <a:lstStyle/>
          <a:p>
            <a:r>
              <a:rPr lang="pl-PL" b="1" i="1" dirty="0" smtClean="0"/>
              <a:t>Zjazd Gnieźnieński</a:t>
            </a:r>
            <a:endParaRPr lang="pl-PL" b="1" i="1" dirty="0"/>
          </a:p>
        </p:txBody>
      </p:sp>
    </p:spTree>
    <p:extLst>
      <p:ext uri="{BB962C8B-B14F-4D97-AF65-F5344CB8AC3E}">
        <p14:creationId xmlns:p14="http://schemas.microsoft.com/office/powerpoint/2010/main" val="1487737443"/>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Stadiony</a:t>
            </a:r>
            <a:endParaRPr lang="pl-PL" b="1" i="1"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5732" r="5732"/>
          <a:stretch>
            <a:fillRect/>
          </a:stretch>
        </p:blipFill>
        <p:spPr/>
      </p:pic>
      <p:sp>
        <p:nvSpPr>
          <p:cNvPr id="4" name="Symbol zastępczy tekstu 3"/>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1659559273"/>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Polska kiedyś i dzisiaj </a:t>
            </a:r>
            <a:endParaRPr lang="pl-PL" b="1" i="1" dirty="0"/>
          </a:p>
        </p:txBody>
      </p:sp>
      <p:sp>
        <p:nvSpPr>
          <p:cNvPr id="3" name="Symbol zastępczy tekstu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683165771"/>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Mapa</a:t>
            </a:r>
            <a:endParaRPr lang="pl-PL" b="1" i="1" dirty="0"/>
          </a:p>
        </p:txBody>
      </p:sp>
      <p:sp>
        <p:nvSpPr>
          <p:cNvPr id="3" name="Symbol zastępczy tekstu 2"/>
          <p:cNvSpPr>
            <a:spLocks noGrp="1"/>
          </p:cNvSpPr>
          <p:nvPr>
            <p:ph type="body" idx="1"/>
          </p:nvPr>
        </p:nvSpPr>
        <p:spPr/>
        <p:txBody>
          <a:bodyPr>
            <a:normAutofit/>
          </a:bodyPr>
          <a:lstStyle/>
          <a:p>
            <a:r>
              <a:rPr lang="pl-PL" sz="3600" b="1" i="1" dirty="0" smtClean="0"/>
              <a:t>Kiedyś</a:t>
            </a:r>
            <a:endParaRPr lang="pl-PL" sz="3600" b="1" i="1" dirty="0"/>
          </a:p>
        </p:txBody>
      </p:sp>
      <p:pic>
        <p:nvPicPr>
          <p:cNvPr id="7" name="Symbol zastępczy zawartośc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6" y="3068960"/>
            <a:ext cx="4144709" cy="3008368"/>
          </a:xfrm>
          <a:prstGeom prst="rect">
            <a:avLst/>
          </a:prstGeom>
          <a:ln>
            <a:noFill/>
          </a:ln>
          <a:effectLst>
            <a:outerShdw blurRad="292100" dist="139700" dir="2700000" algn="tl" rotWithShape="0">
              <a:srgbClr val="333333">
                <a:alpha val="65000"/>
              </a:srgbClr>
            </a:outerShdw>
          </a:effectLst>
        </p:spPr>
      </p:pic>
      <p:sp>
        <p:nvSpPr>
          <p:cNvPr id="5" name="Symbol zastępczy tekstu 4"/>
          <p:cNvSpPr>
            <a:spLocks noGrp="1"/>
          </p:cNvSpPr>
          <p:nvPr>
            <p:ph type="body" sz="quarter" idx="3"/>
          </p:nvPr>
        </p:nvSpPr>
        <p:spPr/>
        <p:txBody>
          <a:bodyPr>
            <a:normAutofit/>
          </a:bodyPr>
          <a:lstStyle/>
          <a:p>
            <a:r>
              <a:rPr lang="pl-PL" sz="3600" b="1" i="1" dirty="0" smtClean="0"/>
              <a:t>Dziś</a:t>
            </a:r>
            <a:endParaRPr lang="pl-PL" sz="3600" b="1" i="1" dirty="0"/>
          </a:p>
        </p:txBody>
      </p:sp>
      <p:pic>
        <p:nvPicPr>
          <p:cNvPr id="8" name="Symbol zastępczy zawartości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4008" y="3068960"/>
            <a:ext cx="4176464" cy="2985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4176368"/>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Miasta</a:t>
            </a:r>
            <a:r>
              <a:rPr lang="pl-PL" dirty="0" smtClean="0"/>
              <a:t> </a:t>
            </a:r>
            <a:endParaRPr lang="pl-PL" dirty="0"/>
          </a:p>
        </p:txBody>
      </p:sp>
      <p:sp>
        <p:nvSpPr>
          <p:cNvPr id="3" name="Symbol zastępczy tekstu 2"/>
          <p:cNvSpPr>
            <a:spLocks noGrp="1"/>
          </p:cNvSpPr>
          <p:nvPr>
            <p:ph type="body" idx="1"/>
          </p:nvPr>
        </p:nvSpPr>
        <p:spPr/>
        <p:txBody>
          <a:bodyPr>
            <a:normAutofit/>
          </a:bodyPr>
          <a:lstStyle/>
          <a:p>
            <a:r>
              <a:rPr lang="pl-PL" sz="3600" b="1" i="1" dirty="0" smtClean="0"/>
              <a:t>Kiedyś </a:t>
            </a:r>
            <a:endParaRPr lang="pl-PL" sz="3600" b="1" i="1" dirty="0"/>
          </a:p>
        </p:txBody>
      </p:sp>
      <p:pic>
        <p:nvPicPr>
          <p:cNvPr id="7" name="Symbol zastępczy zawartośc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9552" y="3068960"/>
            <a:ext cx="3989088" cy="2880320"/>
          </a:xfrm>
          <a:prstGeom prst="rect">
            <a:avLst/>
          </a:prstGeom>
          <a:ln>
            <a:noFill/>
          </a:ln>
          <a:effectLst>
            <a:outerShdw blurRad="292100" dist="139700" dir="2700000" algn="tl" rotWithShape="0">
              <a:srgbClr val="333333">
                <a:alpha val="65000"/>
              </a:srgbClr>
            </a:outerShdw>
          </a:effectLst>
        </p:spPr>
      </p:pic>
      <p:sp>
        <p:nvSpPr>
          <p:cNvPr id="5" name="Symbol zastępczy tekstu 4"/>
          <p:cNvSpPr>
            <a:spLocks noGrp="1"/>
          </p:cNvSpPr>
          <p:nvPr>
            <p:ph type="body" sz="quarter" idx="3"/>
          </p:nvPr>
        </p:nvSpPr>
        <p:spPr/>
        <p:txBody>
          <a:bodyPr>
            <a:normAutofit/>
          </a:bodyPr>
          <a:lstStyle/>
          <a:p>
            <a:r>
              <a:rPr lang="pl-PL" sz="3600" b="1" i="1" dirty="0" smtClean="0"/>
              <a:t>Dziś</a:t>
            </a:r>
            <a:endParaRPr lang="pl-PL" sz="3600" b="1" i="1" dirty="0"/>
          </a:p>
        </p:txBody>
      </p:sp>
      <p:pic>
        <p:nvPicPr>
          <p:cNvPr id="8" name="Symbol zastępczy zawartości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068960"/>
            <a:ext cx="4095030" cy="2880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182083"/>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Sklepy</a:t>
            </a:r>
            <a:endParaRPr lang="pl-PL" b="1" i="1" dirty="0"/>
          </a:p>
        </p:txBody>
      </p:sp>
      <p:sp>
        <p:nvSpPr>
          <p:cNvPr id="3" name="Symbol zastępczy tekstu 2"/>
          <p:cNvSpPr>
            <a:spLocks noGrp="1"/>
          </p:cNvSpPr>
          <p:nvPr>
            <p:ph type="body" idx="1"/>
          </p:nvPr>
        </p:nvSpPr>
        <p:spPr/>
        <p:txBody>
          <a:bodyPr>
            <a:normAutofit/>
          </a:bodyPr>
          <a:lstStyle/>
          <a:p>
            <a:r>
              <a:rPr lang="pl-PL" sz="3600" b="1" i="1" dirty="0" smtClean="0"/>
              <a:t>Kiedyś</a:t>
            </a:r>
            <a:endParaRPr lang="pl-PL" sz="3600" b="1" i="1" dirty="0"/>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3528" y="2996952"/>
            <a:ext cx="4008446" cy="3168352"/>
          </a:xfrm>
          <a:prstGeom prst="rect">
            <a:avLst/>
          </a:prstGeom>
          <a:ln>
            <a:noFill/>
          </a:ln>
          <a:effectLst>
            <a:outerShdw blurRad="292100" dist="139700" dir="2700000" algn="tl" rotWithShape="0">
              <a:srgbClr val="333333">
                <a:alpha val="65000"/>
              </a:srgbClr>
            </a:outerShdw>
          </a:effectLst>
        </p:spPr>
      </p:pic>
      <p:sp>
        <p:nvSpPr>
          <p:cNvPr id="5" name="Symbol zastępczy tekstu 4"/>
          <p:cNvSpPr>
            <a:spLocks noGrp="1"/>
          </p:cNvSpPr>
          <p:nvPr>
            <p:ph type="body" sz="quarter" idx="3"/>
          </p:nvPr>
        </p:nvSpPr>
        <p:spPr/>
        <p:txBody>
          <a:bodyPr>
            <a:normAutofit/>
          </a:bodyPr>
          <a:lstStyle/>
          <a:p>
            <a:r>
              <a:rPr lang="pl-PL" sz="3600" b="1" i="1" dirty="0" smtClean="0"/>
              <a:t>Dziś</a:t>
            </a:r>
            <a:endParaRPr lang="pl-PL" sz="3600" b="1" i="1" dirty="0"/>
          </a:p>
        </p:txBody>
      </p:sp>
      <p:pic>
        <p:nvPicPr>
          <p:cNvPr id="8" name="Symbol zastępczy zawartości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271" t="2315" r="8723" b="543"/>
          <a:stretch/>
        </p:blipFill>
        <p:spPr>
          <a:xfrm>
            <a:off x="4572000" y="2996952"/>
            <a:ext cx="4285956" cy="3176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87830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i="1" dirty="0" smtClean="0"/>
              <a:t>Place zabaw </a:t>
            </a:r>
            <a:endParaRPr lang="pl-PL" b="1" i="1" dirty="0"/>
          </a:p>
        </p:txBody>
      </p:sp>
      <p:sp>
        <p:nvSpPr>
          <p:cNvPr id="3" name="Symbol zastępczy tekstu 2"/>
          <p:cNvSpPr>
            <a:spLocks noGrp="1"/>
          </p:cNvSpPr>
          <p:nvPr>
            <p:ph type="body" idx="1"/>
          </p:nvPr>
        </p:nvSpPr>
        <p:spPr/>
        <p:txBody>
          <a:bodyPr>
            <a:normAutofit/>
          </a:bodyPr>
          <a:lstStyle/>
          <a:p>
            <a:r>
              <a:rPr lang="pl-PL" sz="3600" b="1" i="1" dirty="0" smtClean="0"/>
              <a:t>Kiedyś</a:t>
            </a:r>
            <a:endParaRPr lang="pl-PL" sz="3600" b="1" i="1" dirty="0"/>
          </a:p>
        </p:txBody>
      </p:sp>
      <p:pic>
        <p:nvPicPr>
          <p:cNvPr id="7" name="Symbol zastępczy zawartośc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1520" y="3068960"/>
            <a:ext cx="4290766" cy="2808312"/>
          </a:xfrm>
          <a:prstGeom prst="rect">
            <a:avLst/>
          </a:prstGeom>
          <a:ln>
            <a:noFill/>
          </a:ln>
          <a:effectLst>
            <a:outerShdw blurRad="292100" dist="139700" dir="2700000" algn="tl" rotWithShape="0">
              <a:srgbClr val="333333">
                <a:alpha val="65000"/>
              </a:srgbClr>
            </a:outerShdw>
          </a:effectLst>
        </p:spPr>
      </p:pic>
      <p:sp>
        <p:nvSpPr>
          <p:cNvPr id="5" name="Symbol zastępczy tekstu 4"/>
          <p:cNvSpPr>
            <a:spLocks noGrp="1"/>
          </p:cNvSpPr>
          <p:nvPr>
            <p:ph type="body" sz="quarter" idx="3"/>
          </p:nvPr>
        </p:nvSpPr>
        <p:spPr/>
        <p:txBody>
          <a:bodyPr>
            <a:normAutofit/>
          </a:bodyPr>
          <a:lstStyle/>
          <a:p>
            <a:r>
              <a:rPr lang="pl-PL" sz="3600" b="1" i="1" dirty="0" smtClean="0"/>
              <a:t>Dziś</a:t>
            </a:r>
            <a:endParaRPr lang="pl-PL" sz="3600" b="1" i="1" dirty="0"/>
          </a:p>
        </p:txBody>
      </p:sp>
      <p:pic>
        <p:nvPicPr>
          <p:cNvPr id="8" name="Symbol zastępczy zawartości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068960"/>
            <a:ext cx="4322392" cy="2808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6209175"/>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b="1" i="1" dirty="0" smtClean="0"/>
              <a:t>Koniec</a:t>
            </a:r>
            <a:endParaRPr lang="pl-PL" b="1" i="1" dirty="0"/>
          </a:p>
        </p:txBody>
      </p:sp>
      <p:sp>
        <p:nvSpPr>
          <p:cNvPr id="3" name="Podtytuł 2"/>
          <p:cNvSpPr>
            <a:spLocks noGrp="1"/>
          </p:cNvSpPr>
          <p:nvPr>
            <p:ph type="subTitle" idx="1"/>
          </p:nvPr>
        </p:nvSpPr>
        <p:spPr/>
        <p:txBody>
          <a:bodyPr>
            <a:normAutofit/>
          </a:bodyPr>
          <a:lstStyle/>
          <a:p>
            <a:r>
              <a:rPr lang="pl-PL" sz="2000" i="1" dirty="0" smtClean="0"/>
              <a:t>„Ojczyzna </a:t>
            </a:r>
            <a:r>
              <a:rPr lang="pl-PL" sz="2000" i="1" dirty="0"/>
              <a:t>jest naszą matką ziemską. Polska jest matką szczególną. Niełatwe są jej dzieje, zwłaszcza na przestrzeni ostatnich stuleci. Jest matką, która wiele przecierpiała i wciąż na nowo cierpi. Dlatego też ma prawo do miłości szczególnej</a:t>
            </a:r>
            <a:r>
              <a:rPr lang="pl-PL" sz="2000" i="1" dirty="0" smtClean="0"/>
              <a:t>.”</a:t>
            </a:r>
            <a:endParaRPr lang="pl-PL" sz="2000" i="1" dirty="0"/>
          </a:p>
        </p:txBody>
      </p:sp>
    </p:spTree>
    <p:extLst>
      <p:ext uri="{BB962C8B-B14F-4D97-AF65-F5344CB8AC3E}">
        <p14:creationId xmlns:p14="http://schemas.microsoft.com/office/powerpoint/2010/main" val="55563243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Zjazd Gnieźnieński </a:t>
            </a:r>
            <a:endParaRPr lang="pl-PL" b="1" i="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344816" cy="4898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26485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400" b="1" i="1" dirty="0" smtClean="0"/>
              <a:t>Koronacja </a:t>
            </a:r>
            <a:br>
              <a:rPr lang="pl-PL" sz="2400" b="1" i="1" dirty="0" smtClean="0"/>
            </a:br>
            <a:r>
              <a:rPr lang="pl-PL" sz="2400" b="1" i="1" dirty="0" smtClean="0"/>
              <a:t>Bolesława Chrobrego </a:t>
            </a:r>
            <a:endParaRPr lang="pl-PL" sz="2400" b="1" i="1" dirty="0"/>
          </a:p>
        </p:txBody>
      </p:sp>
      <p:sp>
        <p:nvSpPr>
          <p:cNvPr id="4" name="Symbol zastępczy tekstu 3"/>
          <p:cNvSpPr>
            <a:spLocks noGrp="1"/>
          </p:cNvSpPr>
          <p:nvPr>
            <p:ph type="body" sz="half" idx="2"/>
          </p:nvPr>
        </p:nvSpPr>
        <p:spPr/>
        <p:txBody>
          <a:bodyPr>
            <a:noAutofit/>
          </a:bodyPr>
          <a:lstStyle/>
          <a:p>
            <a:r>
              <a:rPr lang="pl-PL" sz="1800" dirty="0" smtClean="0"/>
              <a:t>Był pierwszym koronowanym władcą Polski, która odbyła się w 1025 roku. Była ona dużym znaczeniem politycznym i moralnym, gdyż świadczyła o niezależności Chrobrego i państwa polskiego. Dzięki niej Polska wzrosła w rankingu państw chrześcijańskich. </a:t>
            </a:r>
            <a:endParaRPr lang="pl-PL" sz="1800" dirty="0"/>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3865693" cy="4896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75182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sz="2500" dirty="0" smtClean="0"/>
              <a:t>Jedna z największych bitew średniowiecznych. Stoczona została 15 lipca 1410 roku pomiędzy wojskami zakonu krzyżackiego pod dowództwem Ulricha von Jungingena i złączonymi siłami </a:t>
            </a:r>
            <a:br>
              <a:rPr lang="pl-PL" sz="2500" dirty="0" smtClean="0"/>
            </a:br>
            <a:r>
              <a:rPr lang="pl-PL" sz="2500" dirty="0" smtClean="0"/>
              <a:t>polsko-litewskimi pod dowództwem króla Polski Władysława II Jagiełły i księcia litewskiego Witolda. </a:t>
            </a:r>
            <a:br>
              <a:rPr lang="pl-PL" sz="2500" dirty="0" smtClean="0"/>
            </a:br>
            <a:r>
              <a:rPr lang="pl-PL" sz="2500" dirty="0" smtClean="0"/>
              <a:t>Bitwa zakończyła się klęską sił krzyżackich. </a:t>
            </a:r>
            <a:endParaRPr lang="pl-PL" sz="2500" dirty="0"/>
          </a:p>
        </p:txBody>
      </p:sp>
      <p:sp>
        <p:nvSpPr>
          <p:cNvPr id="3" name="Tytuł 2"/>
          <p:cNvSpPr>
            <a:spLocks noGrp="1"/>
          </p:cNvSpPr>
          <p:nvPr>
            <p:ph type="title"/>
          </p:nvPr>
        </p:nvSpPr>
        <p:spPr/>
        <p:txBody>
          <a:bodyPr/>
          <a:lstStyle/>
          <a:p>
            <a:r>
              <a:rPr lang="pl-PL" b="1" i="1" dirty="0" smtClean="0"/>
              <a:t>Bitwa pod Grunwaldem </a:t>
            </a:r>
            <a:endParaRPr lang="pl-PL" b="1" i="1" dirty="0"/>
          </a:p>
        </p:txBody>
      </p:sp>
    </p:spTree>
    <p:extLst>
      <p:ext uri="{BB962C8B-B14F-4D97-AF65-F5344CB8AC3E}">
        <p14:creationId xmlns:p14="http://schemas.microsoft.com/office/powerpoint/2010/main" val="919076073"/>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i="1" dirty="0" smtClean="0"/>
              <a:t>Bitwa pod Grunwaldem</a:t>
            </a:r>
            <a:endParaRPr lang="pl-PL" b="1" i="1"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9120" y="2348880"/>
            <a:ext cx="8265761" cy="3594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74781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numCol="1">
            <a:normAutofit/>
          </a:bodyPr>
          <a:lstStyle/>
          <a:p>
            <a:r>
              <a:rPr lang="pl-PL" sz="3200" dirty="0" smtClean="0"/>
              <a:t>Porozumienie podpisane w 1569 roku między Królestwem Polskim i Wielkim Księstwem Litewskim w Lublinie. Dzięki temu porozumieniu powstała Rzeczypospolita Obojga Narodów. Trwała ona od 1569-1795 roku. </a:t>
            </a:r>
            <a:endParaRPr lang="pl-PL" sz="3200" dirty="0"/>
          </a:p>
        </p:txBody>
      </p:sp>
      <p:sp>
        <p:nvSpPr>
          <p:cNvPr id="3" name="Tytuł 2"/>
          <p:cNvSpPr>
            <a:spLocks noGrp="1"/>
          </p:cNvSpPr>
          <p:nvPr>
            <p:ph type="title"/>
          </p:nvPr>
        </p:nvSpPr>
        <p:spPr/>
        <p:txBody>
          <a:bodyPr/>
          <a:lstStyle/>
          <a:p>
            <a:r>
              <a:rPr lang="pl-PL" b="1" i="1" dirty="0" smtClean="0"/>
              <a:t>Unia Lubelska</a:t>
            </a:r>
            <a:endParaRPr lang="pl-PL" b="1" i="1" dirty="0"/>
          </a:p>
        </p:txBody>
      </p:sp>
    </p:spTree>
    <p:extLst>
      <p:ext uri="{BB962C8B-B14F-4D97-AF65-F5344CB8AC3E}">
        <p14:creationId xmlns:p14="http://schemas.microsoft.com/office/powerpoint/2010/main" val="1642245501"/>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arda oprawa">
  <a:themeElements>
    <a:clrScheme name="Twarda oprawa">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Twarda opraw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warda opraw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323</TotalTime>
  <Words>1271</Words>
  <Application>Microsoft Office PowerPoint</Application>
  <PresentationFormat>Pokaz na ekranie (4:3)</PresentationFormat>
  <Paragraphs>79</Paragraphs>
  <Slides>46</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46</vt:i4>
      </vt:variant>
    </vt:vector>
  </HeadingPairs>
  <TitlesOfParts>
    <vt:vector size="50" baseType="lpstr">
      <vt:lpstr>Book Antiqua</vt:lpstr>
      <vt:lpstr>Times New Roman</vt:lpstr>
      <vt:lpstr>Wingdings</vt:lpstr>
      <vt:lpstr>Twarda oprawa</vt:lpstr>
      <vt:lpstr>100 lat niepodległości</vt:lpstr>
      <vt:lpstr>1918-2018</vt:lpstr>
      <vt:lpstr>Chrzest Polski</vt:lpstr>
      <vt:lpstr>Zjazd Gnieźnieński</vt:lpstr>
      <vt:lpstr>Zjazd Gnieźnieński </vt:lpstr>
      <vt:lpstr>Koronacja  Bolesława Chrobrego </vt:lpstr>
      <vt:lpstr>Bitwa pod Grunwaldem </vt:lpstr>
      <vt:lpstr>Bitwa pod Grunwaldem</vt:lpstr>
      <vt:lpstr>Unia Lubelska</vt:lpstr>
      <vt:lpstr>Unia Lubelska</vt:lpstr>
      <vt:lpstr>Konfederacja Warszawska</vt:lpstr>
      <vt:lpstr>Konfederacja Warszawska</vt:lpstr>
      <vt:lpstr>Konstytucja 3 maja</vt:lpstr>
      <vt:lpstr>Konstytucja 3 maja</vt:lpstr>
      <vt:lpstr>III Rozbiór Polski</vt:lpstr>
      <vt:lpstr>Rozbiory Polski</vt:lpstr>
      <vt:lpstr>Odzyskanie niepodległości </vt:lpstr>
      <vt:lpstr>Odzyskanie niepodległości</vt:lpstr>
      <vt:lpstr>Bitwa Warszawska </vt:lpstr>
      <vt:lpstr>Bitwa Warszawska </vt:lpstr>
      <vt:lpstr>II wojna światowa </vt:lpstr>
      <vt:lpstr>Osoby, które wpłynęły na proces odzyskiwania  niepodległości przez Polskę</vt:lpstr>
      <vt:lpstr>Józef Piłsudski</vt:lpstr>
      <vt:lpstr>Ignacy Paderewski </vt:lpstr>
      <vt:lpstr>Władysław Sikorski </vt:lpstr>
      <vt:lpstr>Jan Paweł II </vt:lpstr>
      <vt:lpstr>Lech Wałęsa </vt:lpstr>
      <vt:lpstr>Znaczące wydarzenia w trakcie odzyskiwania suwerenności Polski</vt:lpstr>
      <vt:lpstr>Okrągły Stół</vt:lpstr>
      <vt:lpstr>Okrągły Stół</vt:lpstr>
      <vt:lpstr>Zalegalizowanie Solidarności </vt:lpstr>
      <vt:lpstr>„Solidarność”</vt:lpstr>
      <vt:lpstr>Wejście Polski do NATO</vt:lpstr>
      <vt:lpstr>Wejście Polski do Unii Europejskiej</vt:lpstr>
      <vt:lpstr>Teraźniejsza Polska</vt:lpstr>
      <vt:lpstr>Nowe autostrady </vt:lpstr>
      <vt:lpstr>Nowe galerie</vt:lpstr>
      <vt:lpstr>Możliwość nauki w wolnym kraju</vt:lpstr>
      <vt:lpstr>Wolne wybory</vt:lpstr>
      <vt:lpstr>Stadiony</vt:lpstr>
      <vt:lpstr>Polska kiedyś i dzisiaj </vt:lpstr>
      <vt:lpstr>Mapa</vt:lpstr>
      <vt:lpstr>Miasta </vt:lpstr>
      <vt:lpstr>Sklepy</vt:lpstr>
      <vt:lpstr>Place zabaw </vt:lpstr>
      <vt:lpstr>Koniec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lat niepodległości</dc:title>
  <dc:creator>user</dc:creator>
  <cp:lastModifiedBy>Danuta Parzel</cp:lastModifiedBy>
  <cp:revision>29</cp:revision>
  <dcterms:created xsi:type="dcterms:W3CDTF">2018-10-20T14:35:01Z</dcterms:created>
  <dcterms:modified xsi:type="dcterms:W3CDTF">2018-10-23T09:41:42Z</dcterms:modified>
</cp:coreProperties>
</file>