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7" r:id="rId26"/>
    <p:sldId id="280" r:id="rId27"/>
    <p:sldId id="282" r:id="rId28"/>
    <p:sldId id="281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2095CC1-FD94-427A-A55B-185097FF3865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C160A8-0134-4411-A2D5-2CF0CAEF423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5CC1-FD94-427A-A55B-185097FF3865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60A8-0134-4411-A2D5-2CF0CAEF423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5CC1-FD94-427A-A55B-185097FF3865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60A8-0134-4411-A2D5-2CF0CAEF423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095CC1-FD94-427A-A55B-185097FF3865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C160A8-0134-4411-A2D5-2CF0CAEF423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095CC1-FD94-427A-A55B-185097FF3865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C160A8-0134-4411-A2D5-2CF0CAEF423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5CC1-FD94-427A-A55B-185097FF3865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60A8-0134-4411-A2D5-2CF0CAEF423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5CC1-FD94-427A-A55B-185097FF3865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60A8-0134-4411-A2D5-2CF0CAEF423F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095CC1-FD94-427A-A55B-185097FF3865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C160A8-0134-4411-A2D5-2CF0CAEF423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5CC1-FD94-427A-A55B-185097FF3865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60A8-0134-4411-A2D5-2CF0CAEF423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095CC1-FD94-427A-A55B-185097FF3865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C160A8-0134-4411-A2D5-2CF0CAEF423F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095CC1-FD94-427A-A55B-185097FF3865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C160A8-0134-4411-A2D5-2CF0CAEF423F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095CC1-FD94-427A-A55B-185097FF3865}" type="datetimeFigureOut">
              <a:rPr lang="pl-PL" smtClean="0"/>
              <a:t>04.05.2019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C160A8-0134-4411-A2D5-2CF0CAEF423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8.gif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2 TEST NA KARTĘ ROWEROWĄ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ROZPOCZNIJ TEST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482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/>
          <a:lstStyle/>
          <a:p>
            <a:r>
              <a:rPr lang="pl-PL" dirty="0" smtClean="0"/>
              <a:t>5. </a:t>
            </a:r>
            <a:r>
              <a:rPr lang="pl-PL" dirty="0"/>
              <a:t>Egzamin na kartę rowerową mogą zdawać uczniowie po ukończeniu: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348880"/>
            <a:ext cx="7467600" cy="2116832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pl-PL" dirty="0" smtClean="0">
                <a:hlinkClick r:id="rId2" action="ppaction://hlinksldjump"/>
              </a:rPr>
              <a:t>8 </a:t>
            </a:r>
            <a:r>
              <a:rPr lang="pl-PL" dirty="0">
                <a:hlinkClick r:id="rId2" action="ppaction://hlinksldjump"/>
              </a:rPr>
              <a:t>roku </a:t>
            </a:r>
            <a:r>
              <a:rPr lang="pl-PL" dirty="0" smtClean="0">
                <a:hlinkClick r:id="rId2" action="ppaction://hlinksldjump"/>
              </a:rPr>
              <a:t>życia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10 roku </a:t>
            </a:r>
            <a:r>
              <a:rPr lang="pl-PL" dirty="0" smtClean="0">
                <a:hlinkClick r:id="rId3" action="ppaction://hlinksldjump"/>
              </a:rPr>
              <a:t>życia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2" action="ppaction://hlinksldjump"/>
              </a:rPr>
              <a:t>9 roku </a:t>
            </a:r>
            <a:r>
              <a:rPr lang="pl-PL" dirty="0" smtClean="0">
                <a:hlinkClick r:id="rId2" action="ppaction://hlinksldjump"/>
              </a:rPr>
              <a:t>życia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2" action="ppaction://hlinksldjump"/>
              </a:rPr>
              <a:t>11 roku życia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618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2276872"/>
            <a:ext cx="7467600" cy="2476872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Egzamin na kartę rowerową mogą zdawać uczniowie po </a:t>
            </a:r>
            <a:r>
              <a:rPr lang="pl-PL" sz="3600" dirty="0" smtClean="0"/>
              <a:t>ukończeniu </a:t>
            </a:r>
            <a:r>
              <a:rPr lang="pl-PL" sz="3600" b="1" dirty="0"/>
              <a:t>10 roku życia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778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6. </a:t>
            </a:r>
            <a:r>
              <a:rPr lang="pl-PL" dirty="0"/>
              <a:t>Rowerzysta może jechać chodnikiem </a:t>
            </a:r>
            <a:r>
              <a:rPr lang="pl-PL" dirty="0" smtClean="0"/>
              <a:t>jeśli: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044824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Ma zamontowany w rowerze dzwonek.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Ma sprawny co najmniej jeden hamulec.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Warunki </a:t>
            </a:r>
            <a:r>
              <a:rPr lang="pl-PL" dirty="0">
                <a:hlinkClick r:id="rId3" action="ppaction://hlinksldjump"/>
              </a:rPr>
              <a:t>pogodowe zagrażają bezpieczeństwu rowerzysty na </a:t>
            </a:r>
            <a:r>
              <a:rPr lang="pl-PL" dirty="0" smtClean="0">
                <a:hlinkClick r:id="rId3" action="ppaction://hlinksldjump"/>
              </a:rPr>
              <a:t>jezdni.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8815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dirty="0"/>
              <a:t>Rowerzysta może jechać chodnikiem </a:t>
            </a:r>
            <a:r>
              <a:rPr lang="pl-PL" sz="4000" dirty="0" smtClean="0"/>
              <a:t>jeśli</a:t>
            </a:r>
            <a:r>
              <a:rPr lang="pl-PL" sz="4000" b="1" dirty="0" smtClean="0"/>
              <a:t> warunki </a:t>
            </a:r>
            <a:r>
              <a:rPr lang="pl-PL" sz="4000" b="1" dirty="0"/>
              <a:t>pogodowe zagrażają bezpieczeństwu rowerzysty na </a:t>
            </a:r>
            <a:r>
              <a:rPr lang="pl-PL" sz="4000" b="1" dirty="0" smtClean="0"/>
              <a:t>jezdni. 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238248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7. </a:t>
            </a:r>
            <a:r>
              <a:rPr lang="pl-PL" dirty="0"/>
              <a:t>Znak z pionową linią podziału oznacza, </a:t>
            </a:r>
            <a:r>
              <a:rPr lang="pl-PL" dirty="0" smtClean="0"/>
              <a:t>że: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3573016"/>
            <a:ext cx="7467600" cy="2620888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pl-PL" dirty="0">
                <a:hlinkClick r:id="rId2" action="ppaction://hlinksldjump"/>
              </a:rPr>
              <a:t>N</a:t>
            </a:r>
            <a:r>
              <a:rPr lang="pl-PL" dirty="0" smtClean="0">
                <a:hlinkClick r:id="rId2" action="ppaction://hlinksldjump"/>
              </a:rPr>
              <a:t>a </a:t>
            </a:r>
            <a:r>
              <a:rPr lang="pl-PL" dirty="0">
                <a:hlinkClick r:id="rId2" action="ppaction://hlinksldjump"/>
              </a:rPr>
              <a:t>danej drodze wyodrębniono osobne pasy dla pieszych i dla </a:t>
            </a:r>
            <a:r>
              <a:rPr lang="pl-PL" dirty="0" smtClean="0">
                <a:hlinkClick r:id="rId2" action="ppaction://hlinksldjump"/>
              </a:rPr>
              <a:t>rowerzystów.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>
                <a:hlinkClick r:id="rId3" action="ppaction://hlinksldjump"/>
              </a:rPr>
              <a:t>Z</a:t>
            </a:r>
            <a:r>
              <a:rPr lang="pl-PL" dirty="0" smtClean="0">
                <a:hlinkClick r:id="rId3" action="ppaction://hlinksldjump"/>
              </a:rPr>
              <a:t>arówno </a:t>
            </a:r>
            <a:r>
              <a:rPr lang="pl-PL" dirty="0">
                <a:hlinkClick r:id="rId3" action="ppaction://hlinksldjump"/>
              </a:rPr>
              <a:t>pieszy  jak i rowerzysta może korzystać z całej szerokości tej </a:t>
            </a:r>
            <a:r>
              <a:rPr lang="pl-PL" dirty="0" smtClean="0">
                <a:hlinkClick r:id="rId3" action="ppaction://hlinksldjump"/>
              </a:rPr>
              <a:t>drogi.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>
                <a:hlinkClick r:id="rId3" action="ppaction://hlinksldjump"/>
              </a:rPr>
              <a:t>R</a:t>
            </a:r>
            <a:r>
              <a:rPr lang="pl-PL" dirty="0" smtClean="0">
                <a:hlinkClick r:id="rId3" action="ppaction://hlinksldjump"/>
              </a:rPr>
              <a:t>owerzysta </a:t>
            </a:r>
            <a:r>
              <a:rPr lang="pl-PL" dirty="0">
                <a:hlinkClick r:id="rId3" action="ppaction://hlinksldjump"/>
              </a:rPr>
              <a:t>jest zobowiązany do ustąpienia pierwszeństwa pieszemu.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2" descr="Znalezione obrazy dla zapytania droga dla rowerÃ³w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226975"/>
            <a:ext cx="1944216" cy="1944216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21457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/>
              <a:t>Znak z pionową linią podziału oznacza, </a:t>
            </a:r>
            <a:r>
              <a:rPr lang="pl-PL" sz="3600" dirty="0" smtClean="0"/>
              <a:t>że na </a:t>
            </a:r>
            <a:r>
              <a:rPr lang="pl-PL" sz="3600" dirty="0"/>
              <a:t>danej drodze </a:t>
            </a:r>
            <a:r>
              <a:rPr lang="pl-PL" sz="3600" b="1" dirty="0"/>
              <a:t>wyodrębniono osobne pasy dla pieszych i dla </a:t>
            </a:r>
            <a:r>
              <a:rPr lang="pl-PL" sz="3600" b="1" dirty="0" smtClean="0"/>
              <a:t>rowerzystów.  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238303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8. </a:t>
            </a:r>
            <a:r>
              <a:rPr lang="pl-PL" dirty="0"/>
              <a:t>Jakiego kształtu i koloru są znaki ostrzegawcze?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2636912"/>
            <a:ext cx="8229600" cy="3024336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pl-PL" dirty="0" smtClean="0">
                <a:hlinkClick r:id="rId2" action="ppaction://hlinksldjump"/>
              </a:rPr>
              <a:t>Żółto- </a:t>
            </a:r>
            <a:r>
              <a:rPr lang="pl-PL" dirty="0">
                <a:hlinkClick r:id="rId2" action="ppaction://hlinksldjump"/>
              </a:rPr>
              <a:t>czerwone i </a:t>
            </a:r>
            <a:r>
              <a:rPr lang="pl-PL" dirty="0" smtClean="0">
                <a:hlinkClick r:id="rId2" action="ppaction://hlinksldjump"/>
              </a:rPr>
              <a:t>trójkątne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Żółto- czerwone i </a:t>
            </a:r>
            <a:r>
              <a:rPr lang="pl-PL" dirty="0" smtClean="0">
                <a:hlinkClick r:id="rId3" action="ppaction://hlinksldjump"/>
              </a:rPr>
              <a:t>kwadratowe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Niebiesko- białe i </a:t>
            </a:r>
            <a:r>
              <a:rPr lang="pl-PL" dirty="0" smtClean="0">
                <a:hlinkClick r:id="rId3" action="ppaction://hlinksldjump"/>
              </a:rPr>
              <a:t>okrągłe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Biało- czerwone i okrągłe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1331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5256584" cy="432048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sz="6000" dirty="0"/>
              <a:t>Z</a:t>
            </a:r>
            <a:r>
              <a:rPr lang="pl-PL" sz="6000" dirty="0" smtClean="0"/>
              <a:t>naki ostrzegawcze są</a:t>
            </a:r>
          </a:p>
          <a:p>
            <a:pPr marL="0" indent="0" algn="ctr">
              <a:buNone/>
            </a:pPr>
            <a:r>
              <a:rPr lang="pl-PL" sz="6000" b="1" dirty="0"/>
              <a:t>Żółto- </a:t>
            </a:r>
            <a:r>
              <a:rPr lang="pl-PL" sz="6000" b="1" dirty="0" smtClean="0"/>
              <a:t>czerwone</a:t>
            </a:r>
          </a:p>
          <a:p>
            <a:pPr marL="0" indent="0" algn="ctr">
              <a:buNone/>
            </a:pPr>
            <a:r>
              <a:rPr lang="pl-PL" sz="6000" b="1" dirty="0" smtClean="0"/>
              <a:t> </a:t>
            </a:r>
            <a:r>
              <a:rPr lang="pl-PL" sz="6000" b="1" dirty="0"/>
              <a:t>i </a:t>
            </a:r>
            <a:r>
              <a:rPr lang="pl-PL" sz="6000" b="1" dirty="0" smtClean="0"/>
              <a:t>trójkątne.</a:t>
            </a:r>
            <a:endParaRPr lang="pl-PL" sz="6000" b="1" dirty="0"/>
          </a:p>
        </p:txBody>
      </p:sp>
      <p:pic>
        <p:nvPicPr>
          <p:cNvPr id="5" name="Obraz 4" descr="https://www.zdamyto.com/edu/sites/default/files/styles/medium_290w/public/A-7.png?itok=oFAZJDp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32856"/>
            <a:ext cx="2664296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866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9. Co oznacza ten znak?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3212976"/>
            <a:ext cx="7467600" cy="2016224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pl-PL" dirty="0">
                <a:hlinkClick r:id="rId2" action="ppaction://hlinksldjump"/>
              </a:rPr>
              <a:t>Przejście dla </a:t>
            </a:r>
            <a:r>
              <a:rPr lang="pl-PL" dirty="0" smtClean="0">
                <a:hlinkClick r:id="rId2" action="ppaction://hlinksldjump"/>
              </a:rPr>
              <a:t>pieszych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Przejazd </a:t>
            </a:r>
            <a:r>
              <a:rPr lang="pl-PL" dirty="0">
                <a:hlinkClick r:id="rId2" action="ppaction://hlinksldjump"/>
              </a:rPr>
              <a:t>kolejowy bez </a:t>
            </a:r>
            <a:r>
              <a:rPr lang="pl-PL" dirty="0" smtClean="0">
                <a:hlinkClick r:id="rId2" action="ppaction://hlinksldjump"/>
              </a:rPr>
              <a:t>zapór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Przejazd </a:t>
            </a:r>
            <a:r>
              <a:rPr lang="pl-PL" dirty="0">
                <a:hlinkClick r:id="rId3" action="ppaction://hlinksldjump"/>
              </a:rPr>
              <a:t>kolejowy z zaporami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6" descr="http://www.kursprawojazdy.pl/nauka/A-9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08720"/>
            <a:ext cx="1944216" cy="1728192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27968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33285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4600" dirty="0" smtClean="0"/>
              <a:t>Ten znak oznacza, </a:t>
            </a:r>
            <a:r>
              <a:rPr lang="pl-PL" sz="4600" dirty="0"/>
              <a:t>że zbliżamy się do </a:t>
            </a:r>
            <a:r>
              <a:rPr lang="pl-PL" sz="4600" b="1" dirty="0" smtClean="0"/>
              <a:t>przejazdu kolejowego </a:t>
            </a:r>
            <a:r>
              <a:rPr lang="pl-PL" sz="4600" b="1" dirty="0"/>
              <a:t>z </a:t>
            </a:r>
            <a:r>
              <a:rPr lang="pl-PL" sz="4600" b="1" dirty="0" smtClean="0"/>
              <a:t>zaporami.</a:t>
            </a:r>
            <a:endParaRPr lang="pl-PL" sz="4600" b="1" dirty="0"/>
          </a:p>
          <a:p>
            <a:pPr marL="0" indent="0" algn="ctr"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Picture 6" descr="http://www.kursprawojazdy.pl/nauka/A-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149080"/>
            <a:ext cx="1944216" cy="1728192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00388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Jeśli na danej trasie znajduje się droga dla rowerów to rowerzysta: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420888"/>
            <a:ext cx="7467600" cy="1944216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pl-PL" dirty="0" smtClean="0">
                <a:hlinkClick r:id="rId2" action="ppaction://hlinksldjump"/>
              </a:rPr>
              <a:t>Może z niej skorzystać, ale nie musi.</a:t>
            </a:r>
            <a:endParaRPr lang="pl-PL" dirty="0" smtClean="0"/>
          </a:p>
          <a:p>
            <a:pPr marL="457200" indent="-457200">
              <a:buAutoNum type="alphaUcParenR"/>
            </a:pPr>
            <a:r>
              <a:rPr lang="pl-PL" dirty="0" smtClean="0">
                <a:hlinkClick r:id="rId2" action="ppaction://hlinksldjump"/>
              </a:rPr>
              <a:t>Jest zobowiązany z niej skorzystać. </a:t>
            </a:r>
            <a:endParaRPr lang="pl-PL" dirty="0" smtClean="0"/>
          </a:p>
          <a:p>
            <a:pPr marL="457200" indent="-457200">
              <a:buAutoNum type="alphaUcParenR"/>
            </a:pPr>
            <a:r>
              <a:rPr lang="pl-PL" dirty="0" smtClean="0">
                <a:hlinkClick r:id="rId3" action="ppaction://hlinksldjump"/>
              </a:rPr>
              <a:t>Musi z niej skorzystać, jeśli warunki pogodowe są złe.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987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10. Który z poniższych znaków zakazuje ruchu w obu kierunkach: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A.  					C.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B.     					D. </a:t>
            </a:r>
            <a:endParaRPr lang="pl-PL" dirty="0"/>
          </a:p>
        </p:txBody>
      </p:sp>
      <p:pic>
        <p:nvPicPr>
          <p:cNvPr id="4" name="Picture 2" descr="http://bezpieczny-rowerzysta.pl/wp-content/uploads/2012/12/b1.gif">
            <a:hlinkClick r:id="rId2" action="ppaction://hlinksldjump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00808"/>
            <a:ext cx="1800200" cy="1800200"/>
          </a:xfrm>
          <a:prstGeom prst="rect">
            <a:avLst/>
          </a:prstGeom>
          <a:noFill/>
          <a:extLst/>
        </p:spPr>
      </p:pic>
      <p:pic>
        <p:nvPicPr>
          <p:cNvPr id="5" name="Picture 4" descr="http://bezpieczny-rowerzysta.pl/wp-content/uploads/2012/12/b2.gif">
            <a:hlinkClick r:id="rId4" action="ppaction://hlinksldjump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07592"/>
            <a:ext cx="1656184" cy="1693416"/>
          </a:xfrm>
          <a:prstGeom prst="rect">
            <a:avLst/>
          </a:prstGeom>
          <a:noFill/>
          <a:extLst/>
        </p:spPr>
      </p:pic>
      <p:pic>
        <p:nvPicPr>
          <p:cNvPr id="6" name="Picture 10" descr="http://bezpieczny-rowerzysta.pl/wp-content/uploads/2012/12/b311.gif">
            <a:hlinkClick r:id="rId4" action="ppaction://hlinksldjump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365104"/>
            <a:ext cx="1656184" cy="1656184"/>
          </a:xfrm>
          <a:prstGeom prst="rect">
            <a:avLst/>
          </a:prstGeom>
          <a:noFill/>
          <a:extLst/>
        </p:spPr>
      </p:pic>
      <p:pic>
        <p:nvPicPr>
          <p:cNvPr id="7" name="Picture 12" descr="http://bezpieczny-rowerzysta.pl/wp-content/uploads/2012/12/b9.gif">
            <a:hlinkClick r:id="rId4" action="ppaction://hlinksldjump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221088"/>
            <a:ext cx="1800200" cy="18002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10656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6127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 smtClean="0"/>
              <a:t>Ten znak zakazuje ruchu w obu kierunkach. </a:t>
            </a:r>
            <a:endParaRPr lang="pl-PL" sz="3600" dirty="0"/>
          </a:p>
        </p:txBody>
      </p:sp>
      <p:pic>
        <p:nvPicPr>
          <p:cNvPr id="4" name="Picture 2" descr="http://bezpieczny-rowerzysta.pl/wp-content/uploads/2012/12/b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32887"/>
            <a:ext cx="1800200" cy="18002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58765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2752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11. W jakiej kolejności pojadą?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3789040"/>
            <a:ext cx="7467600" cy="1656184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Rowerzysta, motocyklista, samochód.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Samochód, rowerzysta, motocyklista.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Motocyklista, samochód, rowerzysta. </a:t>
            </a:r>
            <a:endParaRPr lang="pl-PL" dirty="0"/>
          </a:p>
        </p:txBody>
      </p:sp>
      <p:pic>
        <p:nvPicPr>
          <p:cNvPr id="1026" name="Picture 2" descr="http://spkurow.pl/nowa/karta/skrzyzowania/pierwsz/pierwsz_pliki/skrzyzowania2_pliki/skrzyzowanie0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77888"/>
            <a:ext cx="422910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15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064896" cy="2404864"/>
          </a:xfrm>
        </p:spPr>
        <p:txBody>
          <a:bodyPr/>
          <a:lstStyle/>
          <a:p>
            <a:pPr marL="0" indent="0" algn="ctr">
              <a:buNone/>
            </a:pPr>
            <a:r>
              <a:rPr lang="pl-PL" sz="3200" dirty="0" smtClean="0"/>
              <a:t>Na tym skrzyżowaniu pojazdy pojadą w następującej kolejności:</a:t>
            </a:r>
          </a:p>
          <a:p>
            <a:pPr marL="0" indent="0" algn="ctr">
              <a:buNone/>
            </a:pPr>
            <a:r>
              <a:rPr lang="pl-PL" sz="3200" b="1" dirty="0"/>
              <a:t>Motocyklista, samochód, rowerzysta.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2" descr="http://spkurow.pl/nowa/karta/skrzyzowania/pierwsz/pierwsz_pliki/skrzyzowania2_pliki/skrzyzowanie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45024"/>
            <a:ext cx="422910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51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808" cy="1570186"/>
          </a:xfrm>
        </p:spPr>
        <p:txBody>
          <a:bodyPr>
            <a:normAutofit/>
          </a:bodyPr>
          <a:lstStyle/>
          <a:p>
            <a:r>
              <a:rPr lang="pl-PL" dirty="0" smtClean="0"/>
              <a:t>12. W jakiej kolejności pojadą?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7467600" cy="1512168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2" action="ppaction://hlinksldjump"/>
              </a:rPr>
              <a:t>Pojazd B, pojazd C, pojazd A.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Pojazd C, pojazd A, pojazd B.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>
                <a:hlinkClick r:id="rId3" action="ppaction://hlinksldjump"/>
              </a:rPr>
              <a:t>Pojazd A, pojazd C, pojazd B.</a:t>
            </a:r>
            <a:endParaRPr lang="pl-PL" dirty="0"/>
          </a:p>
        </p:txBody>
      </p:sp>
      <p:pic>
        <p:nvPicPr>
          <p:cNvPr id="2050" name="Picture 2" descr="http://www.zspigdabrowa.srem.pl/publikacje/brd_2/test/Crossroads/grafika/A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968" y="62068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2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828800"/>
          </a:xfrm>
        </p:spPr>
        <p:txBody>
          <a:bodyPr/>
          <a:lstStyle/>
          <a:p>
            <a:pPr marL="0" indent="0" algn="ctr">
              <a:buNone/>
            </a:pPr>
            <a:r>
              <a:rPr lang="pl-PL" sz="3200" dirty="0"/>
              <a:t>Na tym skrzyżowaniu pojazdy pojadą w następującej kolejności:</a:t>
            </a:r>
          </a:p>
          <a:p>
            <a:pPr marL="0" indent="0" algn="ctr">
              <a:buNone/>
            </a:pPr>
            <a:r>
              <a:rPr lang="pl-PL" sz="3200" b="1" dirty="0"/>
              <a:t>Pojazd B, pojazd C, pojazd A.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2" descr="http://www.zspigdabrowa.srem.pl/publikacje/brd_2/test/Crossroads/grafika/A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64502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81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13. </a:t>
            </a:r>
            <a:r>
              <a:rPr lang="pl-PL" dirty="0"/>
              <a:t>Jaki jest uniwersalny numer alarmowy?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71600" y="1772816"/>
            <a:ext cx="4392488" cy="413732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pl-PL" dirty="0" smtClean="0">
                <a:hlinkClick r:id="rId2" action="ppaction://hlinksldjump"/>
              </a:rPr>
              <a:t>966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 smtClean="0">
                <a:hlinkClick r:id="rId2" action="ppaction://hlinksldjump"/>
              </a:rPr>
              <a:t>122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 smtClean="0">
                <a:hlinkClick r:id="rId3" action="ppaction://hlinksldjump"/>
              </a:rPr>
              <a:t>112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2" action="ppaction://hlinksldjump"/>
              </a:rPr>
              <a:t>111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16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332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Uniwersalny </a:t>
            </a:r>
            <a:r>
              <a:rPr lang="pl-PL" sz="3200" dirty="0"/>
              <a:t>numer </a:t>
            </a:r>
            <a:r>
              <a:rPr lang="pl-PL" sz="3200" dirty="0" smtClean="0"/>
              <a:t>alarmowy to </a:t>
            </a:r>
            <a:r>
              <a:rPr lang="pl-PL" sz="3200" b="1" dirty="0" smtClean="0">
                <a:solidFill>
                  <a:srgbClr val="FF0000"/>
                </a:solidFill>
              </a:rPr>
              <a:t>112</a:t>
            </a:r>
            <a:endParaRPr lang="pl-PL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49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14. </a:t>
            </a:r>
            <a:r>
              <a:rPr lang="pl-PL" dirty="0"/>
              <a:t>W jaki sposób sprawdzić oddech?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492896"/>
            <a:ext cx="8229600" cy="2880320"/>
          </a:xfrm>
        </p:spPr>
        <p:txBody>
          <a:bodyPr>
            <a:normAutofit/>
          </a:bodyPr>
          <a:lstStyle/>
          <a:p>
            <a:pPr marL="514350" lvl="0" indent="-514350">
              <a:buAutoNum type="alphaUcPeriod"/>
            </a:pPr>
            <a:r>
              <a:rPr lang="pl-PL" dirty="0" smtClean="0">
                <a:hlinkClick r:id="rId2" action="ppaction://hlinksldjump"/>
              </a:rPr>
              <a:t>Położyć </a:t>
            </a:r>
            <a:r>
              <a:rPr lang="pl-PL" dirty="0">
                <a:hlinkClick r:id="rId2" action="ppaction://hlinksldjump"/>
              </a:rPr>
              <a:t>poszkodowanemu dłoń na </a:t>
            </a:r>
            <a:r>
              <a:rPr lang="pl-PL" dirty="0" smtClean="0">
                <a:hlinkClick r:id="rId2" action="ppaction://hlinksldjump"/>
              </a:rPr>
              <a:t>ustach </a:t>
            </a:r>
            <a:r>
              <a:rPr lang="pl-PL" dirty="0">
                <a:hlinkClick r:id="rId2" action="ppaction://hlinksldjump"/>
              </a:rPr>
              <a:t>i </a:t>
            </a:r>
            <a:r>
              <a:rPr lang="pl-PL" dirty="0" smtClean="0">
                <a:hlinkClick r:id="rId2" action="ppaction://hlinksldjump"/>
              </a:rPr>
              <a:t>nosie.</a:t>
            </a:r>
            <a:endParaRPr lang="pl-PL" dirty="0" smtClean="0"/>
          </a:p>
          <a:p>
            <a:pPr marL="514350" lvl="0" indent="-514350">
              <a:buAutoNum type="alphaUcPeriod"/>
            </a:pPr>
            <a:r>
              <a:rPr lang="pl-PL" dirty="0">
                <a:hlinkClick r:id="rId3" action="ppaction://hlinksldjump"/>
              </a:rPr>
              <a:t>Przez dziesięć sekund trzymać policzek przy ustach poszkodowanego i jednocześnie obserwować klatkę </a:t>
            </a:r>
            <a:r>
              <a:rPr lang="pl-PL" dirty="0" smtClean="0">
                <a:hlinkClick r:id="rId3" action="ppaction://hlinksldjump"/>
              </a:rPr>
              <a:t>piersiową.</a:t>
            </a:r>
            <a:endParaRPr lang="pl-PL" dirty="0" smtClean="0"/>
          </a:p>
          <a:p>
            <a:pPr marL="514350" lvl="0" indent="-514350">
              <a:buAutoNum type="alphaUcPeriod"/>
            </a:pPr>
            <a:r>
              <a:rPr lang="pl-PL" dirty="0">
                <a:hlinkClick r:id="rId2" action="ppaction://hlinksldjump"/>
              </a:rPr>
              <a:t>Zatkać poszkodowanemu nos i sprawdzać czy oddycha </a:t>
            </a:r>
            <a:r>
              <a:rPr lang="pl-PL" dirty="0" smtClean="0">
                <a:hlinkClick r:id="rId2" action="ppaction://hlinksldjump"/>
              </a:rPr>
              <a:t>ustami.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31096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pl-PL" sz="3600" dirty="0" smtClean="0"/>
              <a:t>Aby sprawdzić oddech poszkodowanego, należy </a:t>
            </a:r>
            <a:r>
              <a:rPr lang="pl-PL" sz="3600" b="1" dirty="0" smtClean="0"/>
              <a:t>przez </a:t>
            </a:r>
            <a:r>
              <a:rPr lang="pl-PL" sz="3600" b="1" dirty="0"/>
              <a:t>dziesięć sekund trzymać policzek przy ustach poszkodowanego i jednocześnie obserwować klatkę piersiową.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196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Prawidłowa odpowiedź: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7467600" cy="2520280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Jeśli na danej trasie znajduje się droga dla rowerów to </a:t>
            </a:r>
            <a:r>
              <a:rPr lang="pl-PL" sz="3600" dirty="0" smtClean="0"/>
              <a:t>rowerzysta </a:t>
            </a:r>
            <a:r>
              <a:rPr lang="pl-PL" sz="3600" b="1" dirty="0" smtClean="0"/>
              <a:t>jest </a:t>
            </a:r>
            <a:r>
              <a:rPr lang="pl-PL" sz="3600" b="1" dirty="0"/>
              <a:t>zobowiązany z niej skorzystać.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427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15. </a:t>
            </a:r>
            <a:r>
              <a:rPr lang="pl-PL" dirty="0"/>
              <a:t>W jaki sposób reanimujemy poszkodowanego?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852937"/>
            <a:ext cx="8229600" cy="216024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pl-PL" dirty="0" smtClean="0">
                <a:hlinkClick r:id="rId2" action="ppaction://hlinksldjump"/>
              </a:rPr>
              <a:t>2 </a:t>
            </a:r>
            <a:r>
              <a:rPr lang="pl-PL" dirty="0">
                <a:hlinkClick r:id="rId2" action="ppaction://hlinksldjump"/>
              </a:rPr>
              <a:t>oddechy, 30 uciśnięć klatki </a:t>
            </a:r>
            <a:r>
              <a:rPr lang="pl-PL" dirty="0" smtClean="0">
                <a:hlinkClick r:id="rId2" action="ppaction://hlinksldjump"/>
              </a:rPr>
              <a:t>piersiowej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1 oddech, 15 uciśnięć klatki </a:t>
            </a:r>
            <a:r>
              <a:rPr lang="pl-PL" dirty="0" smtClean="0">
                <a:hlinkClick r:id="rId3" action="ppaction://hlinksldjump"/>
              </a:rPr>
              <a:t>piersiowej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30 oddechów, 2 uciśnięcia klatki </a:t>
            </a:r>
            <a:r>
              <a:rPr lang="pl-PL" dirty="0" smtClean="0">
                <a:hlinkClick r:id="rId3" action="ppaction://hlinksldjump"/>
              </a:rPr>
              <a:t>piersiowej</a:t>
            </a:r>
            <a:endParaRPr lang="pl-PL" dirty="0" smtClean="0"/>
          </a:p>
          <a:p>
            <a:pPr marL="514350" indent="-514350">
              <a:buAutoNum type="alphaUcPeriod"/>
            </a:pPr>
            <a:r>
              <a:rPr lang="pl-PL" dirty="0">
                <a:hlinkClick r:id="rId3" action="ppaction://hlinksldjump"/>
              </a:rPr>
              <a:t>15 oddechów, 1 uciśnięcie klatki piersiowej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021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 smtClean="0"/>
              <a:t>Reanimacja powinna przebiegać w następujący sposób:</a:t>
            </a:r>
          </a:p>
          <a:p>
            <a:pPr marL="0" indent="0" algn="ctr">
              <a:buNone/>
            </a:pPr>
            <a:r>
              <a:rPr lang="pl-PL" sz="3600" b="1" dirty="0"/>
              <a:t>2 oddechy, 30 uciśnięć klatki </a:t>
            </a:r>
            <a:r>
              <a:rPr lang="pl-PL" sz="3600" b="1" dirty="0" smtClean="0"/>
              <a:t>piersiowej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200401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18457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6600" dirty="0" smtClean="0"/>
              <a:t>GRATULACJE!</a:t>
            </a:r>
            <a:br>
              <a:rPr lang="pl-PL" sz="6600" dirty="0" smtClean="0"/>
            </a:br>
            <a:r>
              <a:rPr lang="pl-PL" sz="6600" dirty="0" smtClean="0"/>
              <a:t>ZAKOŃCZYŁEŚ TEST</a:t>
            </a:r>
            <a:br>
              <a:rPr lang="pl-PL" sz="6600" dirty="0" smtClean="0"/>
            </a:br>
            <a:r>
              <a:rPr lang="pl-PL" sz="22100" dirty="0" smtClean="0">
                <a:latin typeface="Wingdings" pitchFamily="2" charset="2"/>
              </a:rPr>
              <a:t>C</a:t>
            </a:r>
            <a:endParaRPr lang="pl-PL" sz="22100" dirty="0"/>
          </a:p>
        </p:txBody>
      </p:sp>
    </p:spTree>
    <p:extLst>
      <p:ext uri="{BB962C8B-B14F-4D97-AF65-F5344CB8AC3E}">
        <p14:creationId xmlns:p14="http://schemas.microsoft.com/office/powerpoint/2010/main" val="387632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2. </a:t>
            </a:r>
            <a:r>
              <a:rPr lang="pl-PL" dirty="0"/>
              <a:t>Przechodzenie przez jezdnię poza przejściem dla pieszych jest dozwolone, </a:t>
            </a:r>
            <a:r>
              <a:rPr lang="pl-PL" dirty="0" smtClean="0"/>
              <a:t>gdy: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1728192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pl-PL" dirty="0" smtClean="0">
                <a:hlinkClick r:id="rId2" action="ppaction://hlinksldjump"/>
              </a:rPr>
              <a:t>odległość </a:t>
            </a:r>
            <a:r>
              <a:rPr lang="pl-PL" dirty="0">
                <a:hlinkClick r:id="rId2" action="ppaction://hlinksldjump"/>
              </a:rPr>
              <a:t>od przejścia przekracza 100 m</a:t>
            </a:r>
            <a:r>
              <a:rPr lang="pl-PL" dirty="0" smtClean="0">
                <a:hlinkClick r:id="rId2" action="ppaction://hlinksldjump"/>
              </a:rPr>
              <a:t>.</a:t>
            </a:r>
            <a:endParaRPr lang="pl-PL" dirty="0" smtClean="0"/>
          </a:p>
          <a:p>
            <a:pPr marL="457200" indent="-457200">
              <a:buFont typeface="Wingdings"/>
              <a:buAutoNum type="alphaUcParenR"/>
            </a:pPr>
            <a:r>
              <a:rPr lang="pl-PL" dirty="0">
                <a:hlinkClick r:id="rId3" action="ppaction://hlinksldjump"/>
              </a:rPr>
              <a:t>odległość od </a:t>
            </a:r>
            <a:r>
              <a:rPr lang="pl-PL" dirty="0" smtClean="0">
                <a:hlinkClick r:id="rId3" action="ppaction://hlinksldjump"/>
              </a:rPr>
              <a:t>przejścia nie </a:t>
            </a:r>
            <a:r>
              <a:rPr lang="pl-PL" dirty="0">
                <a:hlinkClick r:id="rId3" action="ppaction://hlinksldjump"/>
              </a:rPr>
              <a:t>przekracza 100 m.</a:t>
            </a:r>
            <a:endParaRPr lang="pl-PL" dirty="0"/>
          </a:p>
          <a:p>
            <a:pPr marL="457200" indent="-457200">
              <a:buFont typeface="Wingdings"/>
              <a:buAutoNum type="alphaUcParenR"/>
            </a:pPr>
            <a:r>
              <a:rPr lang="pl-PL" dirty="0">
                <a:hlinkClick r:id="rId3" action="ppaction://hlinksldjump"/>
              </a:rPr>
              <a:t>odległość od przejścia przekracza </a:t>
            </a:r>
            <a:r>
              <a:rPr lang="pl-PL" dirty="0" smtClean="0">
                <a:hlinkClick r:id="rId3" action="ppaction://hlinksldjump"/>
              </a:rPr>
              <a:t>150 </a:t>
            </a:r>
            <a:r>
              <a:rPr lang="pl-PL" dirty="0">
                <a:hlinkClick r:id="rId3" action="ppaction://hlinksldjump"/>
              </a:rPr>
              <a:t>m.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188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7467600" cy="3629000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Przechodzenie przez jezdnię poza przejściem dla pieszych jest dozwolone, </a:t>
            </a:r>
            <a:r>
              <a:rPr lang="pl-PL" sz="3600" dirty="0" smtClean="0"/>
              <a:t>gdy </a:t>
            </a:r>
            <a:r>
              <a:rPr lang="pl-PL" sz="3600" b="1" dirty="0"/>
              <a:t>odległość od przejścia przekracza 100 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680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3. </a:t>
            </a:r>
            <a:r>
              <a:rPr lang="pl-PL" dirty="0"/>
              <a:t>Kogo dotyczą przepisy ruchu drogowego?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044824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 action="ppaction://hlinksldjump"/>
              </a:rPr>
              <a:t>Kierowców samochodów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AutoNum type="alphaUcPeriod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 action="ppaction://hlinksldjump"/>
              </a:rPr>
              <a:t>Pieszych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AutoNum type="alphaUcPeriod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 action="ppaction://hlinksldjump"/>
              </a:rPr>
              <a:t>Rowerzystów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AutoNum type="alphaUcPeriod"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hlinkClick r:id="rId3" action="ppaction://hlinksldjump"/>
              </a:rPr>
              <a:t>Wszystkich uczestników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 action="ppaction://hlinksldjump"/>
              </a:rPr>
              <a:t>ruchu drogowego</a:t>
            </a:r>
            <a:endParaRPr lang="pl-PL" u="sng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0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348880"/>
            <a:ext cx="7467600" cy="2476872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Przepisy ruchu drogowego dotyczą </a:t>
            </a:r>
          </a:p>
          <a:p>
            <a:pPr marL="0" indent="0" algn="ctr">
              <a:buNone/>
            </a:pPr>
            <a:r>
              <a:rPr lang="pl-PL" sz="3600" b="1" dirty="0"/>
              <a:t>wszystkich uczestników ruchu drogowego</a:t>
            </a:r>
            <a:endParaRPr lang="pl-PL" sz="3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935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4. Pieszemu nie wolno: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467600" cy="2404864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pl-PL" dirty="0" smtClean="0">
                <a:hlinkClick r:id="rId2" action="ppaction://hlinksldjump"/>
              </a:rPr>
              <a:t>Przechodzić na drugą stronę ulicy po kładce</a:t>
            </a:r>
            <a:endParaRPr lang="pl-PL" dirty="0" smtClean="0"/>
          </a:p>
          <a:p>
            <a:pPr marL="457200" indent="-457200">
              <a:buAutoNum type="alphaUcParenR"/>
            </a:pPr>
            <a:r>
              <a:rPr lang="pl-PL" dirty="0">
                <a:hlinkClick r:id="rId3" action="ppaction://hlinksldjump"/>
              </a:rPr>
              <a:t>P</a:t>
            </a:r>
            <a:r>
              <a:rPr lang="pl-PL" dirty="0" smtClean="0">
                <a:hlinkClick r:id="rId3" action="ppaction://hlinksldjump"/>
              </a:rPr>
              <a:t>rzechodzić </a:t>
            </a:r>
            <a:r>
              <a:rPr lang="pl-PL" dirty="0">
                <a:hlinkClick r:id="rId3" action="ppaction://hlinksldjump"/>
              </a:rPr>
              <a:t>przez jezdnię w miejscu o ograniczonej widoczności </a:t>
            </a:r>
            <a:r>
              <a:rPr lang="pl-PL" dirty="0" smtClean="0">
                <a:hlinkClick r:id="rId3" action="ppaction://hlinksldjump"/>
              </a:rPr>
              <a:t>drogi,</a:t>
            </a:r>
            <a:endParaRPr lang="pl-PL" dirty="0" smtClean="0"/>
          </a:p>
          <a:p>
            <a:pPr marL="457200" indent="-457200">
              <a:buAutoNum type="alphaUcParenR"/>
            </a:pPr>
            <a:r>
              <a:rPr lang="pl-PL" dirty="0" smtClean="0">
                <a:hlinkClick r:id="rId2" action="ppaction://hlinksldjump"/>
              </a:rPr>
              <a:t>Przechodzić przez jezdnię prostopadle do osi jezdni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866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Prawidłowa odpowiedź: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2060848"/>
            <a:ext cx="7467600" cy="2764904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sz="3600" dirty="0"/>
              <a:t>Pieszemu nie wolno </a:t>
            </a:r>
            <a:r>
              <a:rPr lang="pl-PL" sz="3600" b="1" dirty="0"/>
              <a:t>przechodzić przez jezdnię w miejscu o ograniczonej widoczności </a:t>
            </a:r>
            <a:r>
              <a:rPr lang="pl-PL" sz="3600" b="1" dirty="0" smtClean="0"/>
              <a:t>drogi.</a:t>
            </a:r>
            <a:endParaRPr lang="pl-PL" sz="3600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039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</TotalTime>
  <Words>681</Words>
  <Application>Microsoft Office PowerPoint</Application>
  <PresentationFormat>Pokaz na ekranie (4:3)</PresentationFormat>
  <Paragraphs>108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Wykusz</vt:lpstr>
      <vt:lpstr>2 TEST NA KARTĘ ROWEROWĄ</vt:lpstr>
      <vt:lpstr>1. Jeśli na danej trasie znajduje się droga dla rowerów to rowerzysta:</vt:lpstr>
      <vt:lpstr>Prawidłowa odpowiedź:</vt:lpstr>
      <vt:lpstr>2. Przechodzenie przez jezdnię poza przejściem dla pieszych jest dozwolone, gdy:</vt:lpstr>
      <vt:lpstr>Prawidłowa odpowiedź:</vt:lpstr>
      <vt:lpstr>3. Kogo dotyczą przepisy ruchu drogowego?</vt:lpstr>
      <vt:lpstr>Prawidłowa odpowiedź:</vt:lpstr>
      <vt:lpstr>4. Pieszemu nie wolno:</vt:lpstr>
      <vt:lpstr>Prawidłowa odpowiedź:</vt:lpstr>
      <vt:lpstr>5. Egzamin na kartę rowerową mogą zdawać uczniowie po ukończeniu:</vt:lpstr>
      <vt:lpstr>Prawidłowa odpowiedź:</vt:lpstr>
      <vt:lpstr>6. Rowerzysta może jechać chodnikiem jeśli:</vt:lpstr>
      <vt:lpstr>Prawidłowa odpowiedź:</vt:lpstr>
      <vt:lpstr>7. Znak z pionową linią podziału oznacza, że: </vt:lpstr>
      <vt:lpstr>PRAWIDŁOWA ODPOWIEDŹ:</vt:lpstr>
      <vt:lpstr>8. Jakiego kształtu i koloru są znaki ostrzegawcze?</vt:lpstr>
      <vt:lpstr>PRAWIDŁOWA ODPOWIEDŹ:</vt:lpstr>
      <vt:lpstr>9. Co oznacza ten znak?</vt:lpstr>
      <vt:lpstr>PRAWIDŁOWA ODPOWIEDŹ:</vt:lpstr>
      <vt:lpstr>10. Który z poniższych znaków zakazuje ruchu w obu kierunkach:</vt:lpstr>
      <vt:lpstr>PRAWIDŁOWA ODPOWIEDŹ:</vt:lpstr>
      <vt:lpstr>11. W jakiej kolejności pojadą?</vt:lpstr>
      <vt:lpstr>PRAWIDŁOWA ODPOWIEDŹ:</vt:lpstr>
      <vt:lpstr>12. W jakiej kolejności pojadą?</vt:lpstr>
      <vt:lpstr>PRAWIDŁOWA ODPOWIEDŹ:</vt:lpstr>
      <vt:lpstr>13. Jaki jest uniwersalny numer alarmowy?</vt:lpstr>
      <vt:lpstr>PRAWIDŁOWA ODPOWIEDŹ:</vt:lpstr>
      <vt:lpstr>14. W jaki sposób sprawdzić oddech?</vt:lpstr>
      <vt:lpstr>PRAWIDŁOWA ODPOWIEDŹ:</vt:lpstr>
      <vt:lpstr>15. W jaki sposób reanimujemy poszkodowanego?</vt:lpstr>
      <vt:lpstr>PRAWIDŁOWA ODPOWIEDŹ:</vt:lpstr>
      <vt:lpstr>GRATULACJE! ZAKOŃCZYŁEŚ TEST C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TEST NA KARTĘ ROWEROWĄ</dc:title>
  <dc:creator>Kowalski Ryszard</dc:creator>
  <cp:lastModifiedBy>Kowalski Ryszard</cp:lastModifiedBy>
  <cp:revision>57</cp:revision>
  <dcterms:created xsi:type="dcterms:W3CDTF">2019-05-02T19:18:12Z</dcterms:created>
  <dcterms:modified xsi:type="dcterms:W3CDTF">2019-05-04T14:38:16Z</dcterms:modified>
  <cp:contentStatus>Wersja ostateczna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