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6" r:id="rId22"/>
    <p:sldId id="275" r:id="rId23"/>
    <p:sldId id="276" r:id="rId24"/>
    <p:sldId id="277" r:id="rId25"/>
    <p:sldId id="278" r:id="rId26"/>
    <p:sldId id="279" r:id="rId27"/>
    <p:sldId id="2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B1E"/>
    <a:srgbClr val="DE270E"/>
    <a:srgbClr val="FF3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4" autoAdjust="0"/>
    <p:restoredTop sz="94660"/>
  </p:normalViewPr>
  <p:slideViewPr>
    <p:cSldViewPr>
      <p:cViewPr varScale="1">
        <p:scale>
          <a:sx n="108" d="100"/>
          <a:sy n="108" d="100"/>
        </p:scale>
        <p:origin x="105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6477000" cy="1470025"/>
          </a:xfrm>
        </p:spPr>
        <p:txBody>
          <a:bodyPr anchor="b"/>
          <a:lstStyle>
            <a:lvl1pPr>
              <a:defRPr>
                <a:ln w="19050">
                  <a:solidFill>
                    <a:schemeClr val="accent2">
                      <a:lumMod val="40000"/>
                      <a:lumOff val="60000"/>
                    </a:schemeClr>
                  </a:solidFill>
                </a:ln>
                <a:solidFill>
                  <a:schemeClr val="accent2">
                    <a:lumMod val="40000"/>
                    <a:lumOff val="60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381000" y="3603625"/>
            <a:ext cx="6476999" cy="609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10074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31337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57800" y="274638"/>
            <a:ext cx="1684421" cy="5851525"/>
          </a:xfrm>
        </p:spPr>
        <p:txBody>
          <a:bodyPr vert="eaVert"/>
          <a:lstStyle/>
          <a:p>
            <a:r>
              <a:rPr lang="pl-PL"/>
              <a:t>Kliknij, aby edytować styl</a:t>
            </a:r>
            <a:endParaRPr lang="en-US"/>
          </a:p>
        </p:txBody>
      </p:sp>
      <p:sp>
        <p:nvSpPr>
          <p:cNvPr id="3" name="Vertical Text Placeholder 2"/>
          <p:cNvSpPr>
            <a:spLocks noGrp="1"/>
          </p:cNvSpPr>
          <p:nvPr>
            <p:ph type="body" orient="vert" idx="1"/>
          </p:nvPr>
        </p:nvSpPr>
        <p:spPr>
          <a:xfrm>
            <a:off x="457200" y="274638"/>
            <a:ext cx="4648200" cy="585152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3317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18004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304800" y="4419600"/>
            <a:ext cx="6553200" cy="1362075"/>
          </a:xfrm>
        </p:spPr>
        <p:txBody>
          <a:bodyPr anchor="t"/>
          <a:lstStyle>
            <a:lvl1pPr algn="l">
              <a:defRPr sz="4000" b="1" cap="all"/>
            </a:lvl1pPr>
          </a:lstStyle>
          <a:p>
            <a:r>
              <a:rPr lang="pl-PL"/>
              <a:t>Kliknij, aby edytować styl</a:t>
            </a:r>
            <a:endParaRPr lang="en-US"/>
          </a:p>
        </p:txBody>
      </p:sp>
      <p:sp>
        <p:nvSpPr>
          <p:cNvPr id="3" name="Text Placeholder 2"/>
          <p:cNvSpPr>
            <a:spLocks noGrp="1"/>
          </p:cNvSpPr>
          <p:nvPr>
            <p:ph type="body" idx="1"/>
          </p:nvPr>
        </p:nvSpPr>
        <p:spPr>
          <a:xfrm>
            <a:off x="304800" y="2919413"/>
            <a:ext cx="65532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AC7A713-7007-4913-B2CB-7614D15284D3}"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56295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324853" y="1595938"/>
            <a:ext cx="32565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p:cNvSpPr>
            <a:spLocks noGrp="1"/>
          </p:cNvSpPr>
          <p:nvPr>
            <p:ph sz="half" idx="2"/>
          </p:nvPr>
        </p:nvSpPr>
        <p:spPr>
          <a:xfrm>
            <a:off x="3810000" y="1595937"/>
            <a:ext cx="304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63652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296778" y="1579437"/>
            <a:ext cx="343702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296778" y="2219199"/>
            <a:ext cx="343702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p:cNvSpPr>
            <a:spLocks noGrp="1"/>
          </p:cNvSpPr>
          <p:nvPr>
            <p:ph type="body" sz="quarter" idx="3"/>
          </p:nvPr>
        </p:nvSpPr>
        <p:spPr>
          <a:xfrm>
            <a:off x="3733800" y="1579437"/>
            <a:ext cx="312420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3733800" y="2219199"/>
            <a:ext cx="312420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100697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18659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90278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endParaRPr lang="en-US"/>
          </a:p>
        </p:txBody>
      </p:sp>
      <p:sp>
        <p:nvSpPr>
          <p:cNvPr id="3" name="Content Placeholder 2"/>
          <p:cNvSpPr>
            <a:spLocks noGrp="1"/>
          </p:cNvSpPr>
          <p:nvPr>
            <p:ph idx="1"/>
          </p:nvPr>
        </p:nvSpPr>
        <p:spPr>
          <a:xfrm>
            <a:off x="3575050" y="273050"/>
            <a:ext cx="32829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8AC7A713-7007-4913-B2CB-7614D15284D3}"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8425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62000" y="4800600"/>
            <a:ext cx="5486400" cy="566738"/>
          </a:xfrm>
        </p:spPr>
        <p:txBody>
          <a:bodyPr anchor="b"/>
          <a:lstStyle>
            <a:lvl1pPr algn="l">
              <a:defRPr sz="2000" b="1"/>
            </a:lvl1pPr>
          </a:lstStyle>
          <a:p>
            <a:r>
              <a:rPr lang="pl-PL"/>
              <a:t>Kliknij, aby edytować styl</a:t>
            </a:r>
            <a:endParaRPr lang="en-US"/>
          </a:p>
        </p:txBody>
      </p:sp>
      <p:sp>
        <p:nvSpPr>
          <p:cNvPr id="3" name="Picture Placeholder 2"/>
          <p:cNvSpPr>
            <a:spLocks noGrp="1"/>
          </p:cNvSpPr>
          <p:nvPr>
            <p:ph type="pic" idx="1"/>
          </p:nvPr>
        </p:nvSpPr>
        <p:spPr>
          <a:xfrm>
            <a:off x="762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a:p>
        </p:txBody>
      </p:sp>
      <p:sp>
        <p:nvSpPr>
          <p:cNvPr id="4" name="Text Placeholder 3"/>
          <p:cNvSpPr>
            <a:spLocks noGrp="1"/>
          </p:cNvSpPr>
          <p:nvPr>
            <p:ph type="body" sz="half" idx="2"/>
          </p:nvPr>
        </p:nvSpPr>
        <p:spPr>
          <a:xfrm>
            <a:off x="762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8AC7A713-7007-4913-B2CB-7614D15284D3}"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07441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74638"/>
            <a:ext cx="6553200" cy="1143000"/>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304800" y="1600201"/>
            <a:ext cx="6553200" cy="3810000"/>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2438400" y="6356350"/>
            <a:ext cx="914400" cy="365125"/>
          </a:xfrm>
          <a:prstGeom prst="rect">
            <a:avLst/>
          </a:prstGeom>
        </p:spPr>
        <p:txBody>
          <a:bodyPr vert="horz" lIns="91440" tIns="45720" rIns="91440" bIns="45720" rtlCol="0" anchor="ctr"/>
          <a:lstStyle>
            <a:lvl1pPr algn="l">
              <a:defRPr sz="1200">
                <a:solidFill>
                  <a:schemeClr val="accent2">
                    <a:lumMod val="40000"/>
                    <a:lumOff val="60000"/>
                  </a:schemeClr>
                </a:solidFill>
              </a:defRPr>
            </a:lvl1pPr>
          </a:lstStyle>
          <a:p>
            <a:fld id="{8AC7A713-7007-4913-B2CB-7614D15284D3}" type="datetimeFigureOut">
              <a:rPr lang="en-US" smtClean="0"/>
              <a:pPr/>
              <a:t>11/19/2018</a:t>
            </a:fld>
            <a:endParaRPr lang="en-US"/>
          </a:p>
        </p:txBody>
      </p:sp>
      <p:sp>
        <p:nvSpPr>
          <p:cNvPr id="5" name="Footer Placeholder 4"/>
          <p:cNvSpPr>
            <a:spLocks noGrp="1"/>
          </p:cNvSpPr>
          <p:nvPr>
            <p:ph type="ftr" sz="quarter" idx="3"/>
          </p:nvPr>
        </p:nvSpPr>
        <p:spPr>
          <a:xfrm>
            <a:off x="3485444" y="6356350"/>
            <a:ext cx="2305756" cy="365125"/>
          </a:xfrm>
          <a:prstGeom prst="rect">
            <a:avLst/>
          </a:prstGeom>
        </p:spPr>
        <p:txBody>
          <a:bodyPr vert="horz" lIns="91440" tIns="45720" rIns="91440" bIns="45720" rtlCol="0" anchor="ctr"/>
          <a:lstStyle>
            <a:lvl1pPr algn="ctr">
              <a:defRPr sz="1200">
                <a:solidFill>
                  <a:schemeClr val="accent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5943600" y="6356350"/>
            <a:ext cx="838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7BEB5BB6-300C-4D5B-9AC3-521233952C76}" type="slidenum">
              <a:rPr lang="en-US" smtClean="0"/>
              <a:pPr/>
              <a:t>‹#›</a:t>
            </a:fld>
            <a:endParaRPr lang="en-US"/>
          </a:p>
        </p:txBody>
      </p:sp>
      <p:sp>
        <p:nvSpPr>
          <p:cNvPr id="7" name="TextBox 6"/>
          <p:cNvSpPr txBox="1"/>
          <p:nvPr userDrawn="1"/>
        </p:nvSpPr>
        <p:spPr>
          <a:xfrm rot="16200000">
            <a:off x="-3734484" y="3195252"/>
            <a:ext cx="6863834" cy="461665"/>
          </a:xfrm>
          <a:prstGeom prst="rect">
            <a:avLst/>
          </a:prstGeom>
          <a:noFill/>
        </p:spPr>
        <p:txBody>
          <a:bodyPr wrap="square" rtlCol="0">
            <a:spAutoFit/>
          </a:bodyPr>
          <a:lstStyle/>
          <a:p>
            <a:pPr algn="ctr"/>
            <a:r>
              <a:rPr lang="bs-Latn-BA" sz="2400" dirty="0">
                <a:solidFill>
                  <a:schemeClr val="tx1">
                    <a:lumMod val="50000"/>
                    <a:lumOff val="50000"/>
                  </a:schemeClr>
                </a:solidFill>
                <a:latin typeface="Segoe UI Light" panose="020B0502040204020203" pitchFamily="34" charset="0"/>
                <a:ea typeface="Microsoft YaHei UI" panose="020B0503020204020204" pitchFamily="34" charset="-122"/>
                <a:cs typeface="Segoe UI Light" panose="020B0502040204020203" pitchFamily="34" charset="0"/>
              </a:rPr>
              <a:t>www.free-ppt-templates.com</a:t>
            </a:r>
            <a:endParaRPr lang="en-US" sz="2400" dirty="0">
              <a:solidFill>
                <a:schemeClr val="tx1">
                  <a:lumMod val="50000"/>
                  <a:lumOff val="50000"/>
                </a:schemeClr>
              </a:solidFill>
              <a:latin typeface="Segoe UI Light" panose="020B0502040204020203" pitchFamily="34" charset="0"/>
              <a:ea typeface="Microsoft YaHei UI" panose="020B0503020204020204" pitchFamily="34" charset="-122"/>
              <a:cs typeface="Segoe UI Light" panose="020B0502040204020203" pitchFamily="34" charset="0"/>
            </a:endParaRPr>
          </a:p>
        </p:txBody>
      </p:sp>
    </p:spTree>
    <p:extLst>
      <p:ext uri="{BB962C8B-B14F-4D97-AF65-F5344CB8AC3E}">
        <p14:creationId xmlns:p14="http://schemas.microsoft.com/office/powerpoint/2010/main" val="415007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5400" b="1" kern="1200">
          <a:ln w="19050">
            <a:solidFill>
              <a:schemeClr val="accent2">
                <a:lumMod val="40000"/>
                <a:lumOff val="60000"/>
              </a:schemeClr>
            </a:solidFill>
          </a:ln>
          <a:solidFill>
            <a:schemeClr val="accent2">
              <a:lumMod val="40000"/>
              <a:lumOff val="60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B90D81F-1629-4DEE-92F8-0B84026642A1}"/>
              </a:ext>
            </a:extLst>
          </p:cNvPr>
          <p:cNvSpPr txBox="1">
            <a:spLocks/>
          </p:cNvSpPr>
          <p:nvPr/>
        </p:nvSpPr>
        <p:spPr>
          <a:xfrm>
            <a:off x="179512" y="548680"/>
            <a:ext cx="5472608" cy="2304256"/>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95000"/>
                    <a:lumOff val="5000"/>
                  </a:schemeClr>
                </a:solidFill>
                <a:latin typeface="Microsoft New Tai Lue" panose="020B0502040204020203" pitchFamily="34" charset="0"/>
                <a:ea typeface="+mn-ea"/>
                <a:cs typeface="Microsoft New Tai Lue" panose="020B0502040204020203"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icrosoft New Tai Lue" panose="020B0502040204020203" pitchFamily="34" charset="0"/>
                <a:ea typeface="+mn-ea"/>
                <a:cs typeface="Microsoft New Tai Lue" panose="020B0502040204020203"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icrosoft New Tai Lue" panose="020B0502040204020203" pitchFamily="34" charset="0"/>
                <a:ea typeface="+mn-ea"/>
                <a:cs typeface="Microsoft New Tai Lue" panose="020B0502040204020203"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icrosoft New Tai Lue" panose="020B0502040204020203" pitchFamily="34" charset="0"/>
                <a:ea typeface="+mn-ea"/>
                <a:cs typeface="Microsoft New Tai Lue" panose="020B0502040204020203"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icrosoft New Tai Lue" panose="020B0502040204020203" pitchFamily="34" charset="0"/>
                <a:ea typeface="+mn-ea"/>
                <a:cs typeface="Microsoft New Tai Lue" panose="020B0502040204020203"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pl-PL" dirty="0">
                <a:solidFill>
                  <a:schemeClr val="bg1"/>
                </a:solidFill>
                <a:latin typeface="+mn-lt"/>
              </a:rPr>
              <a:t>Prezentacja uczniów Samorządowej Szkoły Podstawowej Nr 1 w Kazimierzy Wielkiej w ramach projektu</a:t>
            </a:r>
            <a:br>
              <a:rPr lang="pl-PL" dirty="0">
                <a:solidFill>
                  <a:schemeClr val="bg1"/>
                </a:solidFill>
                <a:latin typeface="+mn-lt"/>
              </a:rPr>
            </a:br>
            <a:r>
              <a:rPr lang="pl-PL" dirty="0">
                <a:solidFill>
                  <a:schemeClr val="bg1"/>
                </a:solidFill>
                <a:latin typeface="+mn-lt"/>
              </a:rPr>
              <a:t>Caritas Diecezji Kieleckiej</a:t>
            </a:r>
            <a:br>
              <a:rPr lang="pl-PL" dirty="0">
                <a:solidFill>
                  <a:schemeClr val="bg1"/>
                </a:solidFill>
                <a:latin typeface="+mn-lt"/>
              </a:rPr>
            </a:br>
            <a:br>
              <a:rPr lang="pl-PL" dirty="0">
                <a:solidFill>
                  <a:schemeClr val="bg1"/>
                </a:solidFill>
                <a:latin typeface="+mn-lt"/>
              </a:rPr>
            </a:br>
            <a:r>
              <a:rPr lang="pl-PL" sz="3600" b="1" dirty="0">
                <a:solidFill>
                  <a:schemeClr val="bg1"/>
                </a:solidFill>
                <a:latin typeface="+mn-lt"/>
              </a:rPr>
              <a:t>„Wesprzyj patriotę, bądź patriotą”</a:t>
            </a:r>
            <a:endParaRPr lang="en-US" b="1" dirty="0">
              <a:solidFill>
                <a:schemeClr val="bg1"/>
              </a:solidFill>
              <a:latin typeface="+mn-lt"/>
            </a:endParaRPr>
          </a:p>
        </p:txBody>
      </p:sp>
      <p:pic>
        <p:nvPicPr>
          <p:cNvPr id="8" name="Obraz 7" descr="Obraz zawierający tekst&#10;&#10;Opis wygenerowany przy bardzo wysokim poziomie pewności">
            <a:extLst>
              <a:ext uri="{FF2B5EF4-FFF2-40B4-BE49-F238E27FC236}">
                <a16:creationId xmlns:a16="http://schemas.microsoft.com/office/drawing/2014/main" id="{41070F70-7644-4DC8-94E7-9AD93134A5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335935"/>
            <a:ext cx="2808312" cy="39733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2094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6067400" cy="2836911"/>
          </a:xfrm>
        </p:spPr>
        <p:txBody>
          <a:bodyPr>
            <a:normAutofit/>
          </a:bodyPr>
          <a:lstStyle/>
          <a:p>
            <a:pPr marL="0" indent="0">
              <a:buNone/>
            </a:pPr>
            <a:r>
              <a:rPr lang="pl-PL" dirty="0">
                <a:latin typeface="+mn-lt"/>
              </a:rPr>
              <a:t>Mijają kolejne dni.</a:t>
            </a:r>
            <a:br>
              <a:rPr lang="pl-PL" dirty="0">
                <a:latin typeface="+mn-lt"/>
              </a:rPr>
            </a:br>
            <a:r>
              <a:rPr lang="pl-PL" dirty="0">
                <a:latin typeface="+mn-lt"/>
              </a:rPr>
              <a:t>Wydaje się, że rodzina </a:t>
            </a:r>
            <a:r>
              <a:rPr lang="pl-PL" dirty="0" err="1">
                <a:latin typeface="+mn-lt"/>
              </a:rPr>
              <a:t>Mogiłów</a:t>
            </a:r>
            <a:r>
              <a:rPr lang="pl-PL" dirty="0">
                <a:latin typeface="+mn-lt"/>
              </a:rPr>
              <a:t> nie poniesie żadnych konsekwencji „ukrywania” czerwonoarmistów.</a:t>
            </a:r>
            <a:endParaRPr lang="en-US" dirty="0">
              <a:latin typeface="+mn-lt"/>
            </a:endParaRPr>
          </a:p>
        </p:txBody>
      </p:sp>
    </p:spTree>
    <p:extLst>
      <p:ext uri="{BB962C8B-B14F-4D97-AF65-F5344CB8AC3E}">
        <p14:creationId xmlns:p14="http://schemas.microsoft.com/office/powerpoint/2010/main" val="224954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6211416" cy="3810000"/>
          </a:xfrm>
        </p:spPr>
        <p:txBody>
          <a:bodyPr>
            <a:normAutofit lnSpcReduction="10000"/>
          </a:bodyPr>
          <a:lstStyle/>
          <a:p>
            <a:pPr marL="0" indent="0">
              <a:buNone/>
            </a:pPr>
            <a:r>
              <a:rPr lang="pl-PL" dirty="0">
                <a:latin typeface="+mn-lt"/>
              </a:rPr>
              <a:t>W wigilijny poranek 1944 roku Krzyż i pobliskie Cieszkowy otaczają Ukraińcy i SS. Trwają przeszukiwania kolejnych gospodarstw. Zygmunt Mogiła bierze wagę od konnego wozu i udaje się do kuźni swojego kolegi z AK Edwarda Kabata w Cieszkowach.  </a:t>
            </a:r>
            <a:endParaRPr lang="en-US" dirty="0">
              <a:latin typeface="+mn-lt"/>
            </a:endParaRPr>
          </a:p>
        </p:txBody>
      </p:sp>
    </p:spTree>
    <p:extLst>
      <p:ext uri="{BB962C8B-B14F-4D97-AF65-F5344CB8AC3E}">
        <p14:creationId xmlns:p14="http://schemas.microsoft.com/office/powerpoint/2010/main" val="357859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61299"/>
            <a:ext cx="6264696" cy="3810000"/>
          </a:xfrm>
        </p:spPr>
        <p:txBody>
          <a:bodyPr>
            <a:normAutofit/>
          </a:bodyPr>
          <a:lstStyle/>
          <a:p>
            <a:pPr marL="0" indent="0">
              <a:buNone/>
            </a:pPr>
            <a:r>
              <a:rPr lang="pl-PL" dirty="0">
                <a:latin typeface="+mn-lt"/>
              </a:rPr>
              <a:t>W tym czasie w Krzyżu okupanci zabierają z domu żonę Zygmunta wraz z ich siedmioletnią córeczką. Na pokrytej śniegiem drodze ustawiono w sumie czternastu mieszkańców wsi. Wymierzono w ich stronę karabin maszynowy.</a:t>
            </a:r>
            <a:endParaRPr lang="en-US" dirty="0">
              <a:latin typeface="+mn-lt"/>
            </a:endParaRPr>
          </a:p>
        </p:txBody>
      </p:sp>
      <p:pic>
        <p:nvPicPr>
          <p:cNvPr id="5" name="Obraz 4" descr="Obraz zawierający droga, scena, trawa, niebo&#10;&#10;Opis wygenerowany przy bardzo wysokim poziomie pewności">
            <a:extLst>
              <a:ext uri="{FF2B5EF4-FFF2-40B4-BE49-F238E27FC236}">
                <a16:creationId xmlns:a16="http://schemas.microsoft.com/office/drawing/2014/main" id="{8C791E17-4C50-4D2C-9002-1734FCEE9E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3789040"/>
            <a:ext cx="3744416" cy="28083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73326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5616624" cy="3810000"/>
          </a:xfrm>
        </p:spPr>
        <p:txBody>
          <a:bodyPr>
            <a:normAutofit/>
          </a:bodyPr>
          <a:lstStyle/>
          <a:p>
            <a:pPr marL="0" indent="0">
              <a:buNone/>
            </a:pPr>
            <a:r>
              <a:rPr lang="pl-PL" i="1" dirty="0">
                <a:latin typeface="+mn-lt"/>
              </a:rPr>
              <a:t>„Niech się zgłosi gospodarz domu, w którym przebywali Rosjanie, to zatrzymani zostaną zwolnieni, w przeciwnym razie wszyscy zostaną rozstrzelani.” - </a:t>
            </a:r>
            <a:r>
              <a:rPr lang="pl-PL" dirty="0">
                <a:latin typeface="+mn-lt"/>
              </a:rPr>
              <a:t>Usłyszeli wystraszeni mieszkańcy Krzyża.</a:t>
            </a:r>
            <a:endParaRPr lang="en-US" dirty="0">
              <a:latin typeface="+mn-lt"/>
            </a:endParaRPr>
          </a:p>
        </p:txBody>
      </p:sp>
    </p:spTree>
    <p:extLst>
      <p:ext uri="{BB962C8B-B14F-4D97-AF65-F5344CB8AC3E}">
        <p14:creationId xmlns:p14="http://schemas.microsoft.com/office/powerpoint/2010/main" val="345935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5635352" cy="3810000"/>
          </a:xfrm>
        </p:spPr>
        <p:txBody>
          <a:bodyPr>
            <a:normAutofit/>
          </a:bodyPr>
          <a:lstStyle/>
          <a:p>
            <a:pPr marL="0" indent="0">
              <a:buNone/>
            </a:pPr>
            <a:r>
              <a:rPr lang="pl-PL" dirty="0">
                <a:latin typeface="+mn-lt"/>
              </a:rPr>
              <a:t>Koło kuźni w Cieszkowach zebrały się dwie drużyny Armii Krajowej i Batalionów Chłopskich. Partyzanci zdawali sobie sprawę, że nie ma szans na odbicie zatrzymanych. </a:t>
            </a:r>
            <a:endParaRPr lang="en-US" dirty="0">
              <a:latin typeface="+mn-lt"/>
            </a:endParaRPr>
          </a:p>
        </p:txBody>
      </p:sp>
    </p:spTree>
    <p:extLst>
      <p:ext uri="{BB962C8B-B14F-4D97-AF65-F5344CB8AC3E}">
        <p14:creationId xmlns:p14="http://schemas.microsoft.com/office/powerpoint/2010/main" val="152177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6067400" cy="3810000"/>
          </a:xfrm>
        </p:spPr>
        <p:txBody>
          <a:bodyPr>
            <a:normAutofit/>
          </a:bodyPr>
          <a:lstStyle/>
          <a:p>
            <a:pPr marL="0" indent="0">
              <a:buNone/>
            </a:pPr>
            <a:r>
              <a:rPr lang="pl-PL" dirty="0">
                <a:latin typeface="+mn-lt"/>
              </a:rPr>
              <a:t>Zygmunt podjął stanowczą decyzję, poinformował swoich kolegów, że musi wrócić. Nie chce, aby niewinni ludzie zginęli. Pożegnał się i odszedł…. na zawsze.</a:t>
            </a:r>
            <a:endParaRPr lang="en-US" dirty="0">
              <a:latin typeface="+mn-lt"/>
            </a:endParaRPr>
          </a:p>
        </p:txBody>
      </p:sp>
    </p:spTree>
    <p:extLst>
      <p:ext uri="{BB962C8B-B14F-4D97-AF65-F5344CB8AC3E}">
        <p14:creationId xmlns:p14="http://schemas.microsoft.com/office/powerpoint/2010/main" val="427448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6553200" cy="3810000"/>
          </a:xfrm>
        </p:spPr>
        <p:txBody>
          <a:bodyPr>
            <a:normAutofit/>
          </a:bodyPr>
          <a:lstStyle/>
          <a:p>
            <a:pPr marL="0" indent="0">
              <a:buNone/>
            </a:pPr>
            <a:r>
              <a:rPr lang="pl-PL" dirty="0">
                <a:latin typeface="+mn-lt"/>
              </a:rPr>
              <a:t>Córka wspomina, że gdy go zobaczyła idącego w ich stronę, przestała płakać. Była pewna, że teraz Niemcy pozwolą im odejść.</a:t>
            </a:r>
          </a:p>
          <a:p>
            <a:pPr marL="0" indent="0">
              <a:buNone/>
            </a:pPr>
            <a:r>
              <a:rPr lang="pl-PL" dirty="0">
                <a:latin typeface="+mn-lt"/>
              </a:rPr>
              <a:t>Stało się jednak inaczej.</a:t>
            </a:r>
            <a:endParaRPr lang="en-US" dirty="0">
              <a:latin typeface="+mn-lt"/>
            </a:endParaRPr>
          </a:p>
        </p:txBody>
      </p:sp>
    </p:spTree>
    <p:extLst>
      <p:ext uri="{BB962C8B-B14F-4D97-AF65-F5344CB8AC3E}">
        <p14:creationId xmlns:p14="http://schemas.microsoft.com/office/powerpoint/2010/main" val="70820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6553200" cy="3810000"/>
          </a:xfrm>
        </p:spPr>
        <p:txBody>
          <a:bodyPr>
            <a:normAutofit/>
          </a:bodyPr>
          <a:lstStyle/>
          <a:p>
            <a:pPr marL="0" indent="0">
              <a:buNone/>
            </a:pPr>
            <a:r>
              <a:rPr lang="pl-PL" dirty="0">
                <a:latin typeface="+mn-lt"/>
              </a:rPr>
              <a:t>Gdy Zygmunt Mogiła zgłosił się do kierującego akcją, Niemcy zwolnili wszystkich, a jemu związali ręce sznurem. Bili go na oczach żony i córki. Nie pozwolili mu się nawet z nimi pożegnać… Zabrali go ze sobą…</a:t>
            </a:r>
            <a:endParaRPr lang="en-US" dirty="0">
              <a:latin typeface="+mn-lt"/>
            </a:endParaRPr>
          </a:p>
        </p:txBody>
      </p:sp>
    </p:spTree>
    <p:extLst>
      <p:ext uri="{BB962C8B-B14F-4D97-AF65-F5344CB8AC3E}">
        <p14:creationId xmlns:p14="http://schemas.microsoft.com/office/powerpoint/2010/main" val="214349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6553200" cy="3810000"/>
          </a:xfrm>
        </p:spPr>
        <p:txBody>
          <a:bodyPr>
            <a:normAutofit/>
          </a:bodyPr>
          <a:lstStyle/>
          <a:p>
            <a:pPr marL="0" indent="0">
              <a:buNone/>
            </a:pPr>
            <a:r>
              <a:rPr lang="pl-PL" dirty="0">
                <a:latin typeface="+mn-lt"/>
              </a:rPr>
              <a:t>Horror rodziny trwał nadal. Gdy kobiety wróciły do domu, Niemcy przyjechali jeszcze. Ustawili je pod ścianą, strzelali nad ich głowami, domagając się oddania broni należącej do Rosjan.</a:t>
            </a:r>
            <a:endParaRPr lang="en-US" dirty="0">
              <a:latin typeface="+mn-lt"/>
            </a:endParaRPr>
          </a:p>
        </p:txBody>
      </p:sp>
    </p:spTree>
    <p:extLst>
      <p:ext uri="{BB962C8B-B14F-4D97-AF65-F5344CB8AC3E}">
        <p14:creationId xmlns:p14="http://schemas.microsoft.com/office/powerpoint/2010/main" val="277534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6480720" cy="3810000"/>
          </a:xfrm>
        </p:spPr>
        <p:txBody>
          <a:bodyPr>
            <a:normAutofit/>
          </a:bodyPr>
          <a:lstStyle/>
          <a:p>
            <a:pPr marL="0" indent="0">
              <a:buNone/>
            </a:pPr>
            <a:r>
              <a:rPr lang="pl-PL" dirty="0">
                <a:latin typeface="+mn-lt"/>
              </a:rPr>
              <a:t>Broni nie znaleźli, ale z domu i z obory wzięli wszystko, co miało jakąkolwiek wartość. Resztę zniszczyli. Genowefa, żona Zygmunta, pozostała sama z córką w wigilijny wieczór, bez jedzenia i bez nadziei, że jeszcze kiedykolwiek zobaczy męża.</a:t>
            </a:r>
            <a:endParaRPr lang="en-US" dirty="0">
              <a:latin typeface="+mn-lt"/>
            </a:endParaRPr>
          </a:p>
        </p:txBody>
      </p:sp>
    </p:spTree>
    <p:extLst>
      <p:ext uri="{BB962C8B-B14F-4D97-AF65-F5344CB8AC3E}">
        <p14:creationId xmlns:p14="http://schemas.microsoft.com/office/powerpoint/2010/main" val="203241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bs-Latn-BA" dirty="0">
                <a:latin typeface="+mn-lt"/>
              </a:rPr>
              <a:t>CICHY BOHATER </a:t>
            </a:r>
            <a:br>
              <a:rPr lang="bs-Latn-BA" dirty="0">
                <a:latin typeface="+mn-lt"/>
              </a:rPr>
            </a:br>
            <a:r>
              <a:rPr lang="bs-Latn-BA" dirty="0">
                <a:latin typeface="+mn-lt"/>
              </a:rPr>
              <a:t>Z KRZYŻA</a:t>
            </a:r>
            <a:endParaRPr lang="en-US" dirty="0">
              <a:latin typeface="+mn-lt"/>
            </a:endParaRPr>
          </a:p>
        </p:txBody>
      </p:sp>
    </p:spTree>
    <p:extLst>
      <p:ext uri="{BB962C8B-B14F-4D97-AF65-F5344CB8AC3E}">
        <p14:creationId xmlns:p14="http://schemas.microsoft.com/office/powerpoint/2010/main" val="32369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6553200" cy="3810000"/>
          </a:xfrm>
        </p:spPr>
        <p:txBody>
          <a:bodyPr>
            <a:normAutofit lnSpcReduction="10000"/>
          </a:bodyPr>
          <a:lstStyle/>
          <a:p>
            <a:pPr marL="0" indent="0">
              <a:buNone/>
            </a:pPr>
            <a:r>
              <a:rPr lang="pl-PL" dirty="0">
                <a:latin typeface="+mn-lt"/>
              </a:rPr>
              <a:t>Zygmunt pomimo strasznych tortur nie wydał swoich kolegów z AK. Został wywieziony do lasu w Michałowie i rozstrzelany 27 grudnia 1944 roku. Żona poszukiwała jego ciała. Udało jej się odnaleźć zmasakrowane zwłoki swego męża i pochować je na cmentarzu w </a:t>
            </a:r>
            <a:r>
              <a:rPr lang="pl-PL" dirty="0" err="1">
                <a:latin typeface="+mn-lt"/>
              </a:rPr>
              <a:t>Probołowicach</a:t>
            </a:r>
            <a:r>
              <a:rPr lang="pl-PL" dirty="0">
                <a:latin typeface="+mn-lt"/>
              </a:rPr>
              <a:t>.</a:t>
            </a:r>
            <a:endParaRPr lang="en-US" dirty="0">
              <a:latin typeface="+mn-lt"/>
            </a:endParaRPr>
          </a:p>
        </p:txBody>
      </p:sp>
      <p:pic>
        <p:nvPicPr>
          <p:cNvPr id="5" name="Obraz 4" descr="Obraz zawierający zewnętrzne, znak, budynek, nagrobek&#10;&#10;Opis wygenerowany przy bardzo wysokim poziomie pewności">
            <a:extLst>
              <a:ext uri="{FF2B5EF4-FFF2-40B4-BE49-F238E27FC236}">
                <a16:creationId xmlns:a16="http://schemas.microsoft.com/office/drawing/2014/main" id="{1983BEFE-51F8-4EA1-A1FF-B7826D4794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4005064"/>
            <a:ext cx="3528392" cy="264629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Obraz 6" descr="Obraz zawierający drzewo, trawa, zewnętrzne, niebo&#10;&#10;Opis wygenerowany przy bardzo wysokim poziomie pewności">
            <a:extLst>
              <a:ext uri="{FF2B5EF4-FFF2-40B4-BE49-F238E27FC236}">
                <a16:creationId xmlns:a16="http://schemas.microsoft.com/office/drawing/2014/main" id="{521898FD-CD27-480D-A335-03E1564D9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4502696"/>
            <a:ext cx="3066426" cy="22998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8934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descr="Obraz zawierający wewnątrz, stół&#10;&#10;Opis wygenerowany przy bardzo wysokim poziomie pewności">
            <a:extLst>
              <a:ext uri="{FF2B5EF4-FFF2-40B4-BE49-F238E27FC236}">
                <a16:creationId xmlns:a16="http://schemas.microsoft.com/office/drawing/2014/main" id="{5EB2D31C-0803-45E1-91FC-57454191BA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55542" y="1064738"/>
            <a:ext cx="2976331" cy="2232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Obraz 8" descr="Obraz zawierający osoba, zewnętrzne, dziecko, drzewo&#10;&#10;Opis wygenerowany przy bardzo wysokim poziomie pewności">
            <a:extLst>
              <a:ext uri="{FF2B5EF4-FFF2-40B4-BE49-F238E27FC236}">
                <a16:creationId xmlns:a16="http://schemas.microsoft.com/office/drawing/2014/main" id="{8C15815A-BC22-408A-A849-F64A5D6358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620688"/>
            <a:ext cx="3419872" cy="256490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Obraz 10" descr="Obraz zawierający osoba, niebo, zewnętrzne, tort&#10;&#10;Opis wygenerowany przy bardzo wysokim poziomie pewności">
            <a:extLst>
              <a:ext uri="{FF2B5EF4-FFF2-40B4-BE49-F238E27FC236}">
                <a16:creationId xmlns:a16="http://schemas.microsoft.com/office/drawing/2014/main" id="{FD24EC17-617E-436D-9666-435A361891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3429000"/>
            <a:ext cx="3563888" cy="267291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3" name="Obraz 12" descr="Obraz zawierający osoba, niebo, zewnętrzne, kobieta&#10;&#10;Opis wygenerowany przy bardzo wysokim poziomie pewności">
            <a:extLst>
              <a:ext uri="{FF2B5EF4-FFF2-40B4-BE49-F238E27FC236}">
                <a16:creationId xmlns:a16="http://schemas.microsoft.com/office/drawing/2014/main" id="{7477DE5B-D67F-4121-91DC-FD6E084B10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903" y="3861048"/>
            <a:ext cx="3563888" cy="26729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85210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6768752" cy="3810000"/>
          </a:xfrm>
        </p:spPr>
        <p:txBody>
          <a:bodyPr>
            <a:normAutofit lnSpcReduction="10000"/>
          </a:bodyPr>
          <a:lstStyle/>
          <a:p>
            <a:pPr marL="0" indent="0">
              <a:buNone/>
            </a:pPr>
            <a:r>
              <a:rPr lang="pl-PL" dirty="0">
                <a:latin typeface="+mn-lt"/>
              </a:rPr>
              <a:t>Alina, córka Zygmunta, jest dziś 80 letnią kobietą. Nie ma po tacie żadnych pamiątek. Pozostało jedynie jedno zdjęcie. Swojego tatę zapamiętała jako szczupłego, wysokiego mężczyznę o ciemnych włosach. Pamięta, że tato lubił bawić się z nią i jej przyrodnim bratem.</a:t>
            </a:r>
            <a:endParaRPr lang="en-US" dirty="0">
              <a:latin typeface="+mn-lt"/>
            </a:endParaRPr>
          </a:p>
        </p:txBody>
      </p:sp>
      <p:pic>
        <p:nvPicPr>
          <p:cNvPr id="5" name="Obraz 4" descr="Obraz zawierający osoba, siedzi, wewnątrz, ściana&#10;&#10;Opis wygenerowany przy bardzo wysokim poziomie pewności">
            <a:extLst>
              <a:ext uri="{FF2B5EF4-FFF2-40B4-BE49-F238E27FC236}">
                <a16:creationId xmlns:a16="http://schemas.microsoft.com/office/drawing/2014/main" id="{762196AD-F737-45C6-8C86-509BCC22C5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5860" y="4005064"/>
            <a:ext cx="3600400" cy="27003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27550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6553200" cy="3810000"/>
          </a:xfrm>
        </p:spPr>
        <p:txBody>
          <a:bodyPr>
            <a:normAutofit fontScale="70000" lnSpcReduction="20000"/>
          </a:bodyPr>
          <a:lstStyle/>
          <a:p>
            <a:pPr marL="0" indent="0">
              <a:buNone/>
            </a:pPr>
            <a:r>
              <a:rPr lang="pl-PL" dirty="0">
                <a:latin typeface="+mn-lt"/>
              </a:rPr>
              <a:t>Napisała wiersz o swoim tacie.</a:t>
            </a:r>
          </a:p>
          <a:p>
            <a:pPr marL="0" indent="0">
              <a:buNone/>
            </a:pPr>
            <a:endParaRPr lang="pl-PL" dirty="0">
              <a:latin typeface="+mn-lt"/>
            </a:endParaRPr>
          </a:p>
          <a:p>
            <a:pPr marL="0" indent="0">
              <a:buNone/>
            </a:pPr>
            <a:r>
              <a:rPr lang="pl-PL" b="1" i="1" dirty="0">
                <a:latin typeface="+mn-lt"/>
              </a:rPr>
              <a:t>„Tato, mój drogi tato</a:t>
            </a:r>
          </a:p>
          <a:p>
            <a:pPr marL="0" indent="0">
              <a:buNone/>
            </a:pPr>
            <a:r>
              <a:rPr lang="pl-PL" b="1" i="1" dirty="0">
                <a:latin typeface="+mn-lt"/>
              </a:rPr>
              <a:t>Ty nie chowałeś mnie</a:t>
            </a:r>
          </a:p>
          <a:p>
            <a:pPr marL="0" indent="0">
              <a:buNone/>
            </a:pPr>
            <a:r>
              <a:rPr lang="pl-PL" b="1" i="1" dirty="0">
                <a:latin typeface="+mn-lt"/>
              </a:rPr>
              <a:t>Oddałeś się Ojczyźnie</a:t>
            </a:r>
          </a:p>
          <a:p>
            <a:pPr marL="0" indent="0">
              <a:buNone/>
            </a:pPr>
            <a:r>
              <a:rPr lang="pl-PL" b="1" i="1" dirty="0">
                <a:latin typeface="+mn-lt"/>
              </a:rPr>
              <a:t>A zostawiłeś mnie</a:t>
            </a:r>
          </a:p>
          <a:p>
            <a:pPr marL="0" indent="0">
              <a:buNone/>
            </a:pPr>
            <a:r>
              <a:rPr lang="pl-PL" b="1" i="1" dirty="0">
                <a:latin typeface="+mn-lt"/>
              </a:rPr>
              <a:t>I ja nie mam nic z tego</a:t>
            </a:r>
          </a:p>
          <a:p>
            <a:pPr marL="0" indent="0">
              <a:buNone/>
            </a:pPr>
            <a:r>
              <a:rPr lang="pl-PL" b="1" i="1" dirty="0">
                <a:latin typeface="+mn-lt"/>
              </a:rPr>
              <a:t>Poświecenia Twojego</a:t>
            </a:r>
          </a:p>
          <a:p>
            <a:pPr marL="0" indent="0">
              <a:buNone/>
            </a:pPr>
            <a:r>
              <a:rPr lang="pl-PL" b="1" i="1" dirty="0">
                <a:latin typeface="+mn-lt"/>
              </a:rPr>
              <a:t>Smutek, ból, cierpienie</a:t>
            </a:r>
          </a:p>
          <a:p>
            <a:pPr marL="0" indent="0">
              <a:buNone/>
            </a:pPr>
            <a:r>
              <a:rPr lang="pl-PL" b="1" i="1" dirty="0">
                <a:latin typeface="+mn-lt"/>
              </a:rPr>
              <a:t>Do końca życia mego”</a:t>
            </a:r>
          </a:p>
          <a:p>
            <a:endParaRPr lang="en-US" dirty="0"/>
          </a:p>
        </p:txBody>
      </p:sp>
    </p:spTree>
    <p:extLst>
      <p:ext uri="{BB962C8B-B14F-4D97-AF65-F5344CB8AC3E}">
        <p14:creationId xmlns:p14="http://schemas.microsoft.com/office/powerpoint/2010/main" val="336884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6553200" cy="3810000"/>
          </a:xfrm>
        </p:spPr>
        <p:txBody>
          <a:bodyPr>
            <a:normAutofit fontScale="92500" lnSpcReduction="10000"/>
          </a:bodyPr>
          <a:lstStyle/>
          <a:p>
            <a:pPr marL="0" indent="0">
              <a:buNone/>
            </a:pPr>
            <a:r>
              <a:rPr lang="pl-PL" dirty="0">
                <a:latin typeface="+mn-lt"/>
              </a:rPr>
              <a:t>Pani Alina jest ostatnią żyjącą osobą z tych czternastu, dla których poświęcił swoje życie Zygmunt Mogiła. Czas zaciera wspomnienia. Ludzie odchodzą. Po tamtych wydarzeniach pozostał smutek w sercu pani Aliny, która w każdą Wigilię staje się ponownie wystraszonym siedmioletnim dzieckiem czekającym na powrót swego ojca.  </a:t>
            </a:r>
            <a:endParaRPr lang="en-US" dirty="0">
              <a:latin typeface="+mn-lt"/>
            </a:endParaRPr>
          </a:p>
        </p:txBody>
      </p:sp>
    </p:spTree>
    <p:extLst>
      <p:ext uri="{BB962C8B-B14F-4D97-AF65-F5344CB8AC3E}">
        <p14:creationId xmlns:p14="http://schemas.microsoft.com/office/powerpoint/2010/main" val="367326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5904656" cy="3810000"/>
          </a:xfrm>
        </p:spPr>
        <p:txBody>
          <a:bodyPr>
            <a:normAutofit/>
          </a:bodyPr>
          <a:lstStyle/>
          <a:p>
            <a:pPr marL="0" indent="0">
              <a:buNone/>
            </a:pPr>
            <a:r>
              <a:rPr lang="pl-PL" dirty="0">
                <a:latin typeface="+mn-lt"/>
              </a:rPr>
              <a:t>Szukamy bohaterów w książkach, w filmach, a nie dostrzegamy ich w ludziach, którzy żyli wokół nas. Oni też mieli swoje marzenia.</a:t>
            </a:r>
            <a:br>
              <a:rPr lang="pl-PL" dirty="0">
                <a:latin typeface="+mn-lt"/>
              </a:rPr>
            </a:br>
            <a:r>
              <a:rPr lang="pl-PL" dirty="0">
                <a:latin typeface="+mn-lt"/>
              </a:rPr>
              <a:t>To los sprawił, że musieli podjąć nierówną walkę… Dlatego nie wolno nam o nich zapomnieć…</a:t>
            </a:r>
            <a:endParaRPr lang="en-US" dirty="0">
              <a:latin typeface="+mn-lt"/>
            </a:endParaRPr>
          </a:p>
        </p:txBody>
      </p:sp>
    </p:spTree>
    <p:extLst>
      <p:ext uri="{BB962C8B-B14F-4D97-AF65-F5344CB8AC3E}">
        <p14:creationId xmlns:p14="http://schemas.microsoft.com/office/powerpoint/2010/main" val="219271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6553200" cy="3810000"/>
          </a:xfrm>
        </p:spPr>
        <p:txBody>
          <a:bodyPr>
            <a:normAutofit/>
          </a:bodyPr>
          <a:lstStyle/>
          <a:p>
            <a:pPr marL="0" indent="0">
              <a:buNone/>
            </a:pPr>
            <a:r>
              <a:rPr lang="pl-PL" dirty="0">
                <a:latin typeface="+mn-lt"/>
              </a:rPr>
              <a:t>Uczniowie klasy VIII podczas zajęć kółka historycznego spotkali się z panią Sylwią Psuj. Mieli możliwość wysłuchać jej opowieści, zadać pytania oraz odpowiedzieć sobie na pytanie: „kim jest patriota?” </a:t>
            </a:r>
            <a:endParaRPr lang="en-US" dirty="0">
              <a:latin typeface="+mn-lt"/>
            </a:endParaRPr>
          </a:p>
        </p:txBody>
      </p:sp>
    </p:spTree>
    <p:extLst>
      <p:ext uri="{BB962C8B-B14F-4D97-AF65-F5344CB8AC3E}">
        <p14:creationId xmlns:p14="http://schemas.microsoft.com/office/powerpoint/2010/main" val="149531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196752"/>
            <a:ext cx="6553200" cy="3810000"/>
          </a:xfrm>
        </p:spPr>
        <p:txBody>
          <a:bodyPr>
            <a:normAutofit fontScale="62500" lnSpcReduction="20000"/>
          </a:bodyPr>
          <a:lstStyle/>
          <a:p>
            <a:pPr marL="0" indent="0">
              <a:buNone/>
            </a:pPr>
            <a:r>
              <a:rPr lang="pl-PL" sz="4000" b="1" dirty="0">
                <a:latin typeface="+mn-lt"/>
              </a:rPr>
              <a:t>Uczestnicy projektu:</a:t>
            </a:r>
          </a:p>
          <a:p>
            <a:r>
              <a:rPr lang="pl-PL" dirty="0">
                <a:latin typeface="+mn-lt"/>
              </a:rPr>
              <a:t>Karolina Grudzień kl. 8A</a:t>
            </a:r>
          </a:p>
          <a:p>
            <a:r>
              <a:rPr lang="pl-PL" dirty="0">
                <a:latin typeface="+mn-lt"/>
              </a:rPr>
              <a:t>Natalia Małecka kl. 8A</a:t>
            </a:r>
          </a:p>
          <a:p>
            <a:r>
              <a:rPr lang="pl-PL" dirty="0">
                <a:latin typeface="+mn-lt"/>
              </a:rPr>
              <a:t>Maria Wojas kl. 8B</a:t>
            </a:r>
          </a:p>
          <a:p>
            <a:r>
              <a:rPr lang="pl-PL" dirty="0">
                <a:latin typeface="+mn-lt"/>
              </a:rPr>
              <a:t>Szymon Klimczyk kl. 7A</a:t>
            </a:r>
          </a:p>
          <a:p>
            <a:r>
              <a:rPr lang="pl-PL" dirty="0">
                <a:latin typeface="+mn-lt"/>
              </a:rPr>
              <a:t>Wiktor Psuj kl. 7B</a:t>
            </a:r>
          </a:p>
          <a:p>
            <a:r>
              <a:rPr lang="pl-PL" dirty="0">
                <a:latin typeface="+mn-lt"/>
              </a:rPr>
              <a:t>Maja </a:t>
            </a:r>
            <a:r>
              <a:rPr lang="pl-PL" dirty="0" err="1">
                <a:latin typeface="+mn-lt"/>
              </a:rPr>
              <a:t>Cichacka</a:t>
            </a:r>
            <a:r>
              <a:rPr lang="pl-PL" dirty="0">
                <a:latin typeface="+mn-lt"/>
              </a:rPr>
              <a:t> kl. 6A</a:t>
            </a:r>
          </a:p>
          <a:p>
            <a:r>
              <a:rPr lang="pl-PL" dirty="0">
                <a:latin typeface="+mn-lt"/>
              </a:rPr>
              <a:t>Julia </a:t>
            </a:r>
            <a:r>
              <a:rPr lang="pl-PL" dirty="0" err="1">
                <a:latin typeface="+mn-lt"/>
              </a:rPr>
              <a:t>Galwas</a:t>
            </a:r>
            <a:r>
              <a:rPr lang="pl-PL" dirty="0">
                <a:latin typeface="+mn-lt"/>
              </a:rPr>
              <a:t> kl. 6A</a:t>
            </a:r>
          </a:p>
          <a:p>
            <a:pPr marL="0" indent="0">
              <a:buNone/>
            </a:pPr>
            <a:endParaRPr lang="pl-PL" dirty="0">
              <a:latin typeface="+mn-lt"/>
            </a:endParaRPr>
          </a:p>
          <a:p>
            <a:pPr marL="0" indent="0">
              <a:buNone/>
            </a:pPr>
            <a:r>
              <a:rPr lang="pl-PL" sz="3800" b="1" dirty="0">
                <a:latin typeface="+mn-lt"/>
              </a:rPr>
              <a:t>Opiekun:</a:t>
            </a:r>
          </a:p>
          <a:p>
            <a:r>
              <a:rPr lang="pl-PL" dirty="0">
                <a:latin typeface="+mn-lt"/>
              </a:rPr>
              <a:t>Katarzyna Erbel</a:t>
            </a:r>
          </a:p>
          <a:p>
            <a:pPr marL="0" indent="0">
              <a:buNone/>
            </a:pPr>
            <a:endParaRPr lang="pl-PL" dirty="0">
              <a:latin typeface="+mn-lt"/>
            </a:endParaRPr>
          </a:p>
        </p:txBody>
      </p:sp>
    </p:spTree>
    <p:extLst>
      <p:ext uri="{BB962C8B-B14F-4D97-AF65-F5344CB8AC3E}">
        <p14:creationId xmlns:p14="http://schemas.microsoft.com/office/powerpoint/2010/main" val="368860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493142"/>
            <a:ext cx="5400600" cy="1656184"/>
          </a:xfrm>
        </p:spPr>
        <p:txBody>
          <a:bodyPr>
            <a:normAutofit fontScale="77500" lnSpcReduction="20000"/>
          </a:bodyPr>
          <a:lstStyle/>
          <a:p>
            <a:pPr marL="0" indent="0">
              <a:buNone/>
            </a:pPr>
            <a:r>
              <a:rPr lang="pl-PL" dirty="0">
                <a:latin typeface="+mn-lt"/>
              </a:rPr>
              <a:t>Powiedział Zygmunt Mogiła do kolegów z konspiracji w ostatnią Wigilię II Wojny Światowej. Pożegnał się i poszedł…</a:t>
            </a:r>
            <a:br>
              <a:rPr lang="pl-PL" dirty="0">
                <a:latin typeface="+mn-lt"/>
              </a:rPr>
            </a:br>
            <a:r>
              <a:rPr lang="pl-PL" dirty="0">
                <a:latin typeface="+mn-lt"/>
              </a:rPr>
              <a:t>na śmierć, która uratowała życie 14 osobom.</a:t>
            </a:r>
            <a:endParaRPr lang="en-US" dirty="0">
              <a:latin typeface="+mn-lt"/>
            </a:endParaRPr>
          </a:p>
        </p:txBody>
      </p:sp>
      <p:sp>
        <p:nvSpPr>
          <p:cNvPr id="6" name="Content Placeholder 2">
            <a:extLst>
              <a:ext uri="{FF2B5EF4-FFF2-40B4-BE49-F238E27FC236}">
                <a16:creationId xmlns:a16="http://schemas.microsoft.com/office/drawing/2014/main" id="{678D63E4-0603-40C6-A86D-46F423C8BD9B}"/>
              </a:ext>
            </a:extLst>
          </p:cNvPr>
          <p:cNvSpPr txBox="1">
            <a:spLocks/>
          </p:cNvSpPr>
          <p:nvPr/>
        </p:nvSpPr>
        <p:spPr>
          <a:xfrm>
            <a:off x="251520" y="548680"/>
            <a:ext cx="7776864"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pl-PL" b="1" i="1" dirty="0">
                <a:latin typeface="+mn-lt"/>
              </a:rPr>
              <a:t>„Chłopcy, ja muszę tam iść i zgłosić się. Przeze mnie nie mogą zginąć niewinni ludzie, żona i córka.”</a:t>
            </a:r>
            <a:endParaRPr lang="en-US" dirty="0">
              <a:latin typeface="+mn-lt"/>
            </a:endParaRPr>
          </a:p>
        </p:txBody>
      </p:sp>
    </p:spTree>
    <p:extLst>
      <p:ext uri="{BB962C8B-B14F-4D97-AF65-F5344CB8AC3E}">
        <p14:creationId xmlns:p14="http://schemas.microsoft.com/office/powerpoint/2010/main" val="325988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02324"/>
            <a:ext cx="6192688" cy="2410652"/>
          </a:xfrm>
        </p:spPr>
        <p:txBody>
          <a:bodyPr>
            <a:normAutofit/>
          </a:bodyPr>
          <a:lstStyle/>
          <a:p>
            <a:pPr marL="0" indent="0">
              <a:buNone/>
            </a:pPr>
            <a:r>
              <a:rPr lang="pl-PL" dirty="0">
                <a:latin typeface="+mn-lt"/>
              </a:rPr>
              <a:t>Historię bohatera z Krzyża opowiedziała nam pani Sylwia Psuj, prawnuczka żony Zygmunta Mogiły z pierwszego małżeństwa.</a:t>
            </a:r>
            <a:endParaRPr lang="en-US" dirty="0">
              <a:latin typeface="+mn-lt"/>
            </a:endParaRPr>
          </a:p>
        </p:txBody>
      </p:sp>
      <p:pic>
        <p:nvPicPr>
          <p:cNvPr id="5" name="Obraz 4" descr="Obraz zawierający osoba, wewnątrz, okno, stół&#10;&#10;Opis wygenerowany przy bardzo wysokim poziomie pewności">
            <a:extLst>
              <a:ext uri="{FF2B5EF4-FFF2-40B4-BE49-F238E27FC236}">
                <a16:creationId xmlns:a16="http://schemas.microsoft.com/office/drawing/2014/main" id="{A02AA345-B1B4-4017-A9CC-E44806E45A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3639355"/>
            <a:ext cx="2952328" cy="2214246"/>
          </a:xfrm>
          <a:prstGeom prst="rect">
            <a:avLst/>
          </a:prstGeom>
        </p:spPr>
      </p:pic>
      <p:pic>
        <p:nvPicPr>
          <p:cNvPr id="7" name="Obraz 6" descr="Obraz zawierający wewnątrz, ściana, sufit, podłoże&#10;&#10;Opis wygenerowany przy bardzo wysokim poziomie pewności">
            <a:extLst>
              <a:ext uri="{FF2B5EF4-FFF2-40B4-BE49-F238E27FC236}">
                <a16:creationId xmlns:a16="http://schemas.microsoft.com/office/drawing/2014/main" id="{ECF81902-5982-4009-AE76-6F084D16C6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632699"/>
            <a:ext cx="2952328" cy="2214246"/>
          </a:xfrm>
          <a:prstGeom prst="rect">
            <a:avLst/>
          </a:prstGeom>
        </p:spPr>
      </p:pic>
    </p:spTree>
    <p:extLst>
      <p:ext uri="{BB962C8B-B14F-4D97-AF65-F5344CB8AC3E}">
        <p14:creationId xmlns:p14="http://schemas.microsoft.com/office/powerpoint/2010/main" val="43406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60" y="332656"/>
            <a:ext cx="8587680" cy="1143000"/>
          </a:xfrm>
        </p:spPr>
        <p:txBody>
          <a:bodyPr/>
          <a:lstStyle/>
          <a:p>
            <a:pPr algn="l"/>
            <a:r>
              <a:rPr lang="bs-Latn-BA" dirty="0">
                <a:latin typeface="+mn-lt"/>
              </a:rPr>
              <a:t>Kim był Zygmunt Mogiła?</a:t>
            </a:r>
            <a:endParaRPr lang="en-US" dirty="0">
              <a:latin typeface="+mn-lt"/>
            </a:endParaRPr>
          </a:p>
        </p:txBody>
      </p:sp>
      <p:sp>
        <p:nvSpPr>
          <p:cNvPr id="3" name="Content Placeholder 2"/>
          <p:cNvSpPr>
            <a:spLocks noGrp="1"/>
          </p:cNvSpPr>
          <p:nvPr>
            <p:ph idx="1"/>
          </p:nvPr>
        </p:nvSpPr>
        <p:spPr>
          <a:xfrm>
            <a:off x="304800" y="1600201"/>
            <a:ext cx="5851376" cy="3124943"/>
          </a:xfrm>
        </p:spPr>
        <p:txBody>
          <a:bodyPr>
            <a:normAutofit/>
          </a:bodyPr>
          <a:lstStyle/>
          <a:p>
            <a:endParaRPr lang="pl-PL" dirty="0"/>
          </a:p>
          <a:p>
            <a:pPr marL="0" indent="0">
              <a:buNone/>
            </a:pPr>
            <a:r>
              <a:rPr lang="pl-PL" dirty="0">
                <a:latin typeface="+mn-lt"/>
              </a:rPr>
              <a:t>Zygmunt Mogiła był plutonowym Armii Krajowej o pseudonimie „Kula”. Brał udział w rozbiciu posterunku w Czarnocinie. </a:t>
            </a:r>
            <a:endParaRPr lang="en-US" dirty="0">
              <a:latin typeface="+mn-lt"/>
            </a:endParaRPr>
          </a:p>
        </p:txBody>
      </p:sp>
    </p:spTree>
    <p:extLst>
      <p:ext uri="{BB962C8B-B14F-4D97-AF65-F5344CB8AC3E}">
        <p14:creationId xmlns:p14="http://schemas.microsoft.com/office/powerpoint/2010/main" val="229662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bs-Latn-BA" dirty="0">
                <a:latin typeface="+mn-lt"/>
              </a:rPr>
              <a:t>Grudniowa historia</a:t>
            </a:r>
            <a:endParaRPr lang="en-US" dirty="0">
              <a:latin typeface="+mn-lt"/>
            </a:endParaRPr>
          </a:p>
        </p:txBody>
      </p:sp>
      <p:sp>
        <p:nvSpPr>
          <p:cNvPr id="3" name="Content Placeholder 2"/>
          <p:cNvSpPr>
            <a:spLocks noGrp="1"/>
          </p:cNvSpPr>
          <p:nvPr>
            <p:ph idx="1"/>
          </p:nvPr>
        </p:nvSpPr>
        <p:spPr>
          <a:xfrm>
            <a:off x="395536" y="1772816"/>
            <a:ext cx="6067400" cy="2116831"/>
          </a:xfrm>
        </p:spPr>
        <p:txBody>
          <a:bodyPr>
            <a:normAutofit/>
          </a:bodyPr>
          <a:lstStyle/>
          <a:p>
            <a:pPr marL="0" indent="0">
              <a:buNone/>
            </a:pPr>
            <a:r>
              <a:rPr lang="pl-PL" dirty="0">
                <a:latin typeface="+mn-lt"/>
              </a:rPr>
              <a:t>W grudniu 1944 roku trwają nerwowe ruchy wojsk niemieckich, a niedaleko, do ofensywy szykuje się Armia Czerwona. </a:t>
            </a:r>
            <a:endParaRPr lang="en-US" dirty="0">
              <a:latin typeface="+mn-lt"/>
            </a:endParaRPr>
          </a:p>
        </p:txBody>
      </p:sp>
    </p:spTree>
    <p:extLst>
      <p:ext uri="{BB962C8B-B14F-4D97-AF65-F5344CB8AC3E}">
        <p14:creationId xmlns:p14="http://schemas.microsoft.com/office/powerpoint/2010/main" val="294850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6553200" cy="3810000"/>
          </a:xfrm>
        </p:spPr>
        <p:txBody>
          <a:bodyPr>
            <a:normAutofit fontScale="92500" lnSpcReduction="20000"/>
          </a:bodyPr>
          <a:lstStyle/>
          <a:p>
            <a:pPr marL="0" indent="0">
              <a:buNone/>
            </a:pPr>
            <a:r>
              <a:rPr lang="pl-PL" dirty="0">
                <a:latin typeface="+mn-lt"/>
              </a:rPr>
              <a:t>Do domu </a:t>
            </a:r>
            <a:r>
              <a:rPr lang="pl-PL" dirty="0" err="1">
                <a:latin typeface="+mn-lt"/>
              </a:rPr>
              <a:t>Mogiłów</a:t>
            </a:r>
            <a:r>
              <a:rPr lang="pl-PL" dirty="0">
                <a:latin typeface="+mn-lt"/>
              </a:rPr>
              <a:t> przyszło dwóch uzbrojonych rosyjskich żołnierzy, skoczków. Nie zważając na słowa żony Zygmunta, że we wsi są Niemcy, zajęli jedną izbę, trzymali tam broń. Dom polskich gospodarzy, stojący na uboczu wsi, był dobrym punktem obserwacyjnym krzyżujących się tu dróg z Krakowa na Busko i z Opatowca na Miechów.</a:t>
            </a:r>
            <a:endParaRPr lang="en-US" dirty="0">
              <a:latin typeface="+mn-lt"/>
            </a:endParaRPr>
          </a:p>
        </p:txBody>
      </p:sp>
    </p:spTree>
    <p:extLst>
      <p:ext uri="{BB962C8B-B14F-4D97-AF65-F5344CB8AC3E}">
        <p14:creationId xmlns:p14="http://schemas.microsoft.com/office/powerpoint/2010/main" val="196431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6553200" cy="3810000"/>
          </a:xfrm>
        </p:spPr>
        <p:txBody>
          <a:bodyPr>
            <a:normAutofit/>
          </a:bodyPr>
          <a:lstStyle/>
          <a:p>
            <a:pPr marL="0" indent="0">
              <a:buNone/>
            </a:pPr>
            <a:r>
              <a:rPr lang="pl-PL" dirty="0">
                <a:latin typeface="+mn-lt"/>
              </a:rPr>
              <a:t>Pewnego dnia, od strony Kazimierzy przyjechali samochodem dwaj Ukraińcy służący dla III Rzeszy. Początkowo myślano, że to Niemcy. Zygmunt uciekł do sąsiada, a Rosjanie ukryli się w oborze. </a:t>
            </a:r>
            <a:endParaRPr lang="en-US" dirty="0">
              <a:latin typeface="+mn-lt"/>
            </a:endParaRPr>
          </a:p>
        </p:txBody>
      </p:sp>
    </p:spTree>
    <p:extLst>
      <p:ext uri="{BB962C8B-B14F-4D97-AF65-F5344CB8AC3E}">
        <p14:creationId xmlns:p14="http://schemas.microsoft.com/office/powerpoint/2010/main" val="142015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6408712" cy="3810000"/>
          </a:xfrm>
        </p:spPr>
        <p:txBody>
          <a:bodyPr>
            <a:normAutofit/>
          </a:bodyPr>
          <a:lstStyle/>
          <a:p>
            <a:pPr marL="0" indent="0">
              <a:buNone/>
            </a:pPr>
            <a:r>
              <a:rPr lang="pl-PL" dirty="0">
                <a:latin typeface="+mn-lt"/>
              </a:rPr>
              <a:t>Przyjezdni Ukraińcy odnajdują broń. W oborze dochodzi do bójki z Rosjanami, którym udaje się uciec. Ukraińcy do nich nie strzelali, bo „do pobratymców się nie strzela”.</a:t>
            </a:r>
            <a:endParaRPr lang="en-US" dirty="0">
              <a:latin typeface="+mn-lt"/>
            </a:endParaRPr>
          </a:p>
        </p:txBody>
      </p:sp>
    </p:spTree>
    <p:extLst>
      <p:ext uri="{BB962C8B-B14F-4D97-AF65-F5344CB8AC3E}">
        <p14:creationId xmlns:p14="http://schemas.microsoft.com/office/powerpoint/2010/main" val="424365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l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C9AD730-E430-48DB-8CE2-55C97A19A2F6}" vid="{8572DD53-E033-4BC7-BD14-6AF4D9EFAB4E}"/>
    </a:ext>
  </a:extLst>
</a:theme>
</file>

<file path=docProps/app.xml><?xml version="1.0" encoding="utf-8"?>
<Properties xmlns="http://schemas.openxmlformats.org/officeDocument/2006/extended-properties" xmlns:vt="http://schemas.openxmlformats.org/officeDocument/2006/docPropsVTypes">
  <Template>WWI-PowerPoint-Template</Template>
  <TotalTime>272</TotalTime>
  <Words>848</Words>
  <Application>Microsoft Office PowerPoint</Application>
  <PresentationFormat>Pokaz na ekranie (4:3)</PresentationFormat>
  <Paragraphs>50</Paragraphs>
  <Slides>27</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27</vt:i4>
      </vt:variant>
    </vt:vector>
  </HeadingPairs>
  <TitlesOfParts>
    <vt:vector size="33" baseType="lpstr">
      <vt:lpstr>Microsoft YaHei UI</vt:lpstr>
      <vt:lpstr>Arial</vt:lpstr>
      <vt:lpstr>Calibri</vt:lpstr>
      <vt:lpstr>Microsoft New Tai Lue</vt:lpstr>
      <vt:lpstr>Segoe UI Light</vt:lpstr>
      <vt:lpstr>Kalup</vt:lpstr>
      <vt:lpstr>Prezentacja programu PowerPoint</vt:lpstr>
      <vt:lpstr>CICHY BOHATER  Z KRZYŻA</vt:lpstr>
      <vt:lpstr>Prezentacja programu PowerPoint</vt:lpstr>
      <vt:lpstr>Prezentacja programu PowerPoint</vt:lpstr>
      <vt:lpstr>Kim był Zygmunt Mogiła?</vt:lpstr>
      <vt:lpstr>Grudniowa historia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Grzegorz Erbel</dc:creator>
  <cp:lastModifiedBy>Grzegorz Erbel</cp:lastModifiedBy>
  <cp:revision>27</cp:revision>
  <dcterms:created xsi:type="dcterms:W3CDTF">2018-11-04T13:29:51Z</dcterms:created>
  <dcterms:modified xsi:type="dcterms:W3CDTF">2018-11-19T20:09:36Z</dcterms:modified>
</cp:coreProperties>
</file>