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7" r:id="rId3"/>
    <p:sldId id="302" r:id="rId4"/>
    <p:sldId id="299" r:id="rId5"/>
    <p:sldId id="300" r:id="rId6"/>
    <p:sldId id="301" r:id="rId7"/>
    <p:sldId id="323" r:id="rId8"/>
    <p:sldId id="293" r:id="rId9"/>
    <p:sldId id="294" r:id="rId10"/>
    <p:sldId id="321" r:id="rId11"/>
    <p:sldId id="310" r:id="rId12"/>
    <p:sldId id="305" r:id="rId13"/>
    <p:sldId id="306" r:id="rId14"/>
    <p:sldId id="304" r:id="rId15"/>
    <p:sldId id="307" r:id="rId16"/>
    <p:sldId id="322" r:id="rId17"/>
    <p:sldId id="296" r:id="rId18"/>
    <p:sldId id="303" r:id="rId19"/>
    <p:sldId id="318" r:id="rId20"/>
    <p:sldId id="320" r:id="rId21"/>
    <p:sldId id="314" r:id="rId22"/>
    <p:sldId id="273" r:id="rId23"/>
    <p:sldId id="261" r:id="rId24"/>
    <p:sldId id="267" r:id="rId25"/>
    <p:sldId id="268" r:id="rId26"/>
    <p:sldId id="259" r:id="rId2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41" autoAdjust="0"/>
    <p:restoredTop sz="94660"/>
  </p:normalViewPr>
  <p:slideViewPr>
    <p:cSldViewPr>
      <p:cViewPr>
        <p:scale>
          <a:sx n="48" d="100"/>
          <a:sy n="48" d="100"/>
        </p:scale>
        <p:origin x="-1836" y="-4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rostokąt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Prostokąt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Prostokąt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Prostokąt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Prostokąt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Prostokąt zaokrąglony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Prostokąt zaokrąglony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Prostokąt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Prostokąt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485FC8BB-F3C1-4961-8FFF-588E9757F858}" type="datetimeFigureOut">
              <a:rPr lang="pl-PL" smtClean="0"/>
              <a:t>29.05.2019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512CB917-4B64-4510-BC8A-10B5C5EDB8B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FC8BB-F3C1-4961-8FFF-588E9757F858}" type="datetimeFigureOut">
              <a:rPr lang="pl-PL" smtClean="0"/>
              <a:t>29.05.2019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CB917-4B64-4510-BC8A-10B5C5EDB8B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FC8BB-F3C1-4961-8FFF-588E9757F858}" type="datetimeFigureOut">
              <a:rPr lang="pl-PL" smtClean="0"/>
              <a:t>29.05.2019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CB917-4B64-4510-BC8A-10B5C5EDB8B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FC8BB-F3C1-4961-8FFF-588E9757F858}" type="datetimeFigureOut">
              <a:rPr lang="pl-PL" smtClean="0"/>
              <a:t>29.05.2019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CB917-4B64-4510-BC8A-10B5C5EDB8B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FC8BB-F3C1-4961-8FFF-588E9757F858}" type="datetimeFigureOut">
              <a:rPr lang="pl-PL" smtClean="0"/>
              <a:t>29.05.2019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CB917-4B64-4510-BC8A-10B5C5EDB8B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FC8BB-F3C1-4961-8FFF-588E9757F858}" type="datetimeFigureOut">
              <a:rPr lang="pl-PL" smtClean="0"/>
              <a:t>29.05.2019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CB917-4B64-4510-BC8A-10B5C5EDB8B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6" name="Symbol zastępczy daty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85FC8BB-F3C1-4961-8FFF-588E9757F858}" type="datetimeFigureOut">
              <a:rPr lang="pl-PL" smtClean="0"/>
              <a:t>29.05.2019</a:t>
            </a:fld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12CB917-4B64-4510-BC8A-10B5C5EDB8BF}" type="slidenum">
              <a:rPr lang="pl-PL" smtClean="0"/>
              <a:t>‹#›</a:t>
            </a:fld>
            <a:endParaRPr lang="pl-PL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485FC8BB-F3C1-4961-8FFF-588E9757F858}" type="datetimeFigureOut">
              <a:rPr lang="pl-PL" smtClean="0"/>
              <a:t>29.05.2019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512CB917-4B64-4510-BC8A-10B5C5EDB8B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FC8BB-F3C1-4961-8FFF-588E9757F858}" type="datetimeFigureOut">
              <a:rPr lang="pl-PL" smtClean="0"/>
              <a:t>29.05.2019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CB917-4B64-4510-BC8A-10B5C5EDB8B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FC8BB-F3C1-4961-8FFF-588E9757F858}" type="datetimeFigureOut">
              <a:rPr lang="pl-PL" smtClean="0"/>
              <a:t>29.05.2019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CB917-4B64-4510-BC8A-10B5C5EDB8B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FC8BB-F3C1-4961-8FFF-588E9757F858}" type="datetimeFigureOut">
              <a:rPr lang="pl-PL" smtClean="0"/>
              <a:t>29.05.2019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CB917-4B64-4510-BC8A-10B5C5EDB8B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rostokąt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Prostokąt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Prostokąt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Prostokąt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Prostokąt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Prostokąt zaokrąglony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Prostokąt zaokrąglony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Prostokąt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Prostokąt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Prostokąt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Prostokąt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Prostokąt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Prostokąt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485FC8BB-F3C1-4961-8FFF-588E9757F858}" type="datetimeFigureOut">
              <a:rPr lang="pl-PL" smtClean="0"/>
              <a:t>29.05.2019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512CB917-4B64-4510-BC8A-10B5C5EDB8BF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8825" y="188640"/>
            <a:ext cx="7772400" cy="129614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SANDOMIERSKI „EKONOMIK” – SZKOŁA PRZYSZŁOŚCI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" y="1916832"/>
            <a:ext cx="4645025" cy="3859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114" y="2924944"/>
            <a:ext cx="4498975" cy="35671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31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" y="593240"/>
            <a:ext cx="4966624" cy="3312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040" y="3357195"/>
            <a:ext cx="4937960" cy="32968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231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720080"/>
          </a:xfrm>
        </p:spPr>
        <p:txBody>
          <a:bodyPr>
            <a:noAutofit/>
          </a:bodyPr>
          <a:lstStyle/>
          <a:p>
            <a:pPr algn="r"/>
            <a:r>
              <a:rPr lang="pl-PL" sz="3600" dirty="0"/>
              <a:t>TECHNIK </a:t>
            </a:r>
            <a:r>
              <a:rPr lang="pl-PL" sz="3600" dirty="0" smtClean="0"/>
              <a:t>RACHUNKOWOŚCI 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pl-PL" sz="3600" dirty="0"/>
              <a:t>PREZENTACJA ZAWODU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560" y="1844824"/>
            <a:ext cx="8301608" cy="453650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9600" dirty="0"/>
              <a:t>Do zadań absolwenta kierunku technik rachunkowości należy: </a:t>
            </a:r>
            <a:endParaRPr lang="pl-PL" sz="9600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9600" dirty="0" smtClean="0"/>
              <a:t>prowadzenie </a:t>
            </a:r>
            <a:r>
              <a:rPr lang="pl-PL" sz="9600" dirty="0"/>
              <a:t>rachunkowości firmy oraz dokonywanie rozliczeń finansowych</a:t>
            </a:r>
            <a:r>
              <a:rPr lang="pl-PL" sz="9600" dirty="0" smtClean="0"/>
              <a:t>,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9600" dirty="0"/>
              <a:t>rozliczania </a:t>
            </a:r>
            <a:r>
              <a:rPr lang="pl-PL" sz="9600" dirty="0" smtClean="0"/>
              <a:t>wynagrodzeń i składek pobieranych przez ZUS,</a:t>
            </a:r>
            <a:endParaRPr lang="pl-PL" sz="96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9600" dirty="0" smtClean="0"/>
              <a:t>nadzorowanie </a:t>
            </a:r>
            <a:r>
              <a:rPr lang="pl-PL" sz="9600" dirty="0"/>
              <a:t>terminów spłat zobowiązań </a:t>
            </a:r>
            <a:r>
              <a:rPr lang="pl-PL" sz="9600" dirty="0" smtClean="0"/>
              <a:t>oraz </a:t>
            </a:r>
            <a:r>
              <a:rPr lang="pl-PL" sz="9600" dirty="0"/>
              <a:t>ściąganie roszczeń i należności, </a:t>
            </a:r>
            <a:endParaRPr lang="pl-PL" sz="9600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9600" dirty="0" smtClean="0"/>
              <a:t>posługiwanie </a:t>
            </a:r>
            <a:r>
              <a:rPr lang="pl-PL" sz="9600" dirty="0"/>
              <a:t>się komputerem z oprogramowaniem do obsługi księgowej</a:t>
            </a:r>
            <a:r>
              <a:rPr lang="pl-PL" sz="9600" dirty="0" smtClean="0"/>
              <a:t>,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9600" dirty="0" smtClean="0"/>
              <a:t> </a:t>
            </a:r>
            <a:r>
              <a:rPr lang="pl-PL" sz="9600" dirty="0"/>
              <a:t>sporządzanie sprawozdań finansowych oraz przygotowanie ich do weryfikacji.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2" y="548680"/>
            <a:ext cx="1271404" cy="152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1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9569" y="692696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pl-PL" sz="3600" dirty="0"/>
              <a:t>Przedmioty </a:t>
            </a:r>
            <a:r>
              <a:rPr lang="pl-PL" sz="3600" dirty="0" smtClean="0"/>
              <a:t>zawodowe</a:t>
            </a:r>
            <a:br>
              <a:rPr lang="pl-PL" sz="3600" dirty="0" smtClean="0"/>
            </a:br>
            <a:r>
              <a:rPr lang="pl-PL" sz="3600" dirty="0" smtClean="0"/>
              <a:t>w kształceniu teoretycznym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Bezpieczeństwo i higiena pracy w branży </a:t>
            </a:r>
            <a:r>
              <a:rPr lang="pl-PL" sz="2400" dirty="0" smtClean="0"/>
              <a:t>ekonomicznej – 1 godz.</a:t>
            </a:r>
          </a:p>
          <a:p>
            <a:r>
              <a:rPr lang="pl-PL" sz="2400" dirty="0"/>
              <a:t>Polityka i organizacja </a:t>
            </a:r>
            <a:r>
              <a:rPr lang="pl-PL" sz="2400" dirty="0" smtClean="0"/>
              <a:t>przedsiębiorstw – 5 godz.</a:t>
            </a:r>
          </a:p>
          <a:p>
            <a:r>
              <a:rPr lang="pl-PL" sz="2400" dirty="0"/>
              <a:t>Elementy statystyki </a:t>
            </a:r>
            <a:r>
              <a:rPr lang="pl-PL" sz="2400" dirty="0" smtClean="0"/>
              <a:t>opisowej – 2 godz.</a:t>
            </a:r>
          </a:p>
          <a:p>
            <a:r>
              <a:rPr lang="pl-PL" sz="2400" dirty="0"/>
              <a:t>Kadry i </a:t>
            </a:r>
            <a:r>
              <a:rPr lang="pl-PL" sz="2400" dirty="0" smtClean="0"/>
              <a:t>płace – 4 godz.</a:t>
            </a:r>
          </a:p>
          <a:p>
            <a:r>
              <a:rPr lang="pl-PL" sz="2400" dirty="0"/>
              <a:t>Rozliczenia finansowe </a:t>
            </a:r>
            <a:r>
              <a:rPr lang="pl-PL" sz="2400" dirty="0" smtClean="0"/>
              <a:t>przedsiębiorstw – 3 godz.</a:t>
            </a:r>
          </a:p>
          <a:p>
            <a:r>
              <a:rPr lang="pl-PL" sz="2400" dirty="0"/>
              <a:t>Język obcy </a:t>
            </a:r>
            <a:r>
              <a:rPr lang="pl-PL" sz="2400" dirty="0" smtClean="0"/>
              <a:t>zawodowy – 2 godz.</a:t>
            </a:r>
          </a:p>
          <a:p>
            <a:r>
              <a:rPr lang="pl-PL" sz="2400" dirty="0"/>
              <a:t>Podstawy rachunkowości </a:t>
            </a:r>
            <a:r>
              <a:rPr lang="pl-PL" sz="2400" dirty="0" smtClean="0"/>
              <a:t>finansowej – 4 godz.</a:t>
            </a:r>
          </a:p>
          <a:p>
            <a:r>
              <a:rPr lang="pl-PL" sz="2400" dirty="0" smtClean="0"/>
              <a:t>Sprawozdawczość </a:t>
            </a:r>
            <a:r>
              <a:rPr lang="pl-PL" sz="2400" dirty="0"/>
              <a:t>i analiza </a:t>
            </a:r>
            <a:r>
              <a:rPr lang="pl-PL" sz="2400" dirty="0" smtClean="0"/>
              <a:t>finansowa 2 godz.</a:t>
            </a:r>
            <a:endParaRPr lang="pl-PL" sz="2400" dirty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397850"/>
            <a:ext cx="1572744" cy="232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2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52128"/>
          </a:xfrm>
        </p:spPr>
        <p:txBody>
          <a:bodyPr>
            <a:noAutofit/>
          </a:bodyPr>
          <a:lstStyle/>
          <a:p>
            <a:pPr algn="r"/>
            <a:r>
              <a:rPr lang="pl-PL" sz="3600" dirty="0"/>
              <a:t>Przedmioty zawodowe </a:t>
            </a: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>w </a:t>
            </a:r>
            <a:r>
              <a:rPr lang="pl-PL" sz="3600" dirty="0"/>
              <a:t>kształceniu </a:t>
            </a:r>
            <a:r>
              <a:rPr lang="pl-PL" sz="3600" dirty="0" smtClean="0"/>
              <a:t>praktycznym 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937624"/>
          </a:xfrm>
        </p:spPr>
        <p:txBody>
          <a:bodyPr>
            <a:normAutofit/>
          </a:bodyPr>
          <a:lstStyle/>
          <a:p>
            <a:r>
              <a:rPr lang="pl-PL" sz="2400" dirty="0"/>
              <a:t>Systemy komputerowe w dokumentacji </a:t>
            </a:r>
            <a:r>
              <a:rPr lang="pl-PL" sz="2400" dirty="0" smtClean="0"/>
              <a:t>kadrowo-płacowej  - 4 godz.</a:t>
            </a:r>
          </a:p>
          <a:p>
            <a:r>
              <a:rPr lang="pl-PL" sz="2400" dirty="0"/>
              <a:t>Systemy komputerowe w rozliczeniach </a:t>
            </a:r>
            <a:r>
              <a:rPr lang="pl-PL" sz="2400" dirty="0" smtClean="0"/>
              <a:t>finansowych – 4 godz.</a:t>
            </a:r>
          </a:p>
          <a:p>
            <a:r>
              <a:rPr lang="pl-PL" sz="2400" dirty="0"/>
              <a:t>Rachunkowość przedsiębiorstw w praktyce </a:t>
            </a:r>
            <a:r>
              <a:rPr lang="pl-PL" sz="2400" dirty="0" smtClean="0"/>
              <a:t>gospodarczej -9 godz.</a:t>
            </a:r>
          </a:p>
          <a:p>
            <a:r>
              <a:rPr lang="pl-PL" sz="2400" dirty="0"/>
              <a:t>Systemy komputerowe w </a:t>
            </a:r>
            <a:r>
              <a:rPr lang="pl-PL" sz="2400" dirty="0" smtClean="0"/>
              <a:t>rachunkowości – 11 godz.</a:t>
            </a:r>
            <a:endParaRPr lang="pl-PL" sz="24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12676"/>
            <a:ext cx="1944216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0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600" dirty="0" smtClean="0"/>
              <a:t>KWALIFIKACJE - technik rachunkowości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1600" dirty="0"/>
              <a:t>PODBUDOWA PROGRAMOWA: SZKOŁA PODSTAWOWA  I GIMNAZJUM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pl-PL" dirty="0" smtClean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dirty="0" smtClean="0"/>
              <a:t>ABE.65</a:t>
            </a:r>
            <a:r>
              <a:rPr lang="pl-PL" dirty="0"/>
              <a:t>. </a:t>
            </a:r>
            <a:r>
              <a:rPr lang="pl-PL" b="1" dirty="0"/>
              <a:t>Prowadzenie spraw kadrowo-płacowych i gospodarki finansowej jednostek </a:t>
            </a:r>
            <a:r>
              <a:rPr lang="pl-PL" b="1" dirty="0" smtClean="0"/>
              <a:t>organizacyjnych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dirty="0"/>
              <a:t>ABE.36. </a:t>
            </a:r>
            <a:r>
              <a:rPr lang="pl-PL" b="1" dirty="0"/>
              <a:t>Prowadzenie rachunkowości</a:t>
            </a:r>
          </a:p>
        </p:txBody>
      </p:sp>
    </p:spTree>
    <p:extLst>
      <p:ext uri="{BB962C8B-B14F-4D97-AF65-F5344CB8AC3E}">
        <p14:creationId xmlns:p14="http://schemas.microsoft.com/office/powerpoint/2010/main" val="168675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008112"/>
          </a:xfrm>
        </p:spPr>
        <p:txBody>
          <a:bodyPr>
            <a:normAutofit/>
          </a:bodyPr>
          <a:lstStyle/>
          <a:p>
            <a:pPr algn="ctr"/>
            <a:r>
              <a:rPr lang="pl-PL" sz="3600" dirty="0"/>
              <a:t>MOŻLIWOŚĆ </a:t>
            </a:r>
            <a:r>
              <a:rPr lang="pl-PL" sz="3600" dirty="0" smtClean="0"/>
              <a:t>ZATRUDNIENIA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Absolwenci kierunku technik rachunkowości, mogą być </a:t>
            </a:r>
            <a:r>
              <a:rPr lang="pl-PL" sz="2400" dirty="0" smtClean="0"/>
              <a:t>zatrudnieni w:</a:t>
            </a:r>
          </a:p>
          <a:p>
            <a:r>
              <a:rPr lang="pl-PL" sz="2400" dirty="0" smtClean="0"/>
              <a:t> działach </a:t>
            </a:r>
            <a:r>
              <a:rPr lang="pl-PL" sz="2400" dirty="0"/>
              <a:t>finansowych oraz działach księgowych we wszystkich zakładach i jednostkach budżetowych, </a:t>
            </a:r>
            <a:endParaRPr lang="pl-PL" sz="2400" dirty="0" smtClean="0"/>
          </a:p>
          <a:p>
            <a:r>
              <a:rPr lang="pl-PL" sz="2400" dirty="0" smtClean="0"/>
              <a:t>podmiotach </a:t>
            </a:r>
            <a:r>
              <a:rPr lang="pl-PL" sz="2400" dirty="0"/>
              <a:t>gospodarczych, </a:t>
            </a:r>
            <a:endParaRPr lang="pl-PL" sz="2400" dirty="0" smtClean="0"/>
          </a:p>
          <a:p>
            <a:r>
              <a:rPr lang="pl-PL" sz="2400" dirty="0" smtClean="0"/>
              <a:t>instytucjach </a:t>
            </a:r>
            <a:r>
              <a:rPr lang="pl-PL" sz="2400" dirty="0"/>
              <a:t>ubezpieczeniowych</a:t>
            </a:r>
            <a:r>
              <a:rPr lang="pl-PL" sz="2400" dirty="0" smtClean="0"/>
              <a:t>,</a:t>
            </a:r>
          </a:p>
          <a:p>
            <a:r>
              <a:rPr lang="pl-PL" sz="2400" dirty="0" smtClean="0"/>
              <a:t> </a:t>
            </a:r>
            <a:r>
              <a:rPr lang="pl-PL" sz="2400" dirty="0"/>
              <a:t>bankach, </a:t>
            </a:r>
            <a:endParaRPr lang="pl-PL" sz="2400" dirty="0" smtClean="0"/>
          </a:p>
          <a:p>
            <a:r>
              <a:rPr lang="pl-PL" sz="2400" dirty="0"/>
              <a:t>u</a:t>
            </a:r>
            <a:r>
              <a:rPr lang="pl-PL" sz="2400" dirty="0" smtClean="0"/>
              <a:t>rzędach skarbowych</a:t>
            </a:r>
          </a:p>
          <a:p>
            <a:r>
              <a:rPr lang="pl-PL" sz="2400" dirty="0" smtClean="0"/>
              <a:t>urzędach </a:t>
            </a:r>
            <a:r>
              <a:rPr lang="pl-PL" sz="2400" dirty="0"/>
              <a:t>administracji centralnej, </a:t>
            </a:r>
            <a:r>
              <a:rPr lang="pl-PL" sz="2400" dirty="0" smtClean="0"/>
              <a:t>samorządowej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76534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3134679"/>
            <a:ext cx="5580112" cy="3720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356" y="332656"/>
            <a:ext cx="5343644" cy="355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0850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936104"/>
          </a:xfrm>
        </p:spPr>
        <p:txBody>
          <a:bodyPr>
            <a:normAutofit/>
          </a:bodyPr>
          <a:lstStyle/>
          <a:p>
            <a:r>
              <a:rPr lang="pl-PL" dirty="0"/>
              <a:t>STUDIA NA WYŻSZYCH UCZELNIACH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844824"/>
            <a:ext cx="8291264" cy="475252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sz="3600" dirty="0"/>
              <a:t>Czteroletni </a:t>
            </a:r>
            <a:r>
              <a:rPr lang="pl-PL" sz="3600" dirty="0" smtClean="0"/>
              <a:t> i pięcioletni okres nauki, </a:t>
            </a:r>
            <a:r>
              <a:rPr lang="pl-PL" sz="3600" dirty="0"/>
              <a:t>kończy się egzaminem maturalnym i egzaminem potwierdzającym kwalifikacje zawodowe. Uczeń po zdaniu egzaminów otrzymuje </a:t>
            </a:r>
            <a:r>
              <a:rPr lang="pl-PL" sz="3600" b="1" dirty="0"/>
              <a:t>świadectwo maturalne </a:t>
            </a:r>
            <a:r>
              <a:rPr lang="pl-PL" sz="3600" dirty="0"/>
              <a:t>oraz </a:t>
            </a:r>
            <a:r>
              <a:rPr lang="pl-PL" sz="3600" b="1" dirty="0"/>
              <a:t>dyplom potwierdzający uzyskanie kwalifikacji w zawodzie technik </a:t>
            </a:r>
            <a:r>
              <a:rPr lang="pl-PL" sz="3600" b="1" dirty="0" smtClean="0"/>
              <a:t>ekonomista czy technik rachunkowości.</a:t>
            </a:r>
            <a:endParaRPr lang="pl-PL" sz="3600" b="1" dirty="0"/>
          </a:p>
          <a:p>
            <a:endParaRPr lang="pl-PL" sz="3600" dirty="0"/>
          </a:p>
          <a:p>
            <a:pPr marL="0" indent="0">
              <a:buNone/>
            </a:pPr>
            <a:r>
              <a:rPr lang="pl-PL" sz="4400" dirty="0"/>
              <a:t>Absolwent po zdaniu matury może podjąć dalszą naukę na uczelni wyższej m.in. na kierunkach:</a:t>
            </a:r>
          </a:p>
          <a:p>
            <a:r>
              <a:rPr lang="pl-PL" sz="4400" dirty="0" smtClean="0"/>
              <a:t>Ekonomia</a:t>
            </a:r>
            <a:r>
              <a:rPr lang="pl-PL" sz="4400" dirty="0"/>
              <a:t>,</a:t>
            </a:r>
          </a:p>
          <a:p>
            <a:r>
              <a:rPr lang="pl-PL" sz="4400" dirty="0"/>
              <a:t>Finanse i rachunkowość,</a:t>
            </a:r>
          </a:p>
          <a:p>
            <a:r>
              <a:rPr lang="pl-PL" sz="4400" dirty="0"/>
              <a:t>Bankowość,</a:t>
            </a:r>
          </a:p>
          <a:p>
            <a:r>
              <a:rPr lang="pl-PL" sz="4400" dirty="0"/>
              <a:t>Analityka gospodarcza,</a:t>
            </a:r>
          </a:p>
          <a:p>
            <a:r>
              <a:rPr lang="pl-PL" sz="4400" dirty="0"/>
              <a:t>Marketing i  zarządzanie,</a:t>
            </a:r>
          </a:p>
          <a:p>
            <a:r>
              <a:rPr lang="pl-PL" sz="4400" dirty="0"/>
              <a:t>Doradztwo podatkowe,</a:t>
            </a:r>
          </a:p>
          <a:p>
            <a:r>
              <a:rPr lang="pl-PL" sz="4400" dirty="0"/>
              <a:t>Psychologia w biznesie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772" y="4468542"/>
            <a:ext cx="3168774" cy="211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4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pl-PL" sz="3600" dirty="0" smtClean="0"/>
              <a:t>Młodzi ekonomiści i ich osiągnięcia</a:t>
            </a:r>
            <a:endParaRPr lang="pl-PL" sz="3600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323528" y="1916832"/>
            <a:ext cx="8352928" cy="46224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 smtClean="0"/>
              <a:t>Uczniowie naszej szkoły biorą udział w olimpiadach i konkursach ekonomicznych m.in.:</a:t>
            </a:r>
          </a:p>
          <a:p>
            <a:r>
              <a:rPr lang="pl-PL" dirty="0" smtClean="0"/>
              <a:t>Olimpiada Wiedzy Ekonomicznej;</a:t>
            </a:r>
          </a:p>
          <a:p>
            <a:r>
              <a:rPr lang="pl-PL" dirty="0" smtClean="0"/>
              <a:t>Olimpiada Wiedzy i Umiejętności Handlowo – Menadżerskich;</a:t>
            </a:r>
          </a:p>
          <a:p>
            <a:r>
              <a:rPr lang="pl-PL" dirty="0"/>
              <a:t>Konkurs „Poznaj swoje prawa w pracy</a:t>
            </a:r>
            <a:r>
              <a:rPr lang="pl-PL" dirty="0" smtClean="0"/>
              <a:t>”;</a:t>
            </a:r>
          </a:p>
          <a:p>
            <a:r>
              <a:rPr lang="pl-PL" dirty="0" smtClean="0"/>
              <a:t>Szkolna Internetowa Gra Giełdowa;</a:t>
            </a:r>
          </a:p>
          <a:p>
            <a:r>
              <a:rPr lang="pl-PL" dirty="0" smtClean="0"/>
              <a:t>Olimpiada Wiedzy o Biznesie i Innowacjach;</a:t>
            </a:r>
          </a:p>
          <a:p>
            <a:r>
              <a:rPr lang="pl-PL" dirty="0" smtClean="0"/>
              <a:t>Świętokrzyski Konkurs Wiedzy z Rachunkowości</a:t>
            </a:r>
          </a:p>
          <a:p>
            <a:pPr marL="0" indent="0">
              <a:buNone/>
            </a:pPr>
            <a:r>
              <a:rPr lang="pl-PL" dirty="0" smtClean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4888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1271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052736"/>
            <a:ext cx="1908213" cy="1700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7" y="116632"/>
            <a:ext cx="5747491" cy="4308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56992"/>
            <a:ext cx="5485198" cy="3457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01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39752" y="843372"/>
            <a:ext cx="5973416" cy="1066800"/>
          </a:xfrm>
        </p:spPr>
        <p:txBody>
          <a:bodyPr>
            <a:normAutofit fontScale="90000"/>
          </a:bodyPr>
          <a:lstStyle/>
          <a:p>
            <a:pPr algn="r"/>
            <a:r>
              <a:rPr lang="pl-PL" dirty="0" smtClean="0"/>
              <a:t/>
            </a:r>
            <a:br>
              <a:rPr lang="pl-PL" dirty="0" smtClean="0"/>
            </a:br>
            <a:r>
              <a:rPr lang="pl-PL" sz="4000" dirty="0" smtClean="0"/>
              <a:t>TECHNIK </a:t>
            </a:r>
            <a:r>
              <a:rPr lang="pl-PL" sz="4000" dirty="0"/>
              <a:t>EKONOMISTA </a:t>
            </a:r>
            <a:br>
              <a:rPr lang="pl-PL" sz="4000" dirty="0"/>
            </a:br>
            <a:r>
              <a:rPr lang="pl-PL" sz="4000" dirty="0"/>
              <a:t>PREZENTACJA ZAWODU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/>
              <a:t>Technik ekonomista to zawód poszukiwany i dający szerokie możliwości zawodowe.  </a:t>
            </a:r>
          </a:p>
          <a:p>
            <a:pPr marL="0" indent="0">
              <a:buNone/>
            </a:pPr>
            <a:r>
              <a:rPr lang="pl-PL" dirty="0"/>
              <a:t>Ekonomiści są osobami cenionymi na rynku </a:t>
            </a:r>
            <a:r>
              <a:rPr lang="pl-PL" dirty="0" smtClean="0"/>
              <a:t>pracy</a:t>
            </a:r>
            <a:r>
              <a:rPr lang="pl-PL" dirty="0"/>
              <a:t>.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Kandydat </a:t>
            </a:r>
            <a:r>
              <a:rPr lang="pl-PL" dirty="0"/>
              <a:t>gimnazjum czy szkoły podstawowej chcący kontynuować naukę w zawodzie technika ekonomisty powinien interesować się :</a:t>
            </a:r>
          </a:p>
          <a:p>
            <a:r>
              <a:rPr lang="pl-PL" dirty="0"/>
              <a:t>ekonomią, </a:t>
            </a:r>
          </a:p>
          <a:p>
            <a:r>
              <a:rPr lang="pl-PL" dirty="0"/>
              <a:t>prawem,</a:t>
            </a:r>
          </a:p>
          <a:p>
            <a:r>
              <a:rPr lang="pl-PL" dirty="0" smtClean="0"/>
              <a:t>informatyką, </a:t>
            </a:r>
          </a:p>
          <a:p>
            <a:r>
              <a:rPr lang="pl-PL" dirty="0" smtClean="0"/>
              <a:t>posiadać </a:t>
            </a:r>
            <a:r>
              <a:rPr lang="pl-PL" dirty="0"/>
              <a:t>zdolności organizacyjne do systematycznej planowej pracy i przetwarzania danych.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2688232" cy="1979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40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68" y="28397"/>
            <a:ext cx="6192688" cy="3481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" y="3431173"/>
            <a:ext cx="6019439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149" y="1484784"/>
            <a:ext cx="2713037" cy="452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784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8" y="-4763"/>
            <a:ext cx="6034617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52960"/>
            <a:ext cx="5076056" cy="3805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52385"/>
            <a:ext cx="2232025" cy="1895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252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/>
              <a:t>Staże zagraniczne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325112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Uczęszczając do PZSE w Sandomierzu</a:t>
            </a:r>
          </a:p>
          <a:p>
            <a:pPr marL="0" indent="0">
              <a:buNone/>
            </a:pPr>
            <a:r>
              <a:rPr lang="pl-PL" dirty="0"/>
              <a:t>m</a:t>
            </a:r>
            <a:r>
              <a:rPr lang="pl-PL" dirty="0" smtClean="0"/>
              <a:t>ożemy zdobywać doświadczenie w praktykach zagranicznych m.in.: </a:t>
            </a:r>
            <a:endParaRPr lang="pl-PL" dirty="0"/>
          </a:p>
          <a:p>
            <a:pPr marL="457200" indent="-457200"/>
            <a:r>
              <a:rPr lang="pl-PL" dirty="0" smtClean="0"/>
              <a:t>Włochy,</a:t>
            </a:r>
          </a:p>
          <a:p>
            <a:pPr marL="457200" indent="-457200"/>
            <a:r>
              <a:rPr lang="pl-PL" dirty="0" smtClean="0"/>
              <a:t>Hiszpania,</a:t>
            </a:r>
          </a:p>
          <a:p>
            <a:pPr marL="457200" indent="-457200"/>
            <a:r>
              <a:rPr lang="pl-PL" dirty="0" smtClean="0"/>
              <a:t>Niemcy,</a:t>
            </a:r>
          </a:p>
          <a:p>
            <a:pPr marL="457200" indent="-457200"/>
            <a:r>
              <a:rPr lang="pl-PL" dirty="0" smtClean="0"/>
              <a:t>Bułgaria,</a:t>
            </a:r>
          </a:p>
          <a:p>
            <a:pPr marL="457200" indent="-457200"/>
            <a:r>
              <a:rPr lang="pl-PL" dirty="0" smtClean="0"/>
              <a:t>Wielka Brytania,</a:t>
            </a:r>
          </a:p>
          <a:p>
            <a:pPr marL="457200" indent="-457200"/>
            <a:r>
              <a:rPr lang="pl-PL" dirty="0" smtClean="0"/>
              <a:t>Portugalia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194411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7869560" cy="1066800"/>
          </a:xfrm>
        </p:spPr>
        <p:txBody>
          <a:bodyPr>
            <a:normAutofit/>
          </a:bodyPr>
          <a:lstStyle/>
          <a:p>
            <a:pPr algn="l"/>
            <a:r>
              <a:rPr lang="pl-PL" sz="3200" dirty="0" smtClean="0"/>
              <a:t>HISZPANIA - MALAGA</a:t>
            </a:r>
            <a:endParaRPr lang="pl-PL" sz="3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7812" y="3425655"/>
            <a:ext cx="4572396" cy="3432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9" y="2276872"/>
            <a:ext cx="4572000" cy="37768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990" y="1052735"/>
            <a:ext cx="4640010" cy="2780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11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5112568" cy="845840"/>
          </a:xfrm>
        </p:spPr>
        <p:txBody>
          <a:bodyPr>
            <a:normAutofit/>
          </a:bodyPr>
          <a:lstStyle/>
          <a:p>
            <a:pPr algn="l"/>
            <a:r>
              <a:rPr lang="pl-PL" dirty="0" smtClean="0"/>
              <a:t>NIEMCY -BERLIN</a:t>
            </a:r>
            <a:endParaRPr lang="pl-PL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1700808"/>
            <a:ext cx="6034617" cy="45259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711" y="3819872"/>
            <a:ext cx="2994289" cy="3068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914" y="548679"/>
            <a:ext cx="2895965" cy="3240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193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4824536" cy="1008112"/>
          </a:xfrm>
        </p:spPr>
        <p:txBody>
          <a:bodyPr>
            <a:normAutofit/>
          </a:bodyPr>
          <a:lstStyle/>
          <a:p>
            <a:pPr algn="l"/>
            <a:r>
              <a:rPr lang="pl-PL" dirty="0" smtClean="0"/>
              <a:t>WŁOCHY - RYMINNI</a:t>
            </a:r>
            <a:endParaRPr lang="pl-PL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0" y="1484784"/>
            <a:ext cx="5702018" cy="45259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768" y="4188299"/>
            <a:ext cx="3384124" cy="2538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768" y="886813"/>
            <a:ext cx="3336232" cy="3484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74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560" y="2060848"/>
            <a:ext cx="8229600" cy="432511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pl-PL" sz="4000" dirty="0" smtClean="0"/>
              <a:t>          </a:t>
            </a:r>
            <a:r>
              <a:rPr lang="pl-PL" sz="4000" dirty="0" smtClean="0">
                <a:solidFill>
                  <a:srgbClr val="C00000"/>
                </a:solidFill>
              </a:rPr>
              <a:t>         </a:t>
            </a:r>
            <a:r>
              <a:rPr lang="pl-PL" sz="4000" dirty="0" smtClean="0">
                <a:solidFill>
                  <a:srgbClr val="C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„Sukces jest  </a:t>
            </a:r>
          </a:p>
          <a:p>
            <a:pPr marL="109728" indent="0">
              <a:buNone/>
            </a:pPr>
            <a:r>
              <a:rPr lang="pl-PL" sz="4000" dirty="0" smtClean="0">
                <a:solidFill>
                  <a:srgbClr val="C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wynikiem  właściwej </a:t>
            </a:r>
            <a:r>
              <a:rPr lang="pl-PL" sz="4000" dirty="0">
                <a:solidFill>
                  <a:srgbClr val="C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decyzji</a:t>
            </a:r>
            <a:r>
              <a:rPr lang="pl-PL" sz="4000" dirty="0" smtClean="0">
                <a:solidFill>
                  <a:srgbClr val="C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.”  </a:t>
            </a:r>
          </a:p>
          <a:p>
            <a:pPr marL="109728" indent="0">
              <a:buNone/>
            </a:pPr>
            <a:r>
              <a:rPr lang="pl-PL" sz="4000" dirty="0"/>
              <a:t> </a:t>
            </a:r>
            <a:r>
              <a:rPr lang="pl-PL" sz="4000" dirty="0" smtClean="0"/>
              <a:t>                                            </a:t>
            </a:r>
            <a:r>
              <a:rPr lang="pl-PL" dirty="0" smtClean="0">
                <a:latin typeface="Blackadder ITC" panose="04020505051007020D02" pitchFamily="82" charset="0"/>
              </a:rPr>
              <a:t>Eurypides</a:t>
            </a:r>
            <a:endParaRPr lang="pl-PL" dirty="0">
              <a:latin typeface="Blackadder ITC" panose="04020505051007020D02" pitchFamily="82" charset="0"/>
            </a:endParaRPr>
          </a:p>
          <a:p>
            <a:pPr marL="109728" indent="0">
              <a:buNone/>
            </a:pP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861048"/>
            <a:ext cx="2114550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5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37778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/>
              <a:t>Absolwent technikum ekonomicznego </a:t>
            </a:r>
            <a:r>
              <a:rPr lang="pl-PL" dirty="0" smtClean="0"/>
              <a:t>będzie </a:t>
            </a:r>
            <a:r>
              <a:rPr lang="pl-PL" dirty="0"/>
              <a:t>przygotowany do wykonywania następujących czynności:</a:t>
            </a:r>
          </a:p>
          <a:p>
            <a:r>
              <a:rPr lang="pl-PL" dirty="0"/>
              <a:t>Planowania i prowadzenia działalności gospodarczej,</a:t>
            </a:r>
          </a:p>
          <a:p>
            <a:r>
              <a:rPr lang="pl-PL" dirty="0"/>
              <a:t>Obliczania podatków,</a:t>
            </a:r>
          </a:p>
          <a:p>
            <a:r>
              <a:rPr lang="pl-PL" dirty="0"/>
              <a:t>Prowadzenia spraw kadrowo – płacowych,</a:t>
            </a:r>
          </a:p>
          <a:p>
            <a:r>
              <a:rPr lang="pl-PL" dirty="0"/>
              <a:t>Sporządzania planów, analiz i sprawozdań,</a:t>
            </a:r>
            <a:endParaRPr lang="pl-PL" i="1" dirty="0"/>
          </a:p>
          <a:p>
            <a:r>
              <a:rPr lang="pl-PL" dirty="0"/>
              <a:t>Dokumentowania i ewidencjonowania operacji </a:t>
            </a:r>
            <a:r>
              <a:rPr lang="pl-PL" dirty="0" smtClean="0"/>
              <a:t>gospodarczych</a:t>
            </a:r>
            <a:r>
              <a:rPr lang="pl-PL" dirty="0"/>
              <a:t>,</a:t>
            </a:r>
          </a:p>
          <a:p>
            <a:r>
              <a:rPr lang="pl-PL" dirty="0" smtClean="0"/>
              <a:t>Wykonywania </a:t>
            </a:r>
            <a:r>
              <a:rPr lang="pl-PL" dirty="0"/>
              <a:t>podstawowych czynności biurowych przy wykorzystaniu sprzętu biurowego, takiego jak: fax, komputer, kopiarka, </a:t>
            </a:r>
            <a:r>
              <a:rPr lang="pl-PL" dirty="0" smtClean="0"/>
              <a:t>telefon. </a:t>
            </a:r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288" y="2132856"/>
            <a:ext cx="2232025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791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008112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/>
              <a:t>Program nauczania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556792"/>
            <a:ext cx="8661648" cy="489654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2400" dirty="0"/>
              <a:t>Program </a:t>
            </a:r>
            <a:r>
              <a:rPr lang="pl-PL" sz="2400" dirty="0" smtClean="0"/>
              <a:t>nauczania obejmuje przedmioty  ogólnokształcące : język polski, matematyka, język angielski, geografia, biologia, chemia, fizyka, informatyka, wychowanie fizyczne itd</a:t>
            </a:r>
            <a:r>
              <a:rPr lang="pl-PL" sz="2400" dirty="0"/>
              <a:t>.</a:t>
            </a:r>
            <a:r>
              <a:rPr lang="pl-PL" sz="2400" dirty="0" smtClean="0"/>
              <a:t> oraz  przedmioty ekonomiczne teoretyczne i praktyczne z wykorzystaniem komputera.</a:t>
            </a:r>
            <a:endParaRPr lang="pl-PL" sz="2400" dirty="0"/>
          </a:p>
          <a:p>
            <a:pPr marL="0" indent="0">
              <a:buNone/>
            </a:pPr>
            <a:endParaRPr lang="pl-PL" sz="2400" dirty="0" smtClean="0"/>
          </a:p>
          <a:p>
            <a:endParaRPr lang="pl-PL" sz="21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754943"/>
            <a:ext cx="3121152" cy="312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3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1052736"/>
            <a:ext cx="8229600" cy="1008112"/>
          </a:xfrm>
        </p:spPr>
        <p:txBody>
          <a:bodyPr>
            <a:normAutofit fontScale="90000"/>
          </a:bodyPr>
          <a:lstStyle/>
          <a:p>
            <a:pPr algn="r"/>
            <a:r>
              <a:rPr lang="pl-PL" sz="4000" dirty="0"/>
              <a:t>Przedmioty </a:t>
            </a:r>
            <a:r>
              <a:rPr lang="pl-PL" sz="4000" dirty="0" smtClean="0"/>
              <a:t>zawodowe </a:t>
            </a:r>
            <a:br>
              <a:rPr lang="pl-PL" sz="4000" dirty="0" smtClean="0"/>
            </a:br>
            <a:r>
              <a:rPr lang="pl-PL" sz="4000" dirty="0" smtClean="0"/>
              <a:t>w </a:t>
            </a:r>
            <a:r>
              <a:rPr lang="pl-PL" sz="4000" dirty="0"/>
              <a:t>kształceniu </a:t>
            </a:r>
            <a:r>
              <a:rPr lang="pl-PL" sz="4000" dirty="0" smtClean="0"/>
              <a:t> teoretycznym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l-PL" sz="2400" dirty="0"/>
              <a:t>Bezpieczeństwo i higiena pracy w ekonomii – 1 godz</a:t>
            </a:r>
            <a:r>
              <a:rPr lang="pl-PL" sz="2400" dirty="0" smtClean="0"/>
              <a:t>.</a:t>
            </a:r>
            <a:endParaRPr lang="pl-PL" sz="2400" dirty="0"/>
          </a:p>
          <a:p>
            <a:r>
              <a:rPr lang="pl-PL" sz="2400" dirty="0"/>
              <a:t>Podstawy ekonomii  -  2godz. </a:t>
            </a:r>
          </a:p>
          <a:p>
            <a:r>
              <a:rPr lang="pl-PL" sz="2400" dirty="0"/>
              <a:t>Statystyka  - 2 godz. </a:t>
            </a:r>
          </a:p>
          <a:p>
            <a:r>
              <a:rPr lang="pl-PL" sz="2400" dirty="0"/>
              <a:t>Elementy prawa – 2 godz. </a:t>
            </a:r>
          </a:p>
          <a:p>
            <a:r>
              <a:rPr lang="pl-PL" sz="2400" dirty="0"/>
              <a:t>Praca biurowa – 2 godz. </a:t>
            </a:r>
          </a:p>
          <a:p>
            <a:r>
              <a:rPr lang="pl-PL" sz="2400" dirty="0"/>
              <a:t>Gospodarowanie zasobami majątkowymi-  4 godz. </a:t>
            </a:r>
          </a:p>
          <a:p>
            <a:r>
              <a:rPr lang="pl-PL" sz="2400" dirty="0"/>
              <a:t>Sprzedaż krajowa i zagraniczna – 2 godz. </a:t>
            </a:r>
          </a:p>
          <a:p>
            <a:r>
              <a:rPr lang="pl-PL" sz="2400" dirty="0"/>
              <a:t>Kadry i płace – 4 godz.</a:t>
            </a:r>
          </a:p>
          <a:p>
            <a:r>
              <a:rPr lang="pl-PL" sz="2400" dirty="0"/>
              <a:t>Rozliczenia finansowe jednostki organizacyjnej – 3 </a:t>
            </a:r>
            <a:r>
              <a:rPr lang="pl-PL" sz="2400" dirty="0" smtClean="0"/>
              <a:t>godz.</a:t>
            </a:r>
          </a:p>
          <a:p>
            <a:r>
              <a:rPr lang="pl-PL" sz="2400" dirty="0"/>
              <a:t>Język obcy zawodowy – 2 godz.</a:t>
            </a:r>
          </a:p>
          <a:p>
            <a:endParaRPr lang="pl-PL" sz="2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3934"/>
            <a:ext cx="1447800" cy="1933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56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pl-PL" sz="4000" dirty="0"/>
              <a:t>Przedmioty zawodowe </a:t>
            </a: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dirty="0" smtClean="0"/>
              <a:t>w </a:t>
            </a:r>
            <a:r>
              <a:rPr lang="pl-PL" sz="4000" dirty="0"/>
              <a:t>kształceniu </a:t>
            </a:r>
            <a:r>
              <a:rPr lang="pl-PL" sz="4000" dirty="0" smtClean="0"/>
              <a:t>praktycznym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600" dirty="0"/>
              <a:t>Techniki komputerowe w pracy biurowej – 4 godz. </a:t>
            </a:r>
          </a:p>
          <a:p>
            <a:r>
              <a:rPr lang="pl-PL" sz="2600" dirty="0"/>
              <a:t>Komunikacja społeczna  i organizowanie pracy zespołu – 1 godz. </a:t>
            </a:r>
          </a:p>
          <a:p>
            <a:r>
              <a:rPr lang="pl-PL" sz="2600" dirty="0"/>
              <a:t>Systemy komputerowe w sprzedaży i gospodarce zasobami majątkowymi </a:t>
            </a:r>
            <a:r>
              <a:rPr lang="pl-PL" sz="2600" dirty="0" smtClean="0"/>
              <a:t>-4 </a:t>
            </a:r>
            <a:r>
              <a:rPr lang="pl-PL" sz="2600" dirty="0"/>
              <a:t>godz.</a:t>
            </a:r>
          </a:p>
          <a:p>
            <a:r>
              <a:rPr lang="pl-PL" sz="2600" dirty="0"/>
              <a:t>Planowanie przedsięwzięć – </a:t>
            </a:r>
            <a:r>
              <a:rPr lang="pl-PL" sz="2600" dirty="0" smtClean="0"/>
              <a:t>3 godz</a:t>
            </a:r>
            <a:r>
              <a:rPr lang="pl-PL" sz="2600" dirty="0"/>
              <a:t>. </a:t>
            </a:r>
            <a:endParaRPr lang="pl-PL" sz="2600" dirty="0" smtClean="0"/>
          </a:p>
          <a:p>
            <a:r>
              <a:rPr lang="pl-PL" sz="2600" dirty="0"/>
              <a:t>Systemy komputerowe w dokumentacji </a:t>
            </a:r>
            <a:r>
              <a:rPr lang="pl-PL" sz="2600" dirty="0" smtClean="0"/>
              <a:t>kadrowo-płacowej – 7 godz.</a:t>
            </a:r>
            <a:endParaRPr lang="pl-PL" sz="2600" dirty="0"/>
          </a:p>
          <a:p>
            <a:r>
              <a:rPr lang="pl-PL" sz="2600" dirty="0" smtClean="0"/>
              <a:t>Systemy </a:t>
            </a:r>
            <a:r>
              <a:rPr lang="pl-PL" sz="2600" dirty="0"/>
              <a:t>komputerowe w rozliczeniach finansowych – 7 godz.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14573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797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Innowacje w zawodzie</a:t>
            </a:r>
            <a:br>
              <a:rPr lang="pl-PL" dirty="0" smtClean="0"/>
            </a:br>
            <a:r>
              <a:rPr lang="pl-PL" dirty="0" smtClean="0"/>
              <a:t> technik ekonomista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109728" indent="0">
              <a:buNone/>
            </a:pPr>
            <a:r>
              <a:rPr lang="pl-PL" dirty="0"/>
              <a:t>W celu rozszerzenia i uatrakcyjnienia podstawy programowej będą odbywać się  innowacyjne zajęcia z </a:t>
            </a:r>
            <a:r>
              <a:rPr lang="pl-PL" dirty="0" smtClean="0"/>
              <a:t>e -biznesu </a:t>
            </a:r>
            <a:r>
              <a:rPr lang="pl-PL" dirty="0"/>
              <a:t>elektronicznego. Ogólnym założeniem tych zajęć  będzie nabycie wiedzy i  umiejętności niezbędnych do prowadzenia biznesu w Internecie. </a:t>
            </a:r>
          </a:p>
          <a:p>
            <a:pPr marL="109728" indent="0">
              <a:buNone/>
            </a:pPr>
            <a:r>
              <a:rPr lang="pl-PL" dirty="0"/>
              <a:t>Program nauczania obejmuje następujące działy:</a:t>
            </a:r>
          </a:p>
          <a:p>
            <a:r>
              <a:rPr lang="pl-PL" dirty="0" smtClean="0"/>
              <a:t>cele i </a:t>
            </a:r>
            <a:r>
              <a:rPr lang="pl-PL" dirty="0"/>
              <a:t>strategie biznesu elektronicznego</a:t>
            </a:r>
          </a:p>
          <a:p>
            <a:r>
              <a:rPr lang="pl-PL" dirty="0" smtClean="0"/>
              <a:t>prowadzenie </a:t>
            </a:r>
            <a:r>
              <a:rPr lang="pl-PL" dirty="0"/>
              <a:t>sklepu </a:t>
            </a:r>
            <a:r>
              <a:rPr lang="pl-PL" dirty="0" smtClean="0"/>
              <a:t>internetowego </a:t>
            </a:r>
          </a:p>
          <a:p>
            <a:r>
              <a:rPr lang="pl-PL" dirty="0" smtClean="0"/>
              <a:t>korzystanie </a:t>
            </a:r>
            <a:r>
              <a:rPr lang="pl-PL" dirty="0"/>
              <a:t>z platform aukcyjnych i innych kanałów </a:t>
            </a:r>
            <a:endParaRPr lang="pl-PL" dirty="0" smtClean="0"/>
          </a:p>
          <a:p>
            <a:pPr marL="109728" indent="0">
              <a:buNone/>
            </a:pPr>
            <a:r>
              <a:rPr lang="pl-PL" dirty="0" smtClean="0"/>
              <a:t>     e-sprzedaży</a:t>
            </a:r>
          </a:p>
          <a:p>
            <a:r>
              <a:rPr lang="pl-PL" dirty="0" smtClean="0"/>
              <a:t> świadczenie </a:t>
            </a:r>
            <a:r>
              <a:rPr lang="pl-PL" dirty="0"/>
              <a:t>usług </a:t>
            </a:r>
            <a:r>
              <a:rPr lang="pl-PL" dirty="0" smtClean="0"/>
              <a:t>online</a:t>
            </a:r>
          </a:p>
          <a:p>
            <a:r>
              <a:rPr lang="pl-PL" dirty="0" smtClean="0"/>
              <a:t>komunikacja </a:t>
            </a:r>
            <a:r>
              <a:rPr lang="pl-PL" dirty="0"/>
              <a:t>z </a:t>
            </a:r>
            <a:r>
              <a:rPr lang="pl-PL" dirty="0" smtClean="0"/>
              <a:t>e-klientem</a:t>
            </a:r>
          </a:p>
          <a:p>
            <a:r>
              <a:rPr lang="pl-PL" dirty="0" smtClean="0"/>
              <a:t>obsługa </a:t>
            </a:r>
            <a:r>
              <a:rPr lang="pl-PL" dirty="0"/>
              <a:t>transakcji i logistyka </a:t>
            </a:r>
            <a:r>
              <a:rPr lang="pl-PL" dirty="0" smtClean="0"/>
              <a:t>e-sprzedaży</a:t>
            </a:r>
          </a:p>
          <a:p>
            <a:r>
              <a:rPr lang="pl-PL" dirty="0" smtClean="0"/>
              <a:t>e-bizne</a:t>
            </a:r>
            <a:r>
              <a:rPr lang="pl-PL" dirty="0" smtClean="0">
                <a:solidFill>
                  <a:schemeClr val="tx1"/>
                </a:solidFill>
              </a:rPr>
              <a:t>s </a:t>
            </a:r>
            <a:r>
              <a:rPr lang="pl-PL" dirty="0">
                <a:solidFill>
                  <a:schemeClr val="tx1"/>
                </a:solidFill>
              </a:rPr>
              <a:t>a prawo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0071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 </a:t>
            </a:r>
            <a:r>
              <a:rPr lang="pl-PL" sz="3600" dirty="0" smtClean="0"/>
              <a:t>KWALIFIKACJE – technik ekonomista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484784"/>
            <a:ext cx="8784976" cy="4752528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7400" dirty="0"/>
              <a:t>W trakcie nauczania uczniowie mają możliwość zdobycia </a:t>
            </a:r>
            <a:r>
              <a:rPr lang="pl-PL" sz="7400" dirty="0" smtClean="0"/>
              <a:t> dwóch kwalifikacji: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4900" dirty="0"/>
              <a:t>PODBUDOWA PROGRAMOWA: SZKOŁA </a:t>
            </a:r>
            <a:r>
              <a:rPr lang="pl-PL" sz="4900" dirty="0" smtClean="0"/>
              <a:t>PODSTAWOWA  I GIMNAZJUM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7400" dirty="0" smtClean="0"/>
              <a:t>EKA.04</a:t>
            </a:r>
            <a:r>
              <a:rPr lang="pl-PL" sz="7400" dirty="0"/>
              <a:t>. </a:t>
            </a:r>
            <a:r>
              <a:rPr lang="pl-PL" sz="7400" b="1" dirty="0"/>
              <a:t>Prowadzenie dokumentacji w jednostce </a:t>
            </a:r>
            <a:r>
              <a:rPr lang="pl-PL" sz="7400" b="1" dirty="0" smtClean="0"/>
              <a:t>organizacyjnej; </a:t>
            </a:r>
            <a:endParaRPr lang="pl-PL" sz="7400" b="1" dirty="0"/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7400" dirty="0"/>
              <a:t>EKA.05. </a:t>
            </a:r>
            <a:r>
              <a:rPr lang="pl-PL" sz="7400" b="1" dirty="0"/>
              <a:t>Prowadzenie spraw kadrowo-płacowych i gospodarki finansowej jednostek </a:t>
            </a:r>
            <a:r>
              <a:rPr lang="pl-PL" sz="7400" b="1" dirty="0" smtClean="0"/>
              <a:t>organizacyjnych.</a:t>
            </a:r>
            <a:endParaRPr lang="pl-PL" sz="7400" b="1" dirty="0"/>
          </a:p>
          <a:p>
            <a:pPr>
              <a:lnSpc>
                <a:spcPct val="170000"/>
              </a:lnSpc>
              <a:spcBef>
                <a:spcPts val="0"/>
              </a:spcBef>
            </a:pPr>
            <a:endParaRPr lang="pl-PL" sz="86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4313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764704"/>
            <a:ext cx="6984776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dirty="0"/>
              <a:t>MOŻLIWOŚĆ </a:t>
            </a:r>
            <a:r>
              <a:rPr lang="pl-PL" sz="3600" dirty="0" smtClean="0"/>
              <a:t>ZATRUDNIENIA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dirty="0"/>
              <a:t>Technik ekonomista może pracować w instytucjach związanych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z </a:t>
            </a:r>
            <a:r>
              <a:rPr lang="pl-PL" dirty="0"/>
              <a:t>bankowością, podatkami, </a:t>
            </a:r>
            <a:r>
              <a:rPr lang="pl-PL" dirty="0" smtClean="0"/>
              <a:t>ubezpieczeniami. Może </a:t>
            </a:r>
            <a:r>
              <a:rPr lang="pl-PL" dirty="0"/>
              <a:t>być zatrudniony:</a:t>
            </a:r>
          </a:p>
          <a:p>
            <a:endParaRPr lang="pl-PL" dirty="0"/>
          </a:p>
          <a:p>
            <a:r>
              <a:rPr lang="pl-PL" dirty="0"/>
              <a:t>w urzędach administracji państwowej i samorządowej,</a:t>
            </a:r>
          </a:p>
          <a:p>
            <a:r>
              <a:rPr lang="pl-PL" dirty="0"/>
              <a:t>w bankach,</a:t>
            </a:r>
          </a:p>
          <a:p>
            <a:r>
              <a:rPr lang="pl-PL" dirty="0"/>
              <a:t>w urzędach skarbowych,</a:t>
            </a:r>
          </a:p>
          <a:p>
            <a:r>
              <a:rPr lang="pl-PL" dirty="0"/>
              <a:t>w instytucjach ubezpieczeniowych,</a:t>
            </a:r>
          </a:p>
          <a:p>
            <a:r>
              <a:rPr lang="pl-PL" dirty="0" smtClean="0"/>
              <a:t>w </a:t>
            </a:r>
            <a:r>
              <a:rPr lang="pl-PL" dirty="0"/>
              <a:t>jednostkach samorządu terytorialnego,</a:t>
            </a:r>
          </a:p>
          <a:p>
            <a:r>
              <a:rPr lang="pl-PL" dirty="0"/>
              <a:t>w agencjach celnych,</a:t>
            </a:r>
          </a:p>
          <a:p>
            <a:r>
              <a:rPr lang="pl-PL" dirty="0"/>
              <a:t>na średnich szczeblach zarządzania w przedsiębiorstwach produkcyjnych,  handlowych,  usługowych.</a:t>
            </a:r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1989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elkomiejski">
  <a:themeElements>
    <a:clrScheme name="Wielkomiejski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Wielkomiejski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Wielkomiejski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887</TotalTime>
  <Words>858</Words>
  <Application>Microsoft Office PowerPoint</Application>
  <PresentationFormat>Pokaz na ekranie (4:3)</PresentationFormat>
  <Paragraphs>137</Paragraphs>
  <Slides>26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27" baseType="lpstr">
      <vt:lpstr>Wielkomiejski</vt:lpstr>
      <vt:lpstr>SANDOMIERSKI „EKONOMIK” – SZKOŁA PRZYSZŁOŚCI</vt:lpstr>
      <vt:lpstr> TECHNIK EKONOMISTA  PREZENTACJA ZAWODU </vt:lpstr>
      <vt:lpstr>Prezentacja programu PowerPoint</vt:lpstr>
      <vt:lpstr>Program nauczania</vt:lpstr>
      <vt:lpstr>Przedmioty zawodowe  w kształceniu  teoretycznym </vt:lpstr>
      <vt:lpstr>Przedmioty zawodowe  w kształceniu praktycznym </vt:lpstr>
      <vt:lpstr>Innowacje w zawodzie  technik ekonomista</vt:lpstr>
      <vt:lpstr> KWALIFIKACJE – technik ekonomista</vt:lpstr>
      <vt:lpstr>MOŻLIWOŚĆ ZATRUDNIENIA </vt:lpstr>
      <vt:lpstr>Prezentacja programu PowerPoint</vt:lpstr>
      <vt:lpstr>TECHNIK RACHUNKOWOŚCI  PREZENTACJA ZAWODU</vt:lpstr>
      <vt:lpstr>Przedmioty zawodowe w kształceniu teoretycznym</vt:lpstr>
      <vt:lpstr>Przedmioty zawodowe  w kształceniu praktycznym </vt:lpstr>
      <vt:lpstr>KWALIFIKACJE - technik rachunkowości</vt:lpstr>
      <vt:lpstr>MOŻLIWOŚĆ ZATRUDNIENIA</vt:lpstr>
      <vt:lpstr>Prezentacja programu PowerPoint</vt:lpstr>
      <vt:lpstr>STUDIA NA WYŻSZYCH UCZELNIACH</vt:lpstr>
      <vt:lpstr>Młodzi ekonomiści i ich osiągnięcia</vt:lpstr>
      <vt:lpstr>Prezentacja programu PowerPoint</vt:lpstr>
      <vt:lpstr>Prezentacja programu PowerPoint</vt:lpstr>
      <vt:lpstr>Prezentacja programu PowerPoint</vt:lpstr>
      <vt:lpstr>Staże zagraniczne</vt:lpstr>
      <vt:lpstr>HISZPANIA - MALAGA</vt:lpstr>
      <vt:lpstr>NIEMCY -BERLIN</vt:lpstr>
      <vt:lpstr>WŁOCHY - RYMINNI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Klaudia</dc:creator>
  <cp:lastModifiedBy>Klaudia</cp:lastModifiedBy>
  <cp:revision>63</cp:revision>
  <dcterms:created xsi:type="dcterms:W3CDTF">2019-05-22T17:24:35Z</dcterms:created>
  <dcterms:modified xsi:type="dcterms:W3CDTF">2019-05-29T19:32:50Z</dcterms:modified>
</cp:coreProperties>
</file>