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60" r:id="rId14"/>
    <p:sldId id="261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505E-9EA9-4EC3-849C-D93EF1D5F868}" type="datetimeFigureOut">
              <a:rPr lang="sk-SK" smtClean="0"/>
              <a:pPr/>
              <a:t>9.4.2019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4DF9-4054-4DB8-A292-EA08FC92761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7226018"/>
      </p:ext>
    </p:extLst>
  </p:cSld>
  <p:clrMapOvr>
    <a:masterClrMapping/>
  </p:clrMapOvr>
  <p:transition advClick="0" advTm="3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505E-9EA9-4EC3-849C-D93EF1D5F868}" type="datetimeFigureOut">
              <a:rPr lang="sk-SK" smtClean="0"/>
              <a:pPr/>
              <a:t>9.4.2019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4DF9-4054-4DB8-A292-EA08FC92761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0658157"/>
      </p:ext>
    </p:extLst>
  </p:cSld>
  <p:clrMapOvr>
    <a:masterClrMapping/>
  </p:clrMapOvr>
  <p:transition advClick="0" advTm="3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505E-9EA9-4EC3-849C-D93EF1D5F868}" type="datetimeFigureOut">
              <a:rPr lang="sk-SK" smtClean="0"/>
              <a:pPr/>
              <a:t>9.4.2019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4DF9-4054-4DB8-A292-EA08FC92761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3656686"/>
      </p:ext>
    </p:extLst>
  </p:cSld>
  <p:clrMapOvr>
    <a:masterClrMapping/>
  </p:clrMapOvr>
  <p:transition advClick="0" advTm="3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505E-9EA9-4EC3-849C-D93EF1D5F868}" type="datetimeFigureOut">
              <a:rPr lang="sk-SK" smtClean="0"/>
              <a:pPr/>
              <a:t>9.4.2019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4DF9-4054-4DB8-A292-EA08FC92761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1790881"/>
      </p:ext>
    </p:extLst>
  </p:cSld>
  <p:clrMapOvr>
    <a:masterClrMapping/>
  </p:clrMapOvr>
  <p:transition advClick="0" advTm="3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505E-9EA9-4EC3-849C-D93EF1D5F868}" type="datetimeFigureOut">
              <a:rPr lang="sk-SK" smtClean="0"/>
              <a:pPr/>
              <a:t>9.4.2019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4DF9-4054-4DB8-A292-EA08FC92761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0148827"/>
      </p:ext>
    </p:extLst>
  </p:cSld>
  <p:clrMapOvr>
    <a:masterClrMapping/>
  </p:clrMapOvr>
  <p:transition advClick="0" advTm="3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505E-9EA9-4EC3-849C-D93EF1D5F868}" type="datetimeFigureOut">
              <a:rPr lang="sk-SK" smtClean="0"/>
              <a:pPr/>
              <a:t>9.4.2019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4DF9-4054-4DB8-A292-EA08FC92761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8671214"/>
      </p:ext>
    </p:extLst>
  </p:cSld>
  <p:clrMapOvr>
    <a:masterClrMapping/>
  </p:clrMapOvr>
  <p:transition advClick="0" advTm="3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505E-9EA9-4EC3-849C-D93EF1D5F868}" type="datetimeFigureOut">
              <a:rPr lang="sk-SK" smtClean="0"/>
              <a:pPr/>
              <a:t>9.4.2019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4DF9-4054-4DB8-A292-EA08FC92761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4829246"/>
      </p:ext>
    </p:extLst>
  </p:cSld>
  <p:clrMapOvr>
    <a:masterClrMapping/>
  </p:clrMapOvr>
  <p:transition advClick="0" advTm="3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505E-9EA9-4EC3-849C-D93EF1D5F868}" type="datetimeFigureOut">
              <a:rPr lang="sk-SK" smtClean="0"/>
              <a:pPr/>
              <a:t>9.4.2019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4DF9-4054-4DB8-A292-EA08FC92761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650449"/>
      </p:ext>
    </p:extLst>
  </p:cSld>
  <p:clrMapOvr>
    <a:masterClrMapping/>
  </p:clrMapOvr>
  <p:transition advClick="0" advTm="3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505E-9EA9-4EC3-849C-D93EF1D5F868}" type="datetimeFigureOut">
              <a:rPr lang="sk-SK" smtClean="0"/>
              <a:pPr/>
              <a:t>9.4.2019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4DF9-4054-4DB8-A292-EA08FC92761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8083969"/>
      </p:ext>
    </p:extLst>
  </p:cSld>
  <p:clrMapOvr>
    <a:masterClrMapping/>
  </p:clrMapOvr>
  <p:transition advClick="0" advTm="3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505E-9EA9-4EC3-849C-D93EF1D5F868}" type="datetimeFigureOut">
              <a:rPr lang="sk-SK" smtClean="0"/>
              <a:pPr/>
              <a:t>9.4.2019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4DF9-4054-4DB8-A292-EA08FC92761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5930612"/>
      </p:ext>
    </p:extLst>
  </p:cSld>
  <p:clrMapOvr>
    <a:masterClrMapping/>
  </p:clrMapOvr>
  <p:transition advClick="0" advTm="3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505E-9EA9-4EC3-849C-D93EF1D5F868}" type="datetimeFigureOut">
              <a:rPr lang="sk-SK" smtClean="0"/>
              <a:pPr/>
              <a:t>9.4.2019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D4DF9-4054-4DB8-A292-EA08FC92761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9182380"/>
      </p:ext>
    </p:extLst>
  </p:cSld>
  <p:clrMapOvr>
    <a:masterClrMapping/>
  </p:clrMapOvr>
  <p:transition advClick="0" advTm="3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5505E-9EA9-4EC3-849C-D93EF1D5F868}" type="datetimeFigureOut">
              <a:rPr lang="sk-SK" smtClean="0"/>
              <a:pPr/>
              <a:t>9.4.2019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D4DF9-4054-4DB8-A292-EA08FC92761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025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5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ok 4" descr="C:\Users\Bettina\Desktop\na diplom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6172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6581" y="274638"/>
            <a:ext cx="9796818" cy="3382962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sk-SK" sz="6600" b="1" dirty="0">
                <a:solidFill>
                  <a:schemeClr val="accent4"/>
                </a:solidFill>
                <a:latin typeface="Bookman Old Style" panose="02050604050505020204" pitchFamily="18" charset="0"/>
              </a:rPr>
              <a:t>GALÉRIA TALENTOV</a:t>
            </a:r>
            <a:r>
              <a:rPr lang="sk-SK" sz="6600" b="1" dirty="0">
                <a:latin typeface="Bookman Old Style" panose="02050604050505020204" pitchFamily="18" charset="0"/>
              </a:rPr>
              <a:t/>
            </a:r>
            <a:br>
              <a:rPr lang="sk-SK" sz="6600" b="1" dirty="0">
                <a:latin typeface="Bookman Old Style" panose="02050604050505020204" pitchFamily="18" charset="0"/>
              </a:rPr>
            </a:br>
            <a:r>
              <a:rPr lang="sk-SK" sz="48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9</a:t>
            </a:r>
            <a:r>
              <a:rPr lang="sk-SK" sz="4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r>
              <a:rPr lang="sk-SK" sz="48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ročník </a:t>
            </a:r>
            <a:r>
              <a:rPr lang="sk-SK" sz="4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                                       celoslovenskej súťaže mladých </a:t>
            </a:r>
            <a:r>
              <a:rPr lang="sk-SK" sz="48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talentov</a:t>
            </a:r>
            <a:endParaRPr lang="sk-SK" sz="4800" b="1" dirty="0">
              <a:solidFill>
                <a:schemeClr val="accent6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3076" name="Zástupný symbol obsahu 3" descr="http://www.econvs.sk/wp-content/uploads/cutecharacterintro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77200" y="3048000"/>
            <a:ext cx="1219200" cy="1905000"/>
          </a:xfrm>
        </p:spPr>
      </p:pic>
      <p:sp>
        <p:nvSpPr>
          <p:cNvPr id="6" name="BlokTextu 5"/>
          <p:cNvSpPr txBox="1"/>
          <p:nvPr/>
        </p:nvSpPr>
        <p:spPr>
          <a:xfrm>
            <a:off x="1876245" y="5410200"/>
            <a:ext cx="8669740" cy="12258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6600" b="1" dirty="0" smtClean="0">
                <a:latin typeface="Bookman Old Style" panose="02050604050505020204" pitchFamily="18" charset="0"/>
              </a:rPr>
              <a:t>10. apríl 2019</a:t>
            </a:r>
            <a:endParaRPr lang="sk-SK" sz="66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06807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43318"/>
            <a:ext cx="10515600" cy="4733645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2. miesto – </a:t>
            </a:r>
            <a:r>
              <a:rPr lang="pt-BR" dirty="0" smtClean="0"/>
              <a:t>Petra Kantorisová</a:t>
            </a:r>
            <a:r>
              <a:rPr lang="sk-SK" dirty="0" smtClean="0"/>
              <a:t>: </a:t>
            </a:r>
            <a:r>
              <a:rPr lang="pt-BR" dirty="0" smtClean="0"/>
              <a:t>Na dedine</a:t>
            </a:r>
            <a:r>
              <a:rPr lang="sk-SK" dirty="0" smtClean="0"/>
              <a:t>, </a:t>
            </a:r>
            <a:r>
              <a:rPr lang="pt-BR" dirty="0" smtClean="0"/>
              <a:t>ZŠ a MŠ Pohorelá </a:t>
            </a:r>
            <a:endParaRPr lang="sk-SK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38200" y="365126"/>
            <a:ext cx="10170459" cy="9437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VLASTNÁ VÝTVARNÁ TVORBA</a:t>
            </a:r>
            <a:b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</a:b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2. KATEGÓRIA</a:t>
            </a:r>
            <a:endParaRPr kumimoji="0" lang="sk-SK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4" name="Obrázek 3" descr="2.miesto_Petra Kantorisová_Na dedine_14 r._ZŠ a MŠ Pohorel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9231" y="1900516"/>
            <a:ext cx="6813381" cy="4779241"/>
          </a:xfrm>
          <a:prstGeom prst="rect">
            <a:avLst/>
          </a:prstGeom>
        </p:spPr>
      </p:pic>
    </p:spTree>
  </p:cSld>
  <p:clrMapOvr>
    <a:masterClrMapping/>
  </p:clrMapOvr>
  <p:transition advClick="0" advTm="3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43318"/>
            <a:ext cx="10515600" cy="4733645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3. miesto – Martin </a:t>
            </a:r>
            <a:r>
              <a:rPr lang="sk-SK" dirty="0" err="1" smtClean="0"/>
              <a:t>Kubinec</a:t>
            </a:r>
            <a:r>
              <a:rPr lang="sk-SK" dirty="0" smtClean="0"/>
              <a:t>: Zrodenie, ZŠ SSV Banská Bystrica</a:t>
            </a:r>
            <a:endParaRPr lang="sk-SK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38200" y="365126"/>
            <a:ext cx="10170459" cy="9437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VLASTNÁ VÝTVARNÁ TVORBA</a:t>
            </a:r>
            <a:b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</a:b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2. KATEGÓRIA</a:t>
            </a:r>
            <a:endParaRPr kumimoji="0" lang="sk-SK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4" name="Obrázek 3" descr="3.miesto_Martin Kubinec_Zrodenie_12 r._ZŠ SSV Banská Bystr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1563" y="1909481"/>
            <a:ext cx="6833096" cy="4805057"/>
          </a:xfrm>
          <a:prstGeom prst="rect">
            <a:avLst/>
          </a:prstGeom>
        </p:spPr>
      </p:pic>
    </p:spTree>
  </p:cSld>
  <p:clrMapOvr>
    <a:masterClrMapping/>
  </p:clrMapOvr>
  <p:transition advClick="0" advTm="3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4351" y="188258"/>
            <a:ext cx="9510215" cy="9906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sk-SK" b="1" dirty="0" smtClean="0">
                <a:latin typeface="Bookman Old Style" panose="02050604050505020204" pitchFamily="18" charset="0"/>
              </a:rPr>
              <a:t>VLASTNÁ VÝTVARNÁ TVORBA</a:t>
            </a:r>
            <a:endParaRPr lang="sk-SK" b="1" dirty="0">
              <a:latin typeface="Bookman Old Style" panose="020506040505050202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84738" y="1295400"/>
            <a:ext cx="10241280" cy="5274212"/>
          </a:xfrm>
        </p:spPr>
        <p:txBody>
          <a:bodyPr rtlCol="0">
            <a:normAutofit fontScale="25000" lnSpcReduction="20000"/>
          </a:bodyPr>
          <a:lstStyle/>
          <a:p>
            <a:pPr>
              <a:buNone/>
              <a:defRPr/>
            </a:pPr>
            <a:r>
              <a:rPr lang="sk-SK" sz="7400" b="1" dirty="0"/>
              <a:t>Práce hodnotila odborná porota: </a:t>
            </a:r>
          </a:p>
          <a:p>
            <a:pPr>
              <a:buNone/>
              <a:defRPr/>
            </a:pPr>
            <a:endParaRPr lang="sk-SK" sz="74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sk-SK" sz="9600" dirty="0" smtClean="0">
                <a:solidFill>
                  <a:srgbClr val="7030A0"/>
                </a:solidFill>
              </a:rPr>
              <a:t>Mgr. ADRIÁNA KOSCELNÍKOVÁ, PhD., </a:t>
            </a:r>
            <a:r>
              <a:rPr lang="sk-SK" sz="9600" b="1" dirty="0">
                <a:solidFill>
                  <a:srgbClr val="7030A0"/>
                </a:solidFill>
              </a:rPr>
              <a:t>predsedníčka poroty </a:t>
            </a:r>
            <a:r>
              <a:rPr lang="sk-SK" sz="9600" b="1" dirty="0">
                <a:solidFill>
                  <a:srgbClr val="7030A0"/>
                </a:solidFill>
              </a:rPr>
              <a:t/>
            </a:r>
            <a:br>
              <a:rPr lang="sk-SK" sz="9600" b="1" dirty="0">
                <a:solidFill>
                  <a:srgbClr val="7030A0"/>
                </a:solidFill>
              </a:rPr>
            </a:br>
            <a:r>
              <a:rPr lang="sk-SK" sz="9600" dirty="0" smtClean="0"/>
              <a:t>absolventka PF UMB, v 2015 ukončené doktorandské štúdium v odbore didaktika výtvarného umenia. Momentálne učiteľka na ZUŠ J. </a:t>
            </a:r>
            <a:r>
              <a:rPr lang="sk-SK" sz="9600" dirty="0" err="1" smtClean="0"/>
              <a:t>Cikkera</a:t>
            </a:r>
            <a:r>
              <a:rPr lang="sk-SK" sz="9600" dirty="0" smtClean="0"/>
              <a:t> v Banskej Bystrici.</a:t>
            </a:r>
            <a:endParaRPr lang="sk-SK" sz="9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sk-SK" sz="9600" b="1" dirty="0" smtClean="0">
                <a:solidFill>
                  <a:srgbClr val="7030A0"/>
                </a:solidFill>
                <a:latin typeface="+mj-lt"/>
              </a:rPr>
              <a:t>PaedDr. DUŠAN JARINA, člen </a:t>
            </a:r>
            <a:r>
              <a:rPr lang="sk-SK" sz="9600" b="1" dirty="0">
                <a:solidFill>
                  <a:srgbClr val="7030A0"/>
                </a:solidFill>
                <a:latin typeface="+mj-lt"/>
              </a:rPr>
              <a:t>poroty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sk-SK" sz="9600" b="1" dirty="0" smtClean="0">
                <a:latin typeface="+mj-lt"/>
              </a:rPr>
              <a:t>absolvoval odbor slovenský jazyk a výtvarná výchova na Pedagogickej fakulte v Banskej Bystrici. Prozaik, výtvarník, knižný a časopisecký grafik. Pracuje ako galerijný technik a grafik v Galérii v podkroví v Banskej Bystrici (Štátna vedecká knižnica).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sk-SK" sz="9600" b="1" dirty="0" smtClean="0">
                <a:solidFill>
                  <a:srgbClr val="7030A0"/>
                </a:solidFill>
                <a:latin typeface="+mj-lt"/>
              </a:rPr>
              <a:t>Mgr. RADKA TVRDOŇOVÁ, členka poroty</a:t>
            </a:r>
            <a:endParaRPr lang="sk-SK" sz="9600" b="1" dirty="0">
              <a:solidFill>
                <a:srgbClr val="7030A0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sk-SK" sz="9600" b="1" dirty="0" smtClean="0">
                <a:latin typeface="+mj-lt"/>
              </a:rPr>
              <a:t>absolventka Trnavskej univerzity </a:t>
            </a:r>
            <a:r>
              <a:rPr lang="sk-SK" sz="9600" b="1" dirty="0" err="1" smtClean="0">
                <a:latin typeface="+mj-lt"/>
              </a:rPr>
              <a:t>PdF</a:t>
            </a:r>
            <a:r>
              <a:rPr lang="sk-SK" sz="9600" b="1" dirty="0" smtClean="0">
                <a:latin typeface="+mj-lt"/>
              </a:rPr>
              <a:t> v Trnave – Animácia a Pedagogika výtvarného umenia. Bola vedúcou odboru Plošné a plastické rytie kovov na Súkromnej škole úžitkového výtvarníctva v Kremnici. Momentálne pracuje ako grafička a fotografka (</a:t>
            </a:r>
            <a:r>
              <a:rPr lang="sk-SK" sz="9600" b="1" dirty="0" err="1" smtClean="0">
                <a:latin typeface="+mj-lt"/>
              </a:rPr>
              <a:t>dokumentátorka</a:t>
            </a:r>
            <a:r>
              <a:rPr lang="sk-SK" sz="9600" b="1" dirty="0" smtClean="0">
                <a:latin typeface="+mj-lt"/>
              </a:rPr>
              <a:t>) v Literárnom a hudobnom múzeu v Banskej Bystrici.</a:t>
            </a:r>
            <a:r>
              <a:rPr lang="sk-SK" sz="9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	</a:t>
            </a:r>
            <a:endParaRPr lang="sk-SK" sz="9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6608230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55594" y="381001"/>
            <a:ext cx="10167582" cy="5883321"/>
          </a:xfrm>
        </p:spPr>
        <p:txBody>
          <a:bodyPr rtlCol="0">
            <a:normAutofit/>
          </a:bodyPr>
          <a:lstStyle/>
          <a:p>
            <a:pPr algn="ctr">
              <a:buNone/>
              <a:defRPr/>
            </a:pPr>
            <a:endParaRPr lang="sk-SK" sz="4800" b="1" dirty="0">
              <a:latin typeface="+mj-lt"/>
            </a:endParaRPr>
          </a:p>
          <a:p>
            <a:pPr algn="ctr">
              <a:buNone/>
              <a:defRPr/>
            </a:pPr>
            <a:r>
              <a:rPr lang="sk-SK" sz="4800" b="1" dirty="0" smtClean="0">
                <a:latin typeface="Bookman Old Style" panose="02050604050505020204" pitchFamily="18" charset="0"/>
              </a:rPr>
              <a:t>VŠETKÝM VÍŤAZOM </a:t>
            </a:r>
            <a:endParaRPr lang="sk-SK" sz="4800" b="1" dirty="0">
              <a:latin typeface="Bookman Old Style" panose="02050604050505020204" pitchFamily="18" charset="0"/>
            </a:endParaRPr>
          </a:p>
          <a:p>
            <a:pPr algn="ctr">
              <a:buNone/>
              <a:defRPr/>
            </a:pPr>
            <a:r>
              <a:rPr lang="sk-SK" sz="4800" b="1" dirty="0">
                <a:latin typeface="Bookman Old Style" panose="02050604050505020204" pitchFamily="18" charset="0"/>
              </a:rPr>
              <a:t>SRDEČNE   BLAHOŽELÁME!</a:t>
            </a:r>
          </a:p>
          <a:p>
            <a:pPr algn="ctr">
              <a:buNone/>
              <a:defRPr/>
            </a:pPr>
            <a:r>
              <a:rPr lang="sk-SK" sz="4000" dirty="0">
                <a:latin typeface="Monotype Corsiva" pitchFamily="66" charset="0"/>
              </a:rPr>
              <a:t>realizačný tím súťaže </a:t>
            </a:r>
          </a:p>
          <a:p>
            <a:pPr algn="ctr">
              <a:buNone/>
              <a:defRPr/>
            </a:pPr>
            <a:r>
              <a:rPr lang="sk-SK" sz="4000" b="1" dirty="0">
                <a:solidFill>
                  <a:srgbClr val="7030A0"/>
                </a:solidFill>
                <a:latin typeface="Algerian" pitchFamily="82" charset="0"/>
              </a:rPr>
              <a:t>Galéria </a:t>
            </a:r>
            <a:r>
              <a:rPr lang="sk-SK" sz="4000" b="1" dirty="0" smtClean="0">
                <a:solidFill>
                  <a:srgbClr val="7030A0"/>
                </a:solidFill>
                <a:latin typeface="Algerian" pitchFamily="82" charset="0"/>
              </a:rPr>
              <a:t>talentov</a:t>
            </a:r>
          </a:p>
          <a:p>
            <a:pPr algn="ctr">
              <a:buNone/>
              <a:defRPr/>
            </a:pPr>
            <a:r>
              <a:rPr lang="sk-SK" sz="4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LHM </a:t>
            </a:r>
            <a:r>
              <a:rPr lang="sk-SK" sz="40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&amp;  </a:t>
            </a:r>
            <a:r>
              <a:rPr lang="sk-SK" sz="4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ZŠ s MŠ </a:t>
            </a:r>
            <a:r>
              <a:rPr lang="sk-SK" sz="40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Jána Bakossa</a:t>
            </a:r>
          </a:p>
          <a:p>
            <a:pPr algn="ctr">
              <a:buNone/>
              <a:defRPr/>
            </a:pPr>
            <a:r>
              <a:rPr lang="sk-SK" sz="40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Banská Bystrica</a:t>
            </a:r>
          </a:p>
          <a:p>
            <a:pPr algn="ctr">
              <a:buNone/>
              <a:defRPr/>
            </a:pPr>
            <a:endParaRPr lang="sk-SK" b="1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pPr algn="ctr">
              <a:buNone/>
              <a:defRPr/>
            </a:pPr>
            <a:endParaRPr lang="sk-SK" b="1" dirty="0">
              <a:solidFill>
                <a:srgbClr val="7030A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515737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HLAVNÍ SPONZORI</a:t>
            </a:r>
          </a:p>
        </p:txBody>
      </p:sp>
      <p:pic>
        <p:nvPicPr>
          <p:cNvPr id="8195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611" y="1201498"/>
            <a:ext cx="4232275" cy="2443162"/>
          </a:xfrm>
        </p:spPr>
      </p:pic>
      <p:pic>
        <p:nvPicPr>
          <p:cNvPr id="8196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273" y="3901117"/>
            <a:ext cx="3292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210915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HLAVNÍ SPONZORI</a:t>
            </a:r>
          </a:p>
        </p:txBody>
      </p:sp>
      <p:pic>
        <p:nvPicPr>
          <p:cNvPr id="4099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7117" y="1348147"/>
            <a:ext cx="4232275" cy="2443162"/>
          </a:xfrm>
        </p:spPr>
      </p:pic>
      <p:pic>
        <p:nvPicPr>
          <p:cNvPr id="4100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472" y="4105545"/>
            <a:ext cx="3292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699319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078162"/>
          </a:xfrm>
        </p:spPr>
        <p:txBody>
          <a:bodyPr/>
          <a:lstStyle/>
          <a:p>
            <a:pPr eaLnBrk="1" hangingPunct="1"/>
            <a:r>
              <a:rPr lang="sk-SK" sz="4800" dirty="0">
                <a:latin typeface="Algerian" panose="04020705040A02060702" pitchFamily="82" charset="0"/>
              </a:rPr>
              <a:t> </a:t>
            </a:r>
            <a:endParaRPr lang="sk-SK" sz="4800" dirty="0"/>
          </a:p>
        </p:txBody>
      </p:sp>
      <p:sp>
        <p:nvSpPr>
          <p:cNvPr id="4" name="Zástupný symbol obsahu 3"/>
          <p:cNvSpPr txBox="1">
            <a:spLocks noGrp="1"/>
          </p:cNvSpPr>
          <p:nvPr>
            <p:ph idx="1"/>
          </p:nvPr>
        </p:nvSpPr>
        <p:spPr>
          <a:xfrm>
            <a:off x="758480" y="112143"/>
            <a:ext cx="11232107" cy="837676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  <a:defRPr/>
            </a:pPr>
            <a:r>
              <a:rPr lang="sk-SK" sz="4800" b="1" dirty="0">
                <a:latin typeface="Algerian" pitchFamily="82" charset="0"/>
              </a:rPr>
              <a:t> </a:t>
            </a:r>
            <a:r>
              <a:rPr lang="sk-SK" sz="4800" b="1" dirty="0">
                <a:latin typeface="Bookman Old Style" panose="02050604050505020204" pitchFamily="18" charset="0"/>
              </a:rPr>
              <a:t>VLASTNÁ LITERÁRNA TVORBA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258792" y="1000663"/>
            <a:ext cx="11671540" cy="5667555"/>
          </a:xfrm>
          <a:prstGeom prst="rect">
            <a:avLst/>
          </a:prstGeom>
          <a:noFill/>
        </p:spPr>
        <p:txBody>
          <a:bodyPr wrap="square">
            <a:normAutofit fontScale="92500" lnSpcReduction="20000"/>
          </a:bodyPr>
          <a:lstStyle/>
          <a:p>
            <a:pPr algn="ctr">
              <a:defRPr/>
            </a:pPr>
            <a:r>
              <a:rPr lang="sk-SK" sz="3200" b="1" dirty="0" smtClean="0">
                <a:solidFill>
                  <a:srgbClr val="FF0000"/>
                </a:solidFill>
              </a:rPr>
              <a:t>1.miesto</a:t>
            </a:r>
            <a:r>
              <a:rPr lang="sk-SK" sz="3200" b="1" dirty="0">
                <a:solidFill>
                  <a:srgbClr val="FF0000"/>
                </a:solidFill>
              </a:rPr>
              <a:t>: </a:t>
            </a:r>
            <a:r>
              <a:rPr lang="sk-SK" sz="3200" dirty="0"/>
              <a:t> </a:t>
            </a:r>
            <a:r>
              <a:rPr lang="sk-SK" sz="3200" b="1" dirty="0" smtClean="0">
                <a:solidFill>
                  <a:srgbClr val="7030A0"/>
                </a:solidFill>
              </a:rPr>
              <a:t>TOMÁŠ JANEŠÍK: </a:t>
            </a:r>
            <a:r>
              <a:rPr lang="sk-SK" sz="3200" b="1" dirty="0" smtClean="0">
                <a:solidFill>
                  <a:schemeClr val="accent4">
                    <a:lumMod val="50000"/>
                  </a:schemeClr>
                </a:solidFill>
              </a:rPr>
              <a:t>Bezhlavo, </a:t>
            </a:r>
            <a:r>
              <a:rPr lang="sk-SK" sz="3200" b="1" dirty="0" err="1" smtClean="0">
                <a:solidFill>
                  <a:schemeClr val="accent4">
                    <a:lumMod val="50000"/>
                  </a:schemeClr>
                </a:solidFill>
              </a:rPr>
              <a:t>Intergalaktický</a:t>
            </a:r>
            <a:r>
              <a:rPr lang="sk-SK" sz="3200" b="1" dirty="0" smtClean="0">
                <a:solidFill>
                  <a:schemeClr val="accent4">
                    <a:lumMod val="50000"/>
                  </a:schemeClr>
                </a:solidFill>
              </a:rPr>
              <a:t> cestovateľ, Stiahnuté cievy</a:t>
            </a:r>
            <a:endParaRPr lang="sk-SK" sz="3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sk-SK" sz="3200" b="1" dirty="0" smtClean="0">
                <a:solidFill>
                  <a:schemeClr val="accent6">
                    <a:lumMod val="75000"/>
                  </a:schemeClr>
                </a:solidFill>
              </a:rPr>
              <a:t>Základná škola A. </a:t>
            </a:r>
            <a:r>
              <a:rPr lang="sk-SK" sz="3200" b="1" dirty="0" err="1" smtClean="0">
                <a:solidFill>
                  <a:schemeClr val="accent6">
                    <a:lumMod val="75000"/>
                  </a:schemeClr>
                </a:solidFill>
              </a:rPr>
              <a:t>Sládkoviča</a:t>
            </a:r>
            <a:r>
              <a:rPr lang="sk-SK" sz="3200" b="1" dirty="0" smtClean="0">
                <a:solidFill>
                  <a:schemeClr val="accent6">
                    <a:lumMod val="75000"/>
                  </a:schemeClr>
                </a:solidFill>
              </a:rPr>
              <a:t>, Pionierska 9, Sliač, </a:t>
            </a:r>
          </a:p>
          <a:p>
            <a:pPr algn="ctr">
              <a:defRPr/>
            </a:pPr>
            <a:r>
              <a:rPr lang="sk-SK" sz="3200" b="1" dirty="0" smtClean="0">
                <a:solidFill>
                  <a:srgbClr val="FF0000"/>
                </a:solidFill>
              </a:rPr>
              <a:t>2</a:t>
            </a:r>
            <a:r>
              <a:rPr lang="sk-SK" sz="3200" b="1" dirty="0">
                <a:solidFill>
                  <a:srgbClr val="FF0000"/>
                </a:solidFill>
              </a:rPr>
              <a:t>. miesto</a:t>
            </a:r>
            <a:r>
              <a:rPr lang="sk-SK" sz="3200" b="1" dirty="0" smtClean="0"/>
              <a:t>: </a:t>
            </a:r>
            <a:r>
              <a:rPr lang="sk-SK" sz="3200" b="1" dirty="0" smtClean="0">
                <a:solidFill>
                  <a:srgbClr val="7030A0"/>
                </a:solidFill>
              </a:rPr>
              <a:t>KATARÍNA CHMELIAROVÁ: </a:t>
            </a:r>
            <a:r>
              <a:rPr lang="sk-SK" sz="3200" b="1" dirty="0" smtClean="0">
                <a:solidFill>
                  <a:schemeClr val="accent4">
                    <a:lumMod val="50000"/>
                  </a:schemeClr>
                </a:solidFill>
              </a:rPr>
              <a:t>Ako to cítime, V treťom ročnom období a iné</a:t>
            </a:r>
            <a:endParaRPr lang="sk-SK" sz="3200" b="1" dirty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sk-SK" sz="3200" b="1" dirty="0" smtClean="0">
                <a:solidFill>
                  <a:schemeClr val="accent6">
                    <a:lumMod val="50000"/>
                  </a:schemeClr>
                </a:solidFill>
              </a:rPr>
              <a:t>ZUŠ Jána </a:t>
            </a:r>
            <a:r>
              <a:rPr lang="sk-SK" sz="3200" b="1" dirty="0" err="1" smtClean="0">
                <a:solidFill>
                  <a:schemeClr val="accent6">
                    <a:lumMod val="50000"/>
                  </a:schemeClr>
                </a:solidFill>
              </a:rPr>
              <a:t>Melkoviča</a:t>
            </a:r>
            <a:r>
              <a:rPr lang="sk-SK" sz="3200" b="1" dirty="0" smtClean="0">
                <a:solidFill>
                  <a:schemeClr val="accent6">
                    <a:lumMod val="50000"/>
                  </a:schemeClr>
                </a:solidFill>
              </a:rPr>
              <a:t>, Okružná 9, Stará Ľubovňa</a:t>
            </a:r>
          </a:p>
          <a:p>
            <a:pPr algn="ctr">
              <a:defRPr/>
            </a:pPr>
            <a:r>
              <a:rPr lang="sk-SK" sz="3200" b="1" dirty="0">
                <a:solidFill>
                  <a:srgbClr val="FF0000"/>
                </a:solidFill>
              </a:rPr>
              <a:t>3</a:t>
            </a:r>
            <a:r>
              <a:rPr lang="sk-SK" sz="3200" b="1" dirty="0" smtClean="0">
                <a:solidFill>
                  <a:srgbClr val="FF0000"/>
                </a:solidFill>
              </a:rPr>
              <a:t>. </a:t>
            </a:r>
            <a:r>
              <a:rPr lang="sk-SK" sz="3200" b="1" dirty="0">
                <a:solidFill>
                  <a:srgbClr val="FF0000"/>
                </a:solidFill>
              </a:rPr>
              <a:t>miesto: </a:t>
            </a:r>
            <a:r>
              <a:rPr lang="sk-SK" sz="3200" b="1" dirty="0" smtClean="0">
                <a:solidFill>
                  <a:srgbClr val="7030A0"/>
                </a:solidFill>
              </a:rPr>
              <a:t>Tomáš Eliáš: </a:t>
            </a:r>
            <a:r>
              <a:rPr lang="sk-SK" sz="3200" b="1" dirty="0" smtClean="0">
                <a:solidFill>
                  <a:schemeClr val="accent4">
                    <a:lumMod val="50000"/>
                  </a:schemeClr>
                </a:solidFill>
              </a:rPr>
              <a:t>Giraltovce - moje mesto</a:t>
            </a:r>
            <a:endParaRPr lang="sk-SK" sz="32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sk-SK" sz="3200" b="1" dirty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sk-SK" sz="3200" b="1" dirty="0" smtClean="0">
                <a:solidFill>
                  <a:schemeClr val="accent6">
                    <a:lumMod val="75000"/>
                  </a:schemeClr>
                </a:solidFill>
              </a:rPr>
              <a:t>Základná škola v Giraltovciach, Budovateľská 164, Giraltovce</a:t>
            </a:r>
            <a:endParaRPr lang="sk-SK" sz="32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sk-SK" sz="3200" b="1" dirty="0" smtClean="0">
                <a:solidFill>
                  <a:srgbClr val="FF0000"/>
                </a:solidFill>
              </a:rPr>
              <a:t>3. miesto: </a:t>
            </a:r>
            <a:r>
              <a:rPr lang="sk-SK" sz="3200" b="1" dirty="0" smtClean="0">
                <a:solidFill>
                  <a:srgbClr val="7030A0"/>
                </a:solidFill>
              </a:rPr>
              <a:t>Maroš </a:t>
            </a:r>
            <a:r>
              <a:rPr lang="sk-SK" sz="3200" b="1" dirty="0" err="1" smtClean="0">
                <a:solidFill>
                  <a:srgbClr val="7030A0"/>
                </a:solidFill>
              </a:rPr>
              <a:t>Bilý</a:t>
            </a:r>
            <a:r>
              <a:rPr lang="sk-SK" sz="3200" b="1" dirty="0" smtClean="0">
                <a:solidFill>
                  <a:srgbClr val="7030A0"/>
                </a:solidFill>
              </a:rPr>
              <a:t>: </a:t>
            </a:r>
            <a:r>
              <a:rPr lang="sk-SK" sz="3200" b="1" dirty="0" smtClean="0">
                <a:solidFill>
                  <a:schemeClr val="accent4">
                    <a:lumMod val="50000"/>
                  </a:schemeClr>
                </a:solidFill>
              </a:rPr>
              <a:t>Nekonečne dlhá cesta</a:t>
            </a:r>
          </a:p>
          <a:p>
            <a:pPr algn="ctr">
              <a:defRPr/>
            </a:pPr>
            <a:r>
              <a:rPr lang="sk-SK" sz="3200" b="1" dirty="0" smtClean="0">
                <a:solidFill>
                  <a:schemeClr val="accent6">
                    <a:lumMod val="75000"/>
                  </a:schemeClr>
                </a:solidFill>
              </a:rPr>
              <a:t>Spojená škola, Ulica M. R. Štefánika, Vrútky</a:t>
            </a:r>
          </a:p>
          <a:p>
            <a:pPr algn="ctr">
              <a:defRPr/>
            </a:pPr>
            <a:r>
              <a:rPr lang="sk-SK" sz="3200" b="1" dirty="0" smtClean="0">
                <a:solidFill>
                  <a:srgbClr val="FF0000"/>
                </a:solidFill>
              </a:rPr>
              <a:t>Cena poroty: </a:t>
            </a:r>
            <a:r>
              <a:rPr lang="sk-SK" sz="3200" b="1" dirty="0" smtClean="0">
                <a:solidFill>
                  <a:srgbClr val="7030A0"/>
                </a:solidFill>
              </a:rPr>
              <a:t>Katarína </a:t>
            </a:r>
            <a:r>
              <a:rPr lang="sk-SK" sz="3200" b="1" dirty="0" err="1" smtClean="0">
                <a:solidFill>
                  <a:srgbClr val="7030A0"/>
                </a:solidFill>
              </a:rPr>
              <a:t>Janšová</a:t>
            </a:r>
            <a:r>
              <a:rPr lang="sk-SK" sz="3200" b="1" dirty="0" smtClean="0">
                <a:solidFill>
                  <a:srgbClr val="7030A0"/>
                </a:solidFill>
              </a:rPr>
              <a:t>:</a:t>
            </a:r>
            <a:r>
              <a:rPr lang="sk-SK" sz="3200" b="1" dirty="0" smtClean="0">
                <a:solidFill>
                  <a:schemeClr val="accent4">
                    <a:lumMod val="50000"/>
                  </a:schemeClr>
                </a:solidFill>
              </a:rPr>
              <a:t> Bola by som tu?</a:t>
            </a:r>
            <a:endParaRPr lang="sk-SK" sz="3200" b="1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sk-SK" sz="3200" b="1" dirty="0" smtClean="0">
                <a:solidFill>
                  <a:schemeClr val="accent6">
                    <a:lumMod val="75000"/>
                  </a:schemeClr>
                </a:solidFill>
              </a:rPr>
              <a:t>ZŠ SSV </a:t>
            </a:r>
            <a:r>
              <a:rPr lang="sk-SK" sz="3200" b="1" dirty="0" err="1" smtClean="0">
                <a:solidFill>
                  <a:schemeClr val="accent6">
                    <a:lumMod val="75000"/>
                  </a:schemeClr>
                </a:solidFill>
              </a:rPr>
              <a:t>Skuteckého</a:t>
            </a:r>
            <a:r>
              <a:rPr lang="sk-SK" sz="3200" b="1" dirty="0" smtClean="0">
                <a:solidFill>
                  <a:schemeClr val="accent6">
                    <a:lumMod val="75000"/>
                  </a:schemeClr>
                </a:solidFill>
              </a:rPr>
              <a:t> 8, Banská Bystrica</a:t>
            </a:r>
          </a:p>
          <a:p>
            <a:pPr algn="ctr">
              <a:defRPr/>
            </a:pPr>
            <a:r>
              <a:rPr lang="sk-SK" sz="32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sk-SK" sz="3200" b="1" dirty="0" smtClean="0">
                <a:solidFill>
                  <a:srgbClr val="FF0000"/>
                </a:solidFill>
              </a:rPr>
              <a:t>Cena </a:t>
            </a:r>
            <a:r>
              <a:rPr lang="sk-SK" sz="3200" b="1" dirty="0" err="1" smtClean="0">
                <a:solidFill>
                  <a:srgbClr val="FF0000"/>
                </a:solidFill>
              </a:rPr>
              <a:t>Multiverza</a:t>
            </a:r>
            <a:r>
              <a:rPr lang="sk-SK" sz="3200" b="1" dirty="0" smtClean="0">
                <a:solidFill>
                  <a:srgbClr val="FF0000"/>
                </a:solidFill>
              </a:rPr>
              <a:t> za fantastiku: </a:t>
            </a:r>
            <a:r>
              <a:rPr lang="sk-SK" sz="3200" b="1" dirty="0" smtClean="0">
                <a:solidFill>
                  <a:srgbClr val="7030A0"/>
                </a:solidFill>
              </a:rPr>
              <a:t>Lenka </a:t>
            </a:r>
            <a:r>
              <a:rPr lang="sk-SK" sz="3200" b="1" dirty="0" err="1" smtClean="0">
                <a:solidFill>
                  <a:srgbClr val="7030A0"/>
                </a:solidFill>
              </a:rPr>
              <a:t>Krutošíková</a:t>
            </a:r>
            <a:r>
              <a:rPr lang="sk-SK" sz="3200" b="1" dirty="0" smtClean="0">
                <a:solidFill>
                  <a:srgbClr val="7030A0"/>
                </a:solidFill>
              </a:rPr>
              <a:t>: </a:t>
            </a:r>
            <a:r>
              <a:rPr lang="sk-SK" sz="3200" b="1" dirty="0" smtClean="0">
                <a:solidFill>
                  <a:schemeClr val="accent4">
                    <a:lumMod val="50000"/>
                  </a:schemeClr>
                </a:solidFill>
              </a:rPr>
              <a:t>Mágia zabudnutia</a:t>
            </a:r>
          </a:p>
          <a:p>
            <a:pPr algn="ctr">
              <a:defRPr/>
            </a:pPr>
            <a:r>
              <a:rPr lang="sk-SK" sz="3200" b="1" dirty="0" smtClean="0">
                <a:solidFill>
                  <a:schemeClr val="accent6">
                    <a:lumMod val="75000"/>
                  </a:schemeClr>
                </a:solidFill>
              </a:rPr>
              <a:t>Základná škola Hurbanova 27, Martin </a:t>
            </a:r>
            <a:endParaRPr lang="sk-SK" sz="3200" b="1" i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055427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4351" y="188258"/>
            <a:ext cx="9510215" cy="9906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sk-SK" b="1" dirty="0" smtClean="0">
                <a:latin typeface="Bookman Old Style" panose="02050604050505020204" pitchFamily="18" charset="0"/>
              </a:rPr>
              <a:t>VLASTNÁ LITERÁRNA TVORBA</a:t>
            </a:r>
            <a:endParaRPr lang="sk-SK" b="1" dirty="0">
              <a:latin typeface="Bookman Old Style" panose="020506040505050202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4621306"/>
          </a:xfrm>
        </p:spPr>
        <p:txBody>
          <a:bodyPr rtlCol="0">
            <a:normAutofit fontScale="25000" lnSpcReduction="20000"/>
          </a:bodyPr>
          <a:lstStyle/>
          <a:p>
            <a:pPr>
              <a:buNone/>
              <a:defRPr/>
            </a:pPr>
            <a:r>
              <a:rPr lang="sk-SK" sz="7400" b="1" dirty="0"/>
              <a:t>Práce hodnotila odborná porota: </a:t>
            </a:r>
          </a:p>
          <a:p>
            <a:pPr>
              <a:buNone/>
              <a:defRPr/>
            </a:pPr>
            <a:endParaRPr lang="sk-SK" sz="7400" b="1" dirty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sk-SK" sz="9600" b="1" dirty="0" smtClean="0">
                <a:solidFill>
                  <a:srgbClr val="7030A0"/>
                </a:solidFill>
                <a:latin typeface="+mj-lt"/>
              </a:rPr>
              <a:t>Mgr. Lucia </a:t>
            </a:r>
            <a:r>
              <a:rPr lang="sk-SK" sz="9600" b="1" dirty="0" err="1" smtClean="0">
                <a:solidFill>
                  <a:srgbClr val="7030A0"/>
                </a:solidFill>
                <a:latin typeface="+mj-lt"/>
              </a:rPr>
              <a:t>Panáčková</a:t>
            </a:r>
            <a:r>
              <a:rPr lang="sk-SK" sz="9600" b="1" dirty="0" smtClean="0">
                <a:solidFill>
                  <a:srgbClr val="7030A0"/>
                </a:solidFill>
                <a:latin typeface="+mj-lt"/>
              </a:rPr>
              <a:t>, </a:t>
            </a:r>
            <a:r>
              <a:rPr lang="sk-SK" sz="9600" b="1" dirty="0" smtClean="0">
                <a:solidFill>
                  <a:srgbClr val="7030A0"/>
                </a:solidFill>
                <a:latin typeface="+mj-lt"/>
              </a:rPr>
              <a:t>predsedníčka </a:t>
            </a:r>
            <a:r>
              <a:rPr lang="sk-SK" sz="9600" b="1" dirty="0" smtClean="0">
                <a:solidFill>
                  <a:srgbClr val="7030A0"/>
                </a:solidFill>
                <a:latin typeface="+mj-lt"/>
              </a:rPr>
              <a:t>poroty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sk-SK" sz="9600" b="1" dirty="0" smtClean="0">
                <a:latin typeface="+mj-lt"/>
              </a:rPr>
              <a:t>Kurátorka literárnych zbierok ŠVK – Literárneho a hudobného múzea, divadelná režisérka a scenáristka.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sk-SK" sz="9600" dirty="0" smtClean="0">
                <a:solidFill>
                  <a:srgbClr val="7030A0"/>
                </a:solidFill>
              </a:rPr>
              <a:t>Mgr</a:t>
            </a:r>
            <a:r>
              <a:rPr lang="sk-SK" sz="9600" dirty="0">
                <a:solidFill>
                  <a:srgbClr val="7030A0"/>
                </a:solidFill>
              </a:rPr>
              <a:t>. </a:t>
            </a:r>
            <a:r>
              <a:rPr lang="sk-SK" sz="9600" dirty="0" smtClean="0">
                <a:solidFill>
                  <a:srgbClr val="7030A0"/>
                </a:solidFill>
              </a:rPr>
              <a:t>JOZEFA PEVČÍKOVÁ, členka </a:t>
            </a:r>
            <a:r>
              <a:rPr lang="sk-SK" sz="9600" dirty="0">
                <a:solidFill>
                  <a:srgbClr val="7030A0"/>
                </a:solidFill>
              </a:rPr>
              <a:t>poroty </a:t>
            </a:r>
            <a:r>
              <a:rPr lang="sk-SK" sz="9600" b="1" dirty="0">
                <a:solidFill>
                  <a:srgbClr val="7030A0"/>
                </a:solidFill>
              </a:rPr>
              <a:t/>
            </a:r>
            <a:br>
              <a:rPr lang="sk-SK" sz="9600" b="1" dirty="0">
                <a:solidFill>
                  <a:srgbClr val="7030A0"/>
                </a:solidFill>
              </a:rPr>
            </a:br>
            <a:r>
              <a:rPr lang="sk-SK" sz="9600" dirty="0" smtClean="0"/>
              <a:t>Múzejná pedagogička ŠVK – Literárneho a hudobného múzea, literárna recenzentka pre portály </a:t>
            </a:r>
            <a:r>
              <a:rPr lang="sk-SK" sz="9600" i="1" dirty="0" smtClean="0"/>
              <a:t>Medzi knihami</a:t>
            </a:r>
            <a:r>
              <a:rPr lang="sk-SK" sz="9600" dirty="0" smtClean="0"/>
              <a:t>, </a:t>
            </a:r>
            <a:r>
              <a:rPr lang="sk-SK" sz="9600" i="1" dirty="0" err="1" smtClean="0"/>
              <a:t>Multiverzum</a:t>
            </a:r>
            <a:r>
              <a:rPr lang="sk-SK" sz="9600" i="1" dirty="0" smtClean="0"/>
              <a:t>, SARDEN</a:t>
            </a:r>
            <a:r>
              <a:rPr lang="sk-SK" sz="9600" dirty="0" smtClean="0"/>
              <a:t>.</a:t>
            </a:r>
            <a:endParaRPr lang="sk-SK" sz="9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sk-SK" sz="9600" b="1" dirty="0" smtClean="0">
                <a:solidFill>
                  <a:srgbClr val="7030A0"/>
                </a:solidFill>
                <a:latin typeface="+mj-lt"/>
              </a:rPr>
              <a:t>Vladimír </a:t>
            </a:r>
            <a:r>
              <a:rPr lang="sk-SK" sz="9600" b="1" dirty="0" err="1" smtClean="0">
                <a:solidFill>
                  <a:srgbClr val="7030A0"/>
                </a:solidFill>
                <a:latin typeface="+mj-lt"/>
              </a:rPr>
              <a:t>Hebert</a:t>
            </a:r>
            <a:r>
              <a:rPr lang="sk-SK" sz="9600" b="1" dirty="0" smtClean="0">
                <a:solidFill>
                  <a:srgbClr val="7030A0"/>
                </a:solidFill>
                <a:latin typeface="+mj-lt"/>
              </a:rPr>
              <a:t>, člen </a:t>
            </a:r>
            <a:r>
              <a:rPr lang="sk-SK" sz="9600" b="1" dirty="0">
                <a:solidFill>
                  <a:srgbClr val="7030A0"/>
                </a:solidFill>
                <a:latin typeface="+mj-lt"/>
              </a:rPr>
              <a:t>poroty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sk-SK" sz="9600" b="1" dirty="0" smtClean="0">
                <a:latin typeface="+mj-lt"/>
              </a:rPr>
              <a:t>Šéfredaktor slovenského </a:t>
            </a:r>
            <a:r>
              <a:rPr lang="sk-SK" sz="9600" b="1" dirty="0" err="1" smtClean="0">
                <a:latin typeface="+mj-lt"/>
              </a:rPr>
              <a:t>popkultúrneho</a:t>
            </a:r>
            <a:r>
              <a:rPr lang="sk-SK" sz="9600" b="1" dirty="0" smtClean="0">
                <a:latin typeface="+mj-lt"/>
              </a:rPr>
              <a:t> portálu </a:t>
            </a:r>
            <a:r>
              <a:rPr lang="sk-SK" sz="9600" b="1" dirty="0" err="1" smtClean="0">
                <a:latin typeface="+mj-lt"/>
              </a:rPr>
              <a:t>Multiverzum.sk</a:t>
            </a:r>
            <a:r>
              <a:rPr lang="sk-SK" sz="9600" b="1" dirty="0" smtClean="0">
                <a:latin typeface="+mj-lt"/>
              </a:rPr>
              <a:t>, recenzent pre portály </a:t>
            </a:r>
            <a:r>
              <a:rPr lang="sk-SK" sz="9600" b="1" i="1" dirty="0" err="1" smtClean="0">
                <a:latin typeface="+mj-lt"/>
              </a:rPr>
              <a:t>Multiverzum</a:t>
            </a:r>
            <a:r>
              <a:rPr lang="sk-SK" sz="9600" b="1" dirty="0" smtClean="0">
                <a:latin typeface="+mj-lt"/>
              </a:rPr>
              <a:t> a </a:t>
            </a:r>
            <a:r>
              <a:rPr lang="sk-SK" sz="9600" b="1" i="1" dirty="0" err="1" smtClean="0">
                <a:latin typeface="+mj-lt"/>
              </a:rPr>
              <a:t>Fantasy</a:t>
            </a:r>
            <a:r>
              <a:rPr lang="sk-SK" sz="9600" b="1" i="1" dirty="0" smtClean="0">
                <a:latin typeface="+mj-lt"/>
              </a:rPr>
              <a:t> knihy</a:t>
            </a:r>
            <a:r>
              <a:rPr lang="sk-SK" sz="9600" b="1" dirty="0" smtClean="0">
                <a:latin typeface="+mj-lt"/>
              </a:rPr>
              <a:t>.</a:t>
            </a:r>
            <a:endParaRPr lang="sk-SK" sz="9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6608230"/>
      </p:ext>
    </p:extLst>
  </p:cSld>
  <p:clrMapOvr>
    <a:masterClrMapping/>
  </p:clrMapOvr>
  <p:transition advClick="0" advTm="3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1306" y="1511860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1. miesto – Andrea </a:t>
            </a:r>
            <a:r>
              <a:rPr lang="sk-SK" dirty="0" err="1" smtClean="0"/>
              <a:t>Drličková</a:t>
            </a:r>
            <a:r>
              <a:rPr lang="sk-SK" dirty="0" smtClean="0"/>
              <a:t>: Jeseň na dedine, ZŠ Martinská Žilina</a:t>
            </a:r>
            <a:endParaRPr lang="sk-SK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170459" cy="943722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sk-SK" sz="3200" b="1" dirty="0" smtClean="0">
                <a:latin typeface="Bookman Old Style" panose="02050604050505020204" pitchFamily="18" charset="0"/>
              </a:rPr>
              <a:t>VLASTNÁ VÝTVARNÁ TVORBA</a:t>
            </a:r>
            <a:br>
              <a:rPr lang="sk-SK" sz="3200" b="1" dirty="0" smtClean="0">
                <a:latin typeface="Bookman Old Style" panose="02050604050505020204" pitchFamily="18" charset="0"/>
              </a:rPr>
            </a:br>
            <a:r>
              <a:rPr lang="sk-SK" sz="3200" b="1" dirty="0" smtClean="0">
                <a:latin typeface="Bookman Old Style" panose="02050604050505020204" pitchFamily="18" charset="0"/>
              </a:rPr>
              <a:t>1. KATEGÓRIA</a:t>
            </a:r>
            <a:endParaRPr lang="sk-SK" sz="3200" b="1" dirty="0">
              <a:latin typeface="Bookman Old Style" panose="02050604050505020204" pitchFamily="18" charset="0"/>
            </a:endParaRPr>
          </a:p>
        </p:txBody>
      </p:sp>
      <p:pic>
        <p:nvPicPr>
          <p:cNvPr id="5" name="Obrázek 4" descr="1.miesto - Andrea Drličková_Jeseň na dedine_6 r._ZŠ Martinská Žil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5294" y="1994556"/>
            <a:ext cx="6732494" cy="4759573"/>
          </a:xfrm>
          <a:prstGeom prst="rect">
            <a:avLst/>
          </a:prstGeom>
        </p:spPr>
      </p:pic>
    </p:spTree>
  </p:cSld>
  <p:clrMapOvr>
    <a:masterClrMapping/>
  </p:clrMapOvr>
  <p:transition advClick="0" advTm="3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7882" y="1461247"/>
            <a:ext cx="11152094" cy="4715716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2. miesto – Ema </a:t>
            </a:r>
            <a:r>
              <a:rPr lang="sk-SK" dirty="0" err="1" smtClean="0"/>
              <a:t>Ščobíková</a:t>
            </a:r>
            <a:r>
              <a:rPr lang="sk-SK" dirty="0" smtClean="0"/>
              <a:t>: Fantazijné zvieratká, ZŠ Júlie </a:t>
            </a:r>
            <a:r>
              <a:rPr lang="sk-SK" dirty="0" err="1" smtClean="0"/>
              <a:t>Bilčíkovej</a:t>
            </a:r>
            <a:r>
              <a:rPr lang="sk-SK" dirty="0" smtClean="0"/>
              <a:t> Budkovce</a:t>
            </a:r>
            <a:endParaRPr lang="sk-SK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838200" y="365126"/>
            <a:ext cx="10170459" cy="9437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VLASTNÁ VÝTVARNÁ TVORBA</a:t>
            </a:r>
            <a:b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</a:b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1. KATEGÓRIA</a:t>
            </a:r>
            <a:endParaRPr kumimoji="0" lang="sk-SK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8" name="Obrázek 7" descr="2.miesto - Ema Ščobíková_Fantazijné zvieratká_7 r._ZŠ Júlie Bilčíkovej Budkov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6681" y="1885566"/>
            <a:ext cx="6840072" cy="4835627"/>
          </a:xfrm>
          <a:prstGeom prst="rect">
            <a:avLst/>
          </a:prstGeom>
        </p:spPr>
      </p:pic>
    </p:spTree>
  </p:cSld>
  <p:clrMapOvr>
    <a:masterClrMapping/>
  </p:clrMapOvr>
  <p:transition advClick="0" advTm="3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43318"/>
            <a:ext cx="10515600" cy="4733645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3. miesto – Lívia Krížová: Moje lásky, ZŠ Dolná Tižina</a:t>
            </a:r>
            <a:endParaRPr lang="sk-SK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38200" y="365126"/>
            <a:ext cx="10170459" cy="9437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VLASTNÁ VÝTVARNÁ TVORBA</a:t>
            </a:r>
            <a:b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</a:b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1. KATEGÓRIA</a:t>
            </a:r>
            <a:endParaRPr kumimoji="0" lang="sk-SK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7" name="Obrázek 6" descr="3.miesto - Lívia Krížová_Moje lásky_10 r._ZŠ Dolná Ziž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7364" y="1875419"/>
            <a:ext cx="7256654" cy="4857076"/>
          </a:xfrm>
          <a:prstGeom prst="rect">
            <a:avLst/>
          </a:prstGeom>
        </p:spPr>
      </p:pic>
    </p:spTree>
  </p:cSld>
  <p:clrMapOvr>
    <a:masterClrMapping/>
  </p:clrMapOvr>
  <p:transition advClick="0" advTm="3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43318"/>
            <a:ext cx="10515600" cy="4733645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1. miesto – Nina </a:t>
            </a:r>
            <a:r>
              <a:rPr lang="sk-SK" dirty="0" err="1" smtClean="0"/>
              <a:t>Zboranová</a:t>
            </a:r>
            <a:r>
              <a:rPr lang="sk-SK" dirty="0" smtClean="0"/>
              <a:t>: Ovocie, ZŠ a MŠ Papradno</a:t>
            </a:r>
            <a:endParaRPr lang="sk-SK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38200" y="365126"/>
            <a:ext cx="10170459" cy="9437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VLASTNÁ VÝTVARNÁ TVORBA</a:t>
            </a:r>
            <a:b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</a:b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2. KATEGÓRIA</a:t>
            </a:r>
            <a:endParaRPr kumimoji="0" lang="sk-SK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6" name="Obrázek 5" descr="1.miesto_Nina Zboranová_Ovocie_15 r._ZŠ a MŠ Paprad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8282" y="1921699"/>
            <a:ext cx="6176439" cy="4810794"/>
          </a:xfrm>
          <a:prstGeom prst="rect">
            <a:avLst/>
          </a:prstGeom>
        </p:spPr>
      </p:pic>
    </p:spTree>
  </p:cSld>
  <p:clrMapOvr>
    <a:masterClrMapping/>
  </p:clrMapOvr>
  <p:transition advClick="0" advTm="3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43318"/>
            <a:ext cx="10515600" cy="4733645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2. miesto – Janka </a:t>
            </a:r>
            <a:r>
              <a:rPr lang="sk-SK" dirty="0" err="1" smtClean="0"/>
              <a:t>Kamzíková</a:t>
            </a:r>
            <a:r>
              <a:rPr lang="sk-SK" dirty="0" smtClean="0"/>
              <a:t>: Pri potoku, ZŠ a MŠ Pohorelá</a:t>
            </a:r>
            <a:endParaRPr lang="sk-SK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38200" y="365126"/>
            <a:ext cx="10170459" cy="9437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VLASTNÁ VÝTVARNÁ TVORBA</a:t>
            </a:r>
            <a:b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</a:b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2. KATEGÓRIA</a:t>
            </a:r>
            <a:endParaRPr kumimoji="0" lang="sk-SK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4" name="Obrázek 3" descr="2.miesto_Janka Kamzíková_Pri potoku_14 r._ZŠ a MŠ Pohorel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0255" y="1913207"/>
            <a:ext cx="3292767" cy="4774128"/>
          </a:xfrm>
          <a:prstGeom prst="rect">
            <a:avLst/>
          </a:prstGeom>
        </p:spPr>
      </p:pic>
    </p:spTree>
  </p:cSld>
  <p:clrMapOvr>
    <a:masterClrMapping/>
  </p:clrMapOvr>
  <p:transition advClick="0" advTm="35000"/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206</Words>
  <Application>Microsoft Office PowerPoint</Application>
  <PresentationFormat>Širokouhlá</PresentationFormat>
  <Paragraphs>55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1" baseType="lpstr">
      <vt:lpstr>Algerian</vt:lpstr>
      <vt:lpstr>Arial</vt:lpstr>
      <vt:lpstr>Bookman Old Style</vt:lpstr>
      <vt:lpstr>Calibri</vt:lpstr>
      <vt:lpstr>Calibri Light</vt:lpstr>
      <vt:lpstr>Monotype Corsiva</vt:lpstr>
      <vt:lpstr>Motív Office</vt:lpstr>
      <vt:lpstr>GALÉRIA TALENTOV 9. ročník                                           celoslovenskej súťaže mladých talentov</vt:lpstr>
      <vt:lpstr>HLAVNÍ SPONZORI</vt:lpstr>
      <vt:lpstr> </vt:lpstr>
      <vt:lpstr>VLASTNÁ LITERÁRNA TVORBA</vt:lpstr>
      <vt:lpstr>VLASTNÁ VÝTVARNÁ TVORBA 1. KATEGÓRIA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VLASTNÁ VÝTVARNÁ TVORBA</vt:lpstr>
      <vt:lpstr>Prezentácia programu PowerPoint</vt:lpstr>
      <vt:lpstr>HLAVNÍ SPONZORI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GALÉRIA TALENTOV 8. ročník                                           celoslovenskej súťaže mladých talentov</dc:title>
  <dc:creator>mmartis</dc:creator>
  <cp:lastModifiedBy>mmartis</cp:lastModifiedBy>
  <cp:revision>11</cp:revision>
  <dcterms:created xsi:type="dcterms:W3CDTF">2018-04-15T19:57:01Z</dcterms:created>
  <dcterms:modified xsi:type="dcterms:W3CDTF">2019-04-09T19:36:42Z</dcterms:modified>
</cp:coreProperties>
</file>