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9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3" r:id="rId17"/>
    <p:sldId id="274" r:id="rId18"/>
    <p:sldId id="268" r:id="rId19"/>
    <p:sldId id="272" r:id="rId20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47" autoAdjust="0"/>
  </p:normalViewPr>
  <p:slideViewPr>
    <p:cSldViewPr>
      <p:cViewPr varScale="1">
        <p:scale>
          <a:sx n="58" d="100"/>
          <a:sy n="58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A4E83-F1C8-45C9-8B6C-14E1EFDB204D}" type="datetimeFigureOut">
              <a:rPr lang="sk-SK" smtClean="0"/>
              <a:t>20. 9. 2018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85E7B-26A4-416A-ADEC-BDA95C55D1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478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8A96D-89E3-4F36-862A-711201C5D49F}" type="datetimeFigureOut">
              <a:rPr lang="sk-SK" smtClean="0"/>
              <a:t>20. 9. 2018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C0521-92D5-454D-B460-1CC38DA028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43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C0521-92D5-454D-B460-1CC38DA02840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C0521-92D5-454D-B460-1CC38DA0284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487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Voliteľné predmety – odsek</a:t>
            </a:r>
            <a:r>
              <a:rPr lang="sk-SK" baseline="0" dirty="0" smtClean="0"/>
              <a:t> c) a d):</a:t>
            </a:r>
          </a:p>
          <a:p>
            <a:r>
              <a:rPr lang="sk-SK" dirty="0" smtClean="0"/>
              <a:t>Jeden voliteľný predmet žiaka na maturitnej skúške podľa písmena c) je každý predmet zo skupiny prírodovedných, spoločenskovedných alebo ostatných predmetov, v ktorom mal žiak súčet týždenných hodinových dotácií počas štúdia na gymnáziu najmenej šesť. Do súčtu týždenných hodinových dotácií možno započítať aj hodinovú dotáciu zo seminára alebo z cvičení rovnakého zamerania</a:t>
            </a:r>
          </a:p>
          <a:p>
            <a:endParaRPr lang="sk-SK" dirty="0" smtClean="0"/>
          </a:p>
          <a:p>
            <a:r>
              <a:rPr lang="sk-SK" dirty="0" smtClean="0"/>
              <a:t>Externú časť maturitnej skúšky, písomnú formu internej časti maturitnej skúšky a ústnu formu internej časti maturitnej skúšky z predmetu zo skupiny predmetov cudzí jazyk podľa písmena b) žiak vykoná na úrovni B2 jazykovej náročnosti Spoločného európskeho referenčného rámca.</a:t>
            </a:r>
          </a:p>
          <a:p>
            <a:endParaRPr lang="sk-SK" dirty="0" smtClean="0"/>
          </a:p>
          <a:p>
            <a:r>
              <a:rPr lang="sk-SK" dirty="0" smtClean="0"/>
              <a:t>Ústnu formu internej časti maturitnej skúšky z predmetu zo skupiny predmetov cudzí jazyk okrem predmetu podľa bodu b) žiak vykoná na úrovni B1 alebo B2 jazykovej náročnosti Spoločného európskeho referenčného rámca.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C0521-92D5-454D-B460-1CC38DA02840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871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.sk/sk/maturita" TargetMode="External"/><Relationship Id="rId2" Type="http://schemas.openxmlformats.org/officeDocument/2006/relationships/hyperlink" Target="https://glnt.edupage.org/text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ucem.sk/sk/maturit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3345"/>
            <a:ext cx="8847740" cy="1832460"/>
          </a:xfrm>
        </p:spPr>
        <p:txBody>
          <a:bodyPr>
            <a:noAutofit/>
          </a:bodyPr>
          <a:lstStyle/>
          <a:p>
            <a:pPr algn="ctr"/>
            <a:r>
              <a:rPr lang="sk-SK" altLang="sk-SK" sz="4800" b="1" i="1" dirty="0">
                <a:solidFill>
                  <a:srgbClr val="F7DF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Maturitná skúška v školskom roku </a:t>
            </a:r>
            <a:r>
              <a:rPr lang="sk-SK" altLang="sk-SK" sz="4800" b="1" i="1" dirty="0" smtClean="0">
                <a:solidFill>
                  <a:srgbClr val="F7DF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</a:t>
            </a:r>
            <a:r>
              <a:rPr lang="sk-SK" altLang="sk-SK" sz="4800" b="1" i="1" dirty="0">
                <a:solidFill>
                  <a:srgbClr val="F7DF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altLang="sk-SK" sz="4800" b="1" i="1" dirty="0">
                <a:solidFill>
                  <a:srgbClr val="F7DF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altLang="sk-SK" sz="4800" b="1" i="1" dirty="0">
              <a:solidFill>
                <a:srgbClr val="F7DF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6998"/>
            <a:ext cx="8229600" cy="1143000"/>
          </a:xfrm>
        </p:spPr>
        <p:txBody>
          <a:bodyPr>
            <a:no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Prihlásenie žiaka na </a:t>
            </a: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4376918"/>
          </a:xfrm>
        </p:spPr>
        <p:txBody>
          <a:bodyPr>
            <a:normAutofit/>
          </a:bodyPr>
          <a:lstStyle/>
          <a:p>
            <a:r>
              <a:rPr lang="sk-SK" altLang="sk-SK" sz="3200" dirty="0" smtClean="0">
                <a:cs typeface="Times New Roman" panose="02020603050405020304" pitchFamily="18" charset="0"/>
              </a:rPr>
              <a:t>prihlášky </a:t>
            </a:r>
            <a:r>
              <a:rPr lang="sk-SK" altLang="sk-SK" sz="3200" dirty="0">
                <a:cs typeface="Times New Roman" panose="02020603050405020304" pitchFamily="18" charset="0"/>
              </a:rPr>
              <a:t>na </a:t>
            </a:r>
            <a:r>
              <a:rPr lang="sk-SK" altLang="sk-SK" sz="3200" dirty="0" smtClean="0">
                <a:cs typeface="Times New Roman" panose="02020603050405020304" pitchFamily="18" charset="0"/>
              </a:rPr>
              <a:t>MS - </a:t>
            </a:r>
            <a:r>
              <a:rPr lang="sk-SK" altLang="sk-SK" sz="3200" dirty="0">
                <a:cs typeface="Times New Roman" panose="02020603050405020304" pitchFamily="18" charset="0"/>
              </a:rPr>
              <a:t>do </a:t>
            </a:r>
            <a:r>
              <a:rPr lang="sk-SK" altLang="sk-SK" sz="32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28. septembra 2018</a:t>
            </a:r>
            <a:r>
              <a:rPr lang="sk-SK" altLang="sk-SK" sz="3200" dirty="0" smtClean="0">
                <a:cs typeface="Times New Roman" panose="02020603050405020304" pitchFamily="18" charset="0"/>
              </a:rPr>
              <a:t>, </a:t>
            </a:r>
            <a:r>
              <a:rPr lang="sk-SK" altLang="sk-SK" sz="3200" dirty="0">
                <a:cs typeface="Times New Roman" panose="02020603050405020304" pitchFamily="18" charset="0"/>
              </a:rPr>
              <a:t>triednemu profesorovi</a:t>
            </a:r>
            <a:endParaRPr lang="sk-SK" altLang="sk-SK" sz="3200" dirty="0"/>
          </a:p>
          <a:p>
            <a:pPr>
              <a:buClr>
                <a:srgbClr val="F7DF56"/>
              </a:buClr>
            </a:pPr>
            <a:r>
              <a:rPr lang="sk-SK" altLang="sk-SK" sz="3200" dirty="0"/>
              <a:t>zmenu v prihláške -</a:t>
            </a:r>
            <a:r>
              <a:rPr lang="sk-SK" altLang="sk-SK" sz="3200" dirty="0" smtClean="0"/>
              <a:t> </a:t>
            </a:r>
            <a:r>
              <a:rPr lang="sk-SK" altLang="sk-SK" sz="3200" dirty="0"/>
              <a:t>do </a:t>
            </a:r>
            <a:r>
              <a:rPr lang="sk-SK" altLang="sk-SK" sz="3200" b="1" dirty="0" smtClean="0">
                <a:solidFill>
                  <a:srgbClr val="FFC000"/>
                </a:solidFill>
              </a:rPr>
              <a:t>12. </a:t>
            </a:r>
            <a:r>
              <a:rPr lang="sk-SK" altLang="sk-SK" sz="3200" b="1" dirty="0">
                <a:solidFill>
                  <a:srgbClr val="FFC000"/>
                </a:solidFill>
              </a:rPr>
              <a:t>októbra </a:t>
            </a:r>
            <a:r>
              <a:rPr lang="sk-SK" altLang="sk-SK" sz="3200" b="1" dirty="0" smtClean="0">
                <a:solidFill>
                  <a:srgbClr val="FFC000"/>
                </a:solidFill>
              </a:rPr>
              <a:t>2018 </a:t>
            </a:r>
            <a:r>
              <a:rPr lang="sk-SK" altLang="sk-SK" sz="3200" dirty="0" smtClean="0"/>
              <a:t>u </a:t>
            </a:r>
            <a:r>
              <a:rPr lang="sk-SK" altLang="sk-SK" sz="3200" dirty="0"/>
              <a:t>školského koordinátora MATURITY </a:t>
            </a:r>
            <a:r>
              <a:rPr lang="sk-SK" altLang="sk-SK" sz="3200" dirty="0" smtClean="0"/>
              <a:t>2019</a:t>
            </a:r>
          </a:p>
          <a:p>
            <a:pPr>
              <a:buClr>
                <a:srgbClr val="F7DF56"/>
              </a:buClr>
            </a:pPr>
            <a:r>
              <a:rPr lang="sk-SK" altLang="sk-SK" sz="3200" dirty="0" smtClean="0"/>
              <a:t>osobitné prípady </a:t>
            </a:r>
            <a:r>
              <a:rPr lang="sk-SK" altLang="sk-SK" sz="3200" dirty="0"/>
              <a:t>(dlhodobý pobyt v zahraničí, zdravotný stav</a:t>
            </a:r>
            <a:r>
              <a:rPr lang="sk-SK" altLang="sk-SK" sz="3200" dirty="0" smtClean="0"/>
              <a:t>) -  </a:t>
            </a:r>
            <a:r>
              <a:rPr lang="sk-SK" altLang="sk-SK" sz="3200" dirty="0"/>
              <a:t>riaditeľ školy </a:t>
            </a:r>
            <a:r>
              <a:rPr lang="sk-SK" altLang="sk-SK" sz="3200" dirty="0" smtClean="0"/>
              <a:t>- zmeny </a:t>
            </a:r>
            <a:r>
              <a:rPr lang="sk-SK" altLang="sk-SK" sz="3200" dirty="0"/>
              <a:t>najneskôr do </a:t>
            </a:r>
            <a:r>
              <a:rPr lang="sk-SK" altLang="sk-SK" sz="3200" b="1" dirty="0">
                <a:solidFill>
                  <a:srgbClr val="FFC000"/>
                </a:solidFill>
              </a:rPr>
              <a:t>31. </a:t>
            </a:r>
            <a:r>
              <a:rPr lang="sk-SK" altLang="sk-SK" sz="3200" b="1" smtClean="0">
                <a:solidFill>
                  <a:srgbClr val="FFC000"/>
                </a:solidFill>
              </a:rPr>
              <a:t>januára </a:t>
            </a:r>
            <a:r>
              <a:rPr lang="sk-SK" altLang="sk-SK" sz="3200" b="1" smtClean="0">
                <a:solidFill>
                  <a:srgbClr val="FFC000"/>
                </a:solidFill>
              </a:rPr>
              <a:t>2019</a:t>
            </a:r>
            <a:endParaRPr lang="sk-SK" altLang="sk-SK" sz="3200" b="1" dirty="0">
              <a:solidFill>
                <a:srgbClr val="FFC000"/>
              </a:solidFill>
            </a:endParaRPr>
          </a:p>
          <a:p>
            <a:pPr>
              <a:buClr>
                <a:srgbClr val="F7DF56"/>
              </a:buClr>
            </a:pPr>
            <a:endParaRPr lang="sk-SK" altLang="sk-SK" sz="3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387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260" y="98572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Maturitné komisie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01950"/>
            <a:ext cx="8229600" cy="4529623"/>
          </a:xfrm>
        </p:spPr>
        <p:txBody>
          <a:bodyPr>
            <a:normAutofit/>
          </a:bodyPr>
          <a:lstStyle/>
          <a:p>
            <a:r>
              <a:rPr lang="sk-SK" dirty="0"/>
              <a:t>školská maturitná komisia (ŠMK</a:t>
            </a:r>
            <a:r>
              <a:rPr lang="sk-SK" dirty="0" smtClean="0"/>
              <a:t>):</a:t>
            </a:r>
          </a:p>
          <a:p>
            <a:pPr lvl="1"/>
            <a:r>
              <a:rPr lang="sk-SK" dirty="0" smtClean="0"/>
              <a:t> </a:t>
            </a:r>
            <a:r>
              <a:rPr lang="sk-SK" dirty="0"/>
              <a:t>predseda ŠMK (z inej školy</a:t>
            </a:r>
            <a:r>
              <a:rPr lang="sk-SK" dirty="0" smtClean="0"/>
              <a:t>),</a:t>
            </a:r>
          </a:p>
          <a:p>
            <a:pPr lvl="1"/>
            <a:r>
              <a:rPr lang="sk-SK" dirty="0" smtClean="0"/>
              <a:t> </a:t>
            </a:r>
            <a:r>
              <a:rPr lang="sk-SK" dirty="0"/>
              <a:t>riaditeľ školy</a:t>
            </a:r>
            <a:r>
              <a:rPr lang="sk-SK" dirty="0" smtClean="0"/>
              <a:t>,</a:t>
            </a:r>
          </a:p>
          <a:p>
            <a:pPr lvl="1"/>
            <a:r>
              <a:rPr lang="sk-SK" dirty="0" smtClean="0"/>
              <a:t> </a:t>
            </a:r>
            <a:r>
              <a:rPr lang="sk-SK" dirty="0"/>
              <a:t>predsedovia predmetových maturitných komisií (PMK</a:t>
            </a:r>
            <a:r>
              <a:rPr lang="sk-SK" dirty="0" smtClean="0"/>
              <a:t>)</a:t>
            </a:r>
          </a:p>
          <a:p>
            <a:r>
              <a:rPr lang="sk-SK" dirty="0">
                <a:ea typeface="Times New Roman" pitchFamily="18" charset="0"/>
              </a:rPr>
              <a:t>predmetové maturitné </a:t>
            </a:r>
            <a:r>
              <a:rPr lang="sk-SK" dirty="0" smtClean="0">
                <a:ea typeface="Times New Roman" pitchFamily="18" charset="0"/>
              </a:rPr>
              <a:t>komisie : </a:t>
            </a:r>
          </a:p>
          <a:p>
            <a:pPr lvl="1"/>
            <a:r>
              <a:rPr lang="sk-SK" dirty="0" smtClean="0">
                <a:ea typeface="Times New Roman" pitchFamily="18" charset="0"/>
              </a:rPr>
              <a:t>predseda </a:t>
            </a:r>
            <a:r>
              <a:rPr lang="sk-SK" dirty="0">
                <a:ea typeface="Times New Roman" pitchFamily="18" charset="0"/>
              </a:rPr>
              <a:t>PMK (z inej školy</a:t>
            </a:r>
            <a:r>
              <a:rPr lang="sk-SK" dirty="0" smtClean="0">
                <a:ea typeface="Times New Roman" pitchFamily="18" charset="0"/>
              </a:rPr>
              <a:t>),</a:t>
            </a:r>
          </a:p>
          <a:p>
            <a:pPr lvl="1"/>
            <a:r>
              <a:rPr lang="sk-SK" dirty="0" smtClean="0">
                <a:ea typeface="Times New Roman" pitchFamily="18" charset="0"/>
              </a:rPr>
              <a:t> </a:t>
            </a:r>
            <a:r>
              <a:rPr lang="sk-SK" dirty="0">
                <a:ea typeface="Times New Roman" pitchFamily="18" charset="0"/>
              </a:rPr>
              <a:t>dvaja skúšajúci (z našej školy)</a:t>
            </a:r>
            <a:r>
              <a:rPr lang="sk-SK" u="sng" dirty="0">
                <a:ea typeface="Times New Roman" pitchFamily="18" charset="0"/>
              </a:rPr>
              <a:t> </a:t>
            </a:r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62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260" y="98572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Klasifikácia a hodnotenie MS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682328"/>
          </a:xfrm>
        </p:spPr>
        <p:txBody>
          <a:bodyPr>
            <a:normAutofit/>
          </a:bodyPr>
          <a:lstStyle/>
          <a:p>
            <a:r>
              <a:rPr lang="sk-SK" dirty="0"/>
              <a:t>v</a:t>
            </a:r>
            <a:r>
              <a:rPr lang="sk-SK" dirty="0" smtClean="0"/>
              <a:t>yjadrená:</a:t>
            </a:r>
          </a:p>
          <a:p>
            <a:pPr lvl="1"/>
            <a:r>
              <a:rPr lang="sk-SK" altLang="sk-SK" dirty="0"/>
              <a:t>percentom úspešnosti (EČ, PFIČ)</a:t>
            </a:r>
          </a:p>
          <a:p>
            <a:pPr lvl="1"/>
            <a:r>
              <a:rPr lang="sk-SK" dirty="0"/>
              <a:t>stupňom prospechu (ÚFIČ</a:t>
            </a:r>
            <a:r>
              <a:rPr lang="sk-SK" dirty="0" smtClean="0"/>
              <a:t>)</a:t>
            </a:r>
          </a:p>
          <a:p>
            <a:r>
              <a:rPr lang="sk-SK" altLang="sk-SK" dirty="0" smtClean="0"/>
              <a:t>ÚFIČ - bez </a:t>
            </a:r>
            <a:r>
              <a:rPr lang="sk-SK" altLang="sk-SK" dirty="0"/>
              <a:t>ohľadu na výsledok EČ a </a:t>
            </a:r>
            <a:r>
              <a:rPr lang="sk-SK" altLang="sk-SK" dirty="0" smtClean="0"/>
              <a:t>PFIČ</a:t>
            </a:r>
          </a:p>
          <a:p>
            <a:r>
              <a:rPr lang="sk-SK" altLang="sk-SK" dirty="0"/>
              <a:t>ú</a:t>
            </a:r>
            <a:r>
              <a:rPr lang="sk-SK" altLang="sk-SK" dirty="0" smtClean="0"/>
              <a:t>spešné vykonanie MS = úspešná MS </a:t>
            </a:r>
            <a:r>
              <a:rPr lang="sk-SK" altLang="sk-SK" dirty="0"/>
              <a:t>zo všetkých </a:t>
            </a:r>
            <a:r>
              <a:rPr lang="sk-SK" altLang="sk-SK" dirty="0" smtClean="0"/>
              <a:t>predmetov</a:t>
            </a:r>
            <a:endParaRPr lang="sk-SK" altLang="sk-SK" dirty="0"/>
          </a:p>
          <a:p>
            <a:r>
              <a:rPr lang="sk-SK" altLang="sk-SK" dirty="0"/>
              <a:t>n</a:t>
            </a:r>
            <a:r>
              <a:rPr lang="sk-SK" altLang="sk-SK" dirty="0" smtClean="0"/>
              <a:t>eúspešná MS </a:t>
            </a:r>
            <a:r>
              <a:rPr lang="sk-SK" altLang="sk-SK" dirty="0"/>
              <a:t>z dobrovoľného predmetu </a:t>
            </a:r>
            <a:r>
              <a:rPr lang="sk-SK" altLang="sk-SK" dirty="0" smtClean="0"/>
              <a:t>MS:</a:t>
            </a:r>
          </a:p>
          <a:p>
            <a:pPr lvl="1"/>
            <a:r>
              <a:rPr lang="sk-SK" altLang="sk-SK" dirty="0" smtClean="0"/>
              <a:t>nemá </a:t>
            </a:r>
            <a:r>
              <a:rPr lang="sk-SK" altLang="sk-SK" dirty="0"/>
              <a:t>vplyv na úspešné vykonanie </a:t>
            </a:r>
            <a:r>
              <a:rPr lang="sk-SK" altLang="sk-SK" dirty="0" smtClean="0"/>
              <a:t>MS</a:t>
            </a:r>
          </a:p>
          <a:p>
            <a:pPr lvl="1"/>
            <a:r>
              <a:rPr lang="sk-SK" altLang="sk-SK" dirty="0" smtClean="0"/>
              <a:t>neuvádza </a:t>
            </a:r>
            <a:r>
              <a:rPr lang="sk-SK" altLang="sk-SK" dirty="0"/>
              <a:t>sa na </a:t>
            </a:r>
            <a:r>
              <a:rPr lang="sk-SK" altLang="sk-SK" dirty="0" smtClean="0"/>
              <a:t>vysvedčení</a:t>
            </a:r>
            <a:endParaRPr lang="sk-SK" alt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73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Klasifikácia MS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altLang="sk-SK" dirty="0"/>
              <a:t>1. Žiak úspešne vykoná maturitnú skúšku z predmetu, ktorý má externú časť maturitnej skúšky a písomnú formu internej časti maturitnej skúšky (</a:t>
            </a:r>
            <a:r>
              <a:rPr lang="sk-SK" altLang="sk-SK" dirty="0" err="1"/>
              <a:t>Sj</a:t>
            </a:r>
            <a:r>
              <a:rPr lang="sk-SK" altLang="sk-SK" dirty="0"/>
              <a:t>, Aj, </a:t>
            </a:r>
            <a:r>
              <a:rPr lang="sk-SK" altLang="sk-SK" dirty="0" err="1"/>
              <a:t>Nj</a:t>
            </a:r>
            <a:r>
              <a:rPr lang="sk-SK" altLang="sk-SK" dirty="0"/>
              <a:t>), ak jeho hodnotenie z ústnej formy internej časti maturitnej skúšky </a:t>
            </a:r>
          </a:p>
          <a:p>
            <a:pPr marL="0" indent="0">
              <a:buNone/>
            </a:pPr>
            <a:r>
              <a:rPr lang="sk-SK" altLang="sk-SK" dirty="0" smtClean="0"/>
              <a:t>	a</a:t>
            </a:r>
            <a:r>
              <a:rPr lang="sk-SK" altLang="sk-SK" dirty="0"/>
              <a:t>) nie je horšie ako stupeň prospechu 3 - dobrý a v písomnej forme internej časti maturitnej skúšky získa viac ako 25 % z celkového počtu bodov </a:t>
            </a:r>
            <a:r>
              <a:rPr lang="sk-SK" altLang="sk-SK" u="sng" dirty="0"/>
              <a:t>alebo</a:t>
            </a:r>
            <a:r>
              <a:rPr lang="sk-SK" altLang="sk-SK" dirty="0"/>
              <a:t> v externej časti získa viac ako 33 % z celkového počtu bodov, alebo </a:t>
            </a:r>
          </a:p>
          <a:p>
            <a:pPr marL="0" indent="0">
              <a:buNone/>
            </a:pPr>
            <a:r>
              <a:rPr lang="sk-SK" altLang="sk-SK" dirty="0" smtClean="0"/>
              <a:t>	b</a:t>
            </a:r>
            <a:r>
              <a:rPr lang="sk-SK" altLang="sk-SK" dirty="0"/>
              <a:t>) je stupeň prospechu 4 - dostatočný a v písomnej forme internej časti maturitnej skúšky získa viac ako 25 % z celkového počtu bodov </a:t>
            </a:r>
            <a:r>
              <a:rPr lang="sk-SK" altLang="sk-SK" u="sng" dirty="0"/>
              <a:t>a súčasne</a:t>
            </a:r>
            <a:r>
              <a:rPr lang="sk-SK" altLang="sk-SK" dirty="0"/>
              <a:t> v externej časti získa viac ako 33% z celkového počtu bodov.</a:t>
            </a:r>
            <a:endParaRPr lang="sk-SK" altLang="sk-SK" sz="3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87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4835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altLang="sk-SK" dirty="0"/>
              <a:t>2. Žiak úspešne vykoná maturitnú skúšku z predmetu, ktorý má externú časť maturitnej skúšky a nemá písomnú formu internej časti maturitnej skúšky (M), ak jeho hodnotenie z ústnej formy internej časti maturitnej skúšky </a:t>
            </a:r>
          </a:p>
          <a:p>
            <a:pPr marL="0" indent="0">
              <a:buNone/>
            </a:pPr>
            <a:r>
              <a:rPr lang="sk-SK" altLang="sk-SK" dirty="0" smtClean="0"/>
              <a:t>	a</a:t>
            </a:r>
            <a:r>
              <a:rPr lang="sk-SK" altLang="sk-SK" dirty="0"/>
              <a:t>) nie je horšie ako stupeň prospechu 3 - dobrý a v externej časti maturitnej skúšky získa viac ako 25% z celkového počtu bodov alebo </a:t>
            </a:r>
          </a:p>
          <a:p>
            <a:pPr marL="0" indent="0">
              <a:buNone/>
            </a:pPr>
            <a:r>
              <a:rPr lang="sk-SK" altLang="sk-SK" dirty="0" smtClean="0"/>
              <a:t>	b</a:t>
            </a:r>
            <a:r>
              <a:rPr lang="sk-SK" altLang="sk-SK" dirty="0"/>
              <a:t>) je stupeň prospechu 4 - dostatočný a v externej časti maturitnej skúšky získa viac ako 33% z celkového počtu bodov. </a:t>
            </a:r>
            <a:endParaRPr lang="sk-SK" altLang="sk-SK" sz="3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75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8965" y="2360065"/>
            <a:ext cx="8229600" cy="4835033"/>
          </a:xfrm>
        </p:spPr>
        <p:txBody>
          <a:bodyPr/>
          <a:lstStyle/>
          <a:p>
            <a:pPr marL="0" indent="0">
              <a:buNone/>
            </a:pPr>
            <a:r>
              <a:rPr lang="sk-SK" altLang="sk-SK" dirty="0"/>
              <a:t>3. Žiak úspešne vykoná maturitnú skúšku z predmetu, ktorý nemá externú časť maturitnej skúšky a nemá písomnú formu internej časti maturitnej skúšky (ostatné predmety), ak jeho hodnotenie z ústnej formy internej časti maturitnej skúšky nie je horšie ako 4 - dostatočný. </a:t>
            </a:r>
            <a:endParaRPr lang="sk-SK" altLang="sk-SK" sz="3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1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160" y="68031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Zhrnutie na záver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7522" y="1633571"/>
            <a:ext cx="8229600" cy="39188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Žiak zmaturuje úspešne, ak dosiahne nasledujúce </a:t>
            </a:r>
            <a:r>
              <a:rPr lang="sk-SK" dirty="0" smtClean="0"/>
              <a:t>hodnotenie:</a:t>
            </a:r>
          </a:p>
          <a:p>
            <a:pPr lvl="1"/>
            <a:r>
              <a:rPr lang="en-US" b="1" dirty="0" err="1" smtClean="0"/>
              <a:t>Sj</a:t>
            </a:r>
            <a:r>
              <a:rPr lang="en-US" b="1" dirty="0"/>
              <a:t>, </a:t>
            </a:r>
            <a:r>
              <a:rPr lang="en-US" b="1" dirty="0" err="1"/>
              <a:t>Aj</a:t>
            </a:r>
            <a:r>
              <a:rPr lang="en-US" b="1" dirty="0"/>
              <a:t>, </a:t>
            </a:r>
            <a:r>
              <a:rPr lang="en-US" b="1" dirty="0" err="1" smtClean="0"/>
              <a:t>Nj</a:t>
            </a:r>
            <a:endParaRPr lang="sk-SK" b="1" dirty="0" smtClean="0"/>
          </a:p>
          <a:p>
            <a:pPr lvl="1"/>
            <a:endParaRPr lang="sk-SK" b="1" dirty="0" smtClean="0"/>
          </a:p>
          <a:p>
            <a:pPr lvl="1"/>
            <a:endParaRPr lang="sk-SK" b="1" dirty="0"/>
          </a:p>
          <a:p>
            <a:pPr lvl="1"/>
            <a:endParaRPr lang="sk-SK" b="1" dirty="0" smtClean="0"/>
          </a:p>
          <a:p>
            <a:pPr lvl="1"/>
            <a:endParaRPr lang="sk-SK" b="1" dirty="0"/>
          </a:p>
          <a:p>
            <a:pPr lvl="1"/>
            <a:endParaRPr lang="sk-SK" sz="100" b="1" dirty="0" smtClean="0"/>
          </a:p>
          <a:p>
            <a:pPr lvl="1"/>
            <a:r>
              <a:rPr lang="en-US" b="1" dirty="0" smtClean="0"/>
              <a:t>M</a:t>
            </a:r>
            <a:r>
              <a:rPr lang="sk-SK" b="1" dirty="0" err="1" smtClean="0"/>
              <a:t>atematika</a:t>
            </a:r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27455" t="55941" r="36640" b="29207"/>
          <a:stretch/>
        </p:blipFill>
        <p:spPr>
          <a:xfrm>
            <a:off x="1485000" y="3032741"/>
            <a:ext cx="7222941" cy="167975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/>
          <a:srcRect l="24950" t="62903" r="50000" b="23084"/>
          <a:stretch/>
        </p:blipFill>
        <p:spPr>
          <a:xfrm>
            <a:off x="2892245" y="5271788"/>
            <a:ext cx="4454676" cy="140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43836"/>
            <a:ext cx="8229600" cy="4987738"/>
          </a:xfrm>
        </p:spPr>
        <p:txBody>
          <a:bodyPr/>
          <a:lstStyle/>
          <a:p>
            <a:pPr lvl="1"/>
            <a:endParaRPr lang="sk-SK" dirty="0"/>
          </a:p>
          <a:p>
            <a:pPr lvl="1"/>
            <a:r>
              <a:rPr lang="en-US" b="1" dirty="0" smtClean="0"/>
              <a:t> </a:t>
            </a:r>
            <a:r>
              <a:rPr lang="en-US" b="1" dirty="0" err="1"/>
              <a:t>ostatné</a:t>
            </a:r>
            <a:r>
              <a:rPr lang="en-US" b="1" dirty="0"/>
              <a:t> </a:t>
            </a:r>
            <a:r>
              <a:rPr lang="en-US" b="1" dirty="0" err="1" smtClean="0"/>
              <a:t>predmety</a:t>
            </a:r>
            <a:endParaRPr lang="sk-SK" b="1" dirty="0" smtClean="0"/>
          </a:p>
          <a:p>
            <a:pPr lvl="1"/>
            <a:endParaRPr lang="sk-SK" b="1" dirty="0"/>
          </a:p>
          <a:p>
            <a:pPr lvl="1"/>
            <a:endParaRPr lang="sk-SK" b="1" dirty="0" smtClean="0"/>
          </a:p>
          <a:p>
            <a:pPr lvl="1"/>
            <a:endParaRPr lang="sk-SK" b="1" dirty="0"/>
          </a:p>
          <a:p>
            <a:pPr lvl="1"/>
            <a:r>
              <a:rPr lang="sk-SK" b="1" dirty="0" smtClean="0"/>
              <a:t>dobrovoľný predmet</a:t>
            </a:r>
          </a:p>
          <a:p>
            <a:pPr lvl="1"/>
            <a:endParaRPr lang="sk-SK" b="1" dirty="0"/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/>
          <a:srcRect l="24950" t="44059" r="60020" b="44060"/>
          <a:stretch/>
        </p:blipFill>
        <p:spPr>
          <a:xfrm>
            <a:off x="3503065" y="2665475"/>
            <a:ext cx="2405102" cy="106893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/>
          <a:srcRect l="24950" t="64852" r="60020" b="23266"/>
          <a:stretch/>
        </p:blipFill>
        <p:spPr>
          <a:xfrm>
            <a:off x="3503065" y="4932497"/>
            <a:ext cx="2405104" cy="10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Ukončenie štúdia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7DF56"/>
              </a:buClr>
              <a:buNone/>
            </a:pPr>
            <a:endParaRPr lang="sk-SK" altLang="sk-SK" dirty="0" smtClean="0">
              <a:cs typeface="Times New Roman" panose="02020603050405020304" pitchFamily="18" charset="0"/>
            </a:endParaRPr>
          </a:p>
          <a:p>
            <a:pPr marL="0" indent="0">
              <a:buClr>
                <a:srgbClr val="F7DF56"/>
              </a:buClr>
              <a:buNone/>
            </a:pPr>
            <a:r>
              <a:rPr lang="sk-SK" altLang="sk-SK" dirty="0" smtClean="0">
                <a:cs typeface="Times New Roman" panose="02020603050405020304" pitchFamily="18" charset="0"/>
              </a:rPr>
              <a:t>dňom </a:t>
            </a:r>
            <a:r>
              <a:rPr lang="sk-SK" altLang="sk-SK" dirty="0">
                <a:cs typeface="Times New Roman" panose="02020603050405020304" pitchFamily="18" charset="0"/>
              </a:rPr>
              <a:t>nasledujúcim po dni, keď žiak vykonal úspešne MS, prestáva byť žiakom školy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1296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031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49246"/>
            <a:ext cx="8229600" cy="4682328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ea typeface="Times New Roman" pitchFamily="18" charset="0"/>
                <a:cs typeface="ITCBookmanEE-Bold" charset="-18"/>
              </a:rPr>
              <a:t>Zákon </a:t>
            </a:r>
            <a:r>
              <a:rPr lang="sk-SK" dirty="0">
                <a:ea typeface="Times New Roman" pitchFamily="18" charset="0"/>
                <a:cs typeface="ITCBookmanEE-Bold" charset="-18"/>
              </a:rPr>
              <a:t>č. 245 </a:t>
            </a:r>
            <a:r>
              <a:rPr lang="sk-SK" dirty="0">
                <a:ea typeface="Times New Roman" pitchFamily="18" charset="0"/>
                <a:cs typeface="ITCBookmanEE" charset="-18"/>
              </a:rPr>
              <a:t>z 22. mája 2008 </a:t>
            </a:r>
            <a:r>
              <a:rPr lang="sk-SK" dirty="0">
                <a:ea typeface="Times New Roman" pitchFamily="18" charset="0"/>
                <a:cs typeface="ITCBookmanEE-Bold" charset="-18"/>
              </a:rPr>
              <a:t>o výchove a vzdelávaní  (školský zákon) a o zmene a doplnení niektorých  zákonov</a:t>
            </a:r>
            <a:r>
              <a:rPr lang="sk-SK" dirty="0"/>
              <a:t> </a:t>
            </a:r>
          </a:p>
          <a:p>
            <a:r>
              <a:rPr lang="sk-SK" altLang="sk-SK" dirty="0" smtClean="0">
                <a:ea typeface="Times New Roman" panose="02020603050405020304" pitchFamily="18" charset="0"/>
                <a:cs typeface="ITCBookmanEE-Bold" charset="-18"/>
              </a:rPr>
              <a:t>Vyhláška </a:t>
            </a:r>
            <a:r>
              <a:rPr lang="sk-SK" altLang="sk-SK" dirty="0">
                <a:ea typeface="Times New Roman" panose="02020603050405020304" pitchFamily="18" charset="0"/>
                <a:cs typeface="ITCBookmanEE-Bold" charset="-18"/>
              </a:rPr>
              <a:t>č. 318/2008 o ukončovaní štúdia na stredných školách </a:t>
            </a:r>
            <a:endParaRPr lang="sk-SK" altLang="sk-SK" dirty="0" smtClean="0">
              <a:ea typeface="Times New Roman" panose="02020603050405020304" pitchFamily="18" charset="0"/>
              <a:cs typeface="ITCBookmanEE-Bold" charset="-18"/>
            </a:endParaRPr>
          </a:p>
          <a:p>
            <a:r>
              <a:rPr lang="sk-SK" altLang="sk-SK" dirty="0">
                <a:ea typeface="Times New Roman" panose="02020603050405020304" pitchFamily="18" charset="0"/>
                <a:cs typeface="ITCBookmanEE-Bold" charset="-18"/>
              </a:rPr>
              <a:t>MATINFO</a:t>
            </a:r>
            <a:r>
              <a:rPr lang="sk-SK" altLang="sk-SK" dirty="0" smtClean="0">
                <a:ea typeface="Times New Roman" panose="02020603050405020304" pitchFamily="18" charset="0"/>
                <a:cs typeface="ITCBookmanEE-Bold" charset="-18"/>
              </a:rPr>
              <a:t>,</a:t>
            </a:r>
            <a:r>
              <a:rPr lang="sk-SK" dirty="0" smtClean="0"/>
              <a:t> </a:t>
            </a:r>
            <a:r>
              <a:rPr lang="sk-SK" dirty="0"/>
              <a:t>[</a:t>
            </a:r>
            <a:r>
              <a:rPr lang="sk-SK"/>
              <a:t>cit </a:t>
            </a:r>
            <a:r>
              <a:rPr lang="sk-SK" smtClean="0"/>
              <a:t>12.9.2018].    </a:t>
            </a:r>
            <a:r>
              <a:rPr lang="sk-SK" dirty="0" smtClean="0"/>
              <a:t>Dostupné </a:t>
            </a:r>
            <a:r>
              <a:rPr lang="sk-SK" dirty="0"/>
              <a:t>na internete:  </a:t>
            </a:r>
            <a:r>
              <a:rPr lang="sk-SK" dirty="0" smtClean="0"/>
              <a:t>&lt; </a:t>
            </a:r>
            <a:r>
              <a:rPr lang="sk-SK" dirty="0" smtClean="0">
                <a:hlinkClick r:id="rId2"/>
              </a:rPr>
              <a:t>h</a:t>
            </a:r>
            <a:r>
              <a:rPr lang="sk-SK" altLang="sk-SK" dirty="0" smtClean="0">
                <a:ea typeface="Times New Roman" panose="02020603050405020304" pitchFamily="18" charset="0"/>
                <a:cs typeface="ITCBookmanEE-Bold" charset="-18"/>
                <a:hlinkClick r:id="rId2"/>
              </a:rPr>
              <a:t>ttps</a:t>
            </a:r>
            <a:r>
              <a:rPr lang="sk-SK" altLang="sk-SK" dirty="0">
                <a:ea typeface="Times New Roman" panose="02020603050405020304" pitchFamily="18" charset="0"/>
                <a:cs typeface="ITCBookmanEE-Bold" charset="-18"/>
                <a:hlinkClick r:id="rId2"/>
              </a:rPr>
              <a:t>://glnt.edupage.org/text1</a:t>
            </a:r>
            <a:r>
              <a:rPr lang="sk-SK" altLang="sk-SK" dirty="0" smtClean="0">
                <a:ea typeface="Times New Roman" panose="02020603050405020304" pitchFamily="18" charset="0"/>
                <a:cs typeface="ITCBookmanEE-Bold" charset="-18"/>
                <a:hlinkClick r:id="rId2"/>
              </a:rPr>
              <a:t>/</a:t>
            </a:r>
            <a:r>
              <a:rPr lang="sk-SK" altLang="sk-SK" dirty="0" smtClean="0">
                <a:ea typeface="Times New Roman" panose="02020603050405020304" pitchFamily="18" charset="0"/>
                <a:cs typeface="ITCBookmanEE-Bold" charset="-18"/>
              </a:rPr>
              <a:t>?</a:t>
            </a:r>
            <a:r>
              <a:rPr lang="sk-SK" dirty="0" smtClean="0"/>
              <a:t>&gt;</a:t>
            </a:r>
          </a:p>
          <a:p>
            <a:r>
              <a:rPr lang="sk-SK" altLang="sk-SK" u="sng" dirty="0" smtClean="0">
                <a:hlinkClick r:id="rId3"/>
              </a:rPr>
              <a:t>www.minedu.sk/sk/maturita</a:t>
            </a:r>
            <a:endParaRPr lang="sk-SK" altLang="sk-SK" u="sng" dirty="0" smtClean="0"/>
          </a:p>
          <a:p>
            <a:r>
              <a:rPr lang="sk-SK" altLang="sk-SK" dirty="0" smtClean="0"/>
              <a:t>Maturita,</a:t>
            </a:r>
            <a:r>
              <a:rPr lang="sk-SK" dirty="0"/>
              <a:t> [cit </a:t>
            </a:r>
            <a:r>
              <a:rPr lang="sk-SK" dirty="0" smtClean="0"/>
              <a:t>12.9.2018</a:t>
            </a:r>
            <a:r>
              <a:rPr lang="sk-SK" dirty="0"/>
              <a:t>].    Dostupné na internete:  </a:t>
            </a:r>
            <a:r>
              <a:rPr lang="sk-SK" dirty="0" smtClean="0"/>
              <a:t>&lt;</a:t>
            </a:r>
            <a:r>
              <a:rPr lang="sk-SK" altLang="sk-SK" dirty="0" smtClean="0">
                <a:hlinkClick r:id="rId4"/>
              </a:rPr>
              <a:t>http</a:t>
            </a:r>
            <a:r>
              <a:rPr lang="sk-SK" altLang="sk-SK" dirty="0">
                <a:hlinkClick r:id="rId4"/>
              </a:rPr>
              <a:t>://</a:t>
            </a:r>
            <a:r>
              <a:rPr lang="sk-SK" altLang="sk-SK" dirty="0" smtClean="0">
                <a:hlinkClick r:id="rId4"/>
              </a:rPr>
              <a:t>www.nucem.sk/sk/maturita</a:t>
            </a:r>
            <a:r>
              <a:rPr lang="sk-SK" dirty="0"/>
              <a:t>&gt;</a:t>
            </a:r>
          </a:p>
          <a:p>
            <a:endParaRPr lang="sk-SK" alt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69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Časti maturitnej skúšky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F7DF56"/>
              </a:buClr>
            </a:pPr>
            <a:r>
              <a:rPr lang="sk-SK" altLang="sk-SK" dirty="0"/>
              <a:t>externá časť (EČ)</a:t>
            </a:r>
          </a:p>
          <a:p>
            <a:pPr>
              <a:lnSpc>
                <a:spcPct val="150000"/>
              </a:lnSpc>
              <a:buClr>
                <a:srgbClr val="F7DF56"/>
              </a:buClr>
              <a:buFontTx/>
              <a:buChar char="•"/>
            </a:pPr>
            <a:r>
              <a:rPr lang="sk-SK" altLang="sk-SK" dirty="0">
                <a:cs typeface="Times New Roman" panose="02020603050405020304" pitchFamily="18" charset="0"/>
              </a:rPr>
              <a:t>interná </a:t>
            </a:r>
            <a:r>
              <a:rPr lang="sk-SK" altLang="sk-SK" dirty="0" smtClean="0">
                <a:cs typeface="Times New Roman" panose="02020603050405020304" pitchFamily="18" charset="0"/>
              </a:rPr>
              <a:t>časť:</a:t>
            </a:r>
          </a:p>
          <a:p>
            <a:pPr lvl="1">
              <a:lnSpc>
                <a:spcPct val="150000"/>
              </a:lnSpc>
              <a:buClr>
                <a:srgbClr val="F7DF56"/>
              </a:buClr>
              <a:buFontTx/>
              <a:buChar char="•"/>
            </a:pPr>
            <a:r>
              <a:rPr lang="sk-SK" altLang="sk-SK" dirty="0" smtClean="0">
                <a:cs typeface="Times New Roman" panose="02020603050405020304" pitchFamily="18" charset="0"/>
              </a:rPr>
              <a:t>písomná </a:t>
            </a:r>
            <a:r>
              <a:rPr lang="sk-SK" altLang="sk-SK" dirty="0">
                <a:cs typeface="Times New Roman" panose="02020603050405020304" pitchFamily="18" charset="0"/>
              </a:rPr>
              <a:t>forma (</a:t>
            </a:r>
            <a:r>
              <a:rPr lang="sk-SK" altLang="sk-SK" dirty="0" smtClean="0">
                <a:cs typeface="Times New Roman" panose="02020603050405020304" pitchFamily="18" charset="0"/>
              </a:rPr>
              <a:t>PFIČ)</a:t>
            </a:r>
          </a:p>
          <a:p>
            <a:pPr lvl="1">
              <a:lnSpc>
                <a:spcPct val="150000"/>
              </a:lnSpc>
              <a:buClr>
                <a:srgbClr val="F7DF56"/>
              </a:buClr>
              <a:buFontTx/>
              <a:buChar char="•"/>
            </a:pPr>
            <a:r>
              <a:rPr lang="sk-SK" altLang="sk-SK" dirty="0" smtClean="0">
                <a:cs typeface="Times New Roman" panose="02020603050405020304" pitchFamily="18" charset="0"/>
              </a:rPr>
              <a:t>ústna </a:t>
            </a:r>
            <a:r>
              <a:rPr lang="sk-SK" altLang="sk-SK" dirty="0">
                <a:cs typeface="Times New Roman" panose="02020603050405020304" pitchFamily="18" charset="0"/>
              </a:rPr>
              <a:t>forma (</a:t>
            </a:r>
            <a:r>
              <a:rPr lang="sk-SK" altLang="sk-SK" dirty="0" smtClean="0">
                <a:cs typeface="Times New Roman" panose="02020603050405020304" pitchFamily="18" charset="0"/>
              </a:rPr>
              <a:t>ÚFIČ)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Externá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časť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maturitnej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skúšky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altLang="sk-SK" dirty="0">
                <a:cs typeface="Times New Roman" panose="02020603050405020304" pitchFamily="18" charset="0"/>
              </a:rPr>
              <a:t>slovenský jazyk a literatúra (</a:t>
            </a:r>
            <a:r>
              <a:rPr lang="sk-SK" altLang="sk-SK" dirty="0" smtClean="0">
                <a:cs typeface="Times New Roman" panose="02020603050405020304" pitchFamily="18" charset="0"/>
              </a:rPr>
              <a:t>100 minút)</a:t>
            </a:r>
            <a:endParaRPr lang="sk-SK" altLang="sk-SK" dirty="0"/>
          </a:p>
          <a:p>
            <a:pPr>
              <a:lnSpc>
                <a:spcPct val="150000"/>
              </a:lnSpc>
            </a:pPr>
            <a:r>
              <a:rPr lang="sk-SK" altLang="sk-SK" dirty="0">
                <a:cs typeface="Times New Roman" panose="02020603050405020304" pitchFamily="18" charset="0"/>
              </a:rPr>
              <a:t>cudzie jazyky (B2 – </a:t>
            </a:r>
            <a:r>
              <a:rPr lang="sk-SK" altLang="sk-SK" dirty="0" smtClean="0">
                <a:cs typeface="Times New Roman" panose="02020603050405020304" pitchFamily="18" charset="0"/>
              </a:rPr>
              <a:t>120 minút)</a:t>
            </a:r>
            <a:endParaRPr lang="sk-SK" altLang="sk-SK" dirty="0"/>
          </a:p>
          <a:p>
            <a:pPr>
              <a:lnSpc>
                <a:spcPct val="150000"/>
              </a:lnSpc>
            </a:pPr>
            <a:r>
              <a:rPr lang="sk-SK" altLang="sk-SK" dirty="0"/>
              <a:t>matematika (</a:t>
            </a:r>
            <a:r>
              <a:rPr lang="sk-SK" altLang="sk-SK" dirty="0" smtClean="0"/>
              <a:t>150 minút) </a:t>
            </a:r>
            <a:endParaRPr lang="sk-SK" altLang="sk-SK" dirty="0"/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60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Interná</a:t>
            </a:r>
            <a:r>
              <a:rPr lang="sk-SK" dirty="0" smtClean="0"/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časť</a:t>
            </a:r>
            <a:r>
              <a:rPr lang="sk-SK" dirty="0" smtClean="0"/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maturitnej</a:t>
            </a:r>
            <a:r>
              <a:rPr lang="sk-SK" dirty="0" smtClean="0"/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skúšky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sk-SK" sz="36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ísomná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forma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internej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časti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maturitnej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skúšky</a:t>
            </a:r>
          </a:p>
          <a:p>
            <a:pPr lvl="1">
              <a:defRPr/>
            </a:pPr>
            <a:r>
              <a:rPr lang="sk-SK" altLang="sk-SK" dirty="0">
                <a:cs typeface="Times New Roman" panose="02020603050405020304" pitchFamily="18" charset="0"/>
              </a:rPr>
              <a:t>slovenský jazyk a literatúra (</a:t>
            </a:r>
            <a:r>
              <a:rPr lang="sk-SK" altLang="sk-SK" dirty="0" smtClean="0">
                <a:cs typeface="Times New Roman" panose="02020603050405020304" pitchFamily="18" charset="0"/>
              </a:rPr>
              <a:t>150 minút)</a:t>
            </a:r>
            <a:endParaRPr lang="sk-SK" altLang="sk-SK" dirty="0"/>
          </a:p>
          <a:p>
            <a:pPr lvl="1">
              <a:defRPr/>
            </a:pPr>
            <a:r>
              <a:rPr lang="sk-SK" altLang="sk-SK" dirty="0">
                <a:cs typeface="Times New Roman" panose="02020603050405020304" pitchFamily="18" charset="0"/>
              </a:rPr>
              <a:t>cudzie jazyky (</a:t>
            </a:r>
            <a:r>
              <a:rPr lang="sk-SK" altLang="sk-SK" dirty="0" smtClean="0">
                <a:cs typeface="Times New Roman" panose="02020603050405020304" pitchFamily="18" charset="0"/>
              </a:rPr>
              <a:t>60 minút)</a:t>
            </a:r>
            <a:endParaRPr lang="sk-SK" altLang="sk-SK" dirty="0"/>
          </a:p>
          <a:p>
            <a:pPr lvl="1">
              <a:defRPr/>
            </a:pPr>
            <a:endParaRPr lang="sk-SK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sk-SK" sz="36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ústna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6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časť</a:t>
            </a:r>
          </a:p>
        </p:txBody>
      </p:sp>
    </p:spTree>
    <p:extLst>
      <p:ext uri="{BB962C8B-B14F-4D97-AF65-F5344CB8AC3E}">
        <p14:creationId xmlns:p14="http://schemas.microsoft.com/office/powerpoint/2010/main" val="2107286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Termínovník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MS </a:t>
            </a: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altLang="sk-SK" dirty="0"/>
              <a:t>slovenský jazyk a literatúra (PFIČ+EČ) – </a:t>
            </a:r>
            <a:r>
              <a:rPr lang="sk-SK" altLang="sk-SK" dirty="0" smtClean="0"/>
              <a:t>12. </a:t>
            </a:r>
            <a:r>
              <a:rPr lang="sk-SK" altLang="sk-SK" dirty="0"/>
              <a:t>3. </a:t>
            </a:r>
            <a:r>
              <a:rPr lang="sk-SK" altLang="sk-SK" dirty="0" smtClean="0"/>
              <a:t>2019 </a:t>
            </a:r>
            <a:r>
              <a:rPr lang="sk-SK" altLang="sk-SK" dirty="0"/>
              <a:t>(utorok)</a:t>
            </a:r>
          </a:p>
          <a:p>
            <a:r>
              <a:rPr lang="sk-SK" altLang="sk-SK" dirty="0"/>
              <a:t>cudzie jazyky (PFIČ+EČ) – </a:t>
            </a:r>
            <a:r>
              <a:rPr lang="sk-SK" altLang="sk-SK" dirty="0" smtClean="0"/>
              <a:t>13. </a:t>
            </a:r>
            <a:r>
              <a:rPr lang="sk-SK" altLang="sk-SK" dirty="0"/>
              <a:t>3. </a:t>
            </a:r>
            <a:r>
              <a:rPr lang="sk-SK" altLang="sk-SK" dirty="0" smtClean="0"/>
              <a:t>2019 </a:t>
            </a:r>
            <a:r>
              <a:rPr lang="sk-SK" altLang="sk-SK" dirty="0"/>
              <a:t>(streda)</a:t>
            </a:r>
          </a:p>
          <a:p>
            <a:r>
              <a:rPr lang="sk-SK" altLang="sk-SK" dirty="0"/>
              <a:t>matematika (EČ) – </a:t>
            </a:r>
            <a:r>
              <a:rPr lang="sk-SK" altLang="sk-SK" dirty="0" smtClean="0"/>
              <a:t>14. </a:t>
            </a:r>
            <a:r>
              <a:rPr lang="sk-SK" altLang="sk-SK" dirty="0"/>
              <a:t>3. </a:t>
            </a:r>
            <a:r>
              <a:rPr lang="sk-SK" altLang="sk-SK" dirty="0" smtClean="0"/>
              <a:t>2019 </a:t>
            </a:r>
            <a:r>
              <a:rPr lang="sk-SK" altLang="sk-SK" dirty="0"/>
              <a:t>(štvrtok)</a:t>
            </a:r>
          </a:p>
          <a:p>
            <a:r>
              <a:rPr lang="sk-SK" altLang="sk-SK" dirty="0"/>
              <a:t>ÚFIČ – </a:t>
            </a:r>
            <a:r>
              <a:rPr lang="sk-SK" altLang="sk-SK" dirty="0" smtClean="0"/>
              <a:t>20. </a:t>
            </a:r>
            <a:r>
              <a:rPr lang="sk-SK" altLang="sk-SK" dirty="0"/>
              <a:t>5. – </a:t>
            </a:r>
            <a:r>
              <a:rPr lang="sk-SK" altLang="sk-SK" dirty="0" smtClean="0"/>
              <a:t>7. 6. 2018 (určí OŠ </a:t>
            </a:r>
            <a:r>
              <a:rPr lang="sk-SK" altLang="sk-SK" dirty="0"/>
              <a:t>OÚ </a:t>
            </a:r>
            <a:r>
              <a:rPr lang="sk-SK" altLang="sk-SK" dirty="0" smtClean="0"/>
              <a:t>Bratislava, predpoklad: 27. 5. – 30. 5.2019)</a:t>
            </a:r>
          </a:p>
          <a:p>
            <a:r>
              <a:rPr lang="sk-SK" altLang="sk-SK" dirty="0"/>
              <a:t>n</a:t>
            </a:r>
            <a:r>
              <a:rPr lang="sk-SK" altLang="sk-SK" dirty="0" smtClean="0"/>
              <a:t>áhradný termín – </a:t>
            </a:r>
            <a:r>
              <a:rPr lang="sk-SK" altLang="sk-SK" dirty="0"/>
              <a:t>9</a:t>
            </a:r>
            <a:r>
              <a:rPr lang="sk-SK" altLang="sk-SK" dirty="0" smtClean="0"/>
              <a:t>. – 12. 4. 2019</a:t>
            </a:r>
            <a:endParaRPr lang="sk-SK" alt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50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073" y="7589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Predmety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maturitnej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skúšky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901950"/>
            <a:ext cx="8543245" cy="47338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altLang="sk-SK" dirty="0" smtClean="0">
                <a:cs typeface="Times New Roman" panose="02020603050405020304" pitchFamily="18" charset="0"/>
              </a:rPr>
              <a:t>len </a:t>
            </a:r>
            <a:r>
              <a:rPr lang="sk-SK" altLang="sk-SK" dirty="0">
                <a:cs typeface="Times New Roman" panose="02020603050405020304" pitchFamily="18" charset="0"/>
              </a:rPr>
              <a:t>z vyučovacích predmetov (okrem výchovných), uvedených v učebnom pláne </a:t>
            </a:r>
            <a:r>
              <a:rPr lang="sk-SK" altLang="sk-SK" dirty="0" smtClean="0">
                <a:cs typeface="Times New Roman" panose="02020603050405020304" pitchFamily="18" charset="0"/>
              </a:rPr>
              <a:t>školy v kombinácii: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sk-SK" sz="2800" dirty="0"/>
              <a:t>slovenský jazyk a </a:t>
            </a:r>
            <a:r>
              <a:rPr lang="sk-SK" sz="2800" dirty="0" smtClean="0"/>
              <a:t>literatúra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sk-SK" sz="2800" dirty="0">
                <a:ea typeface="Times New Roman" pitchFamily="18" charset="0"/>
              </a:rPr>
              <a:t>povinný predmet zo skupiny predmetov cudzí jazyk (Aj, </a:t>
            </a:r>
            <a:r>
              <a:rPr lang="sk-SK" sz="2800" dirty="0" err="1">
                <a:ea typeface="Times New Roman" pitchFamily="18" charset="0"/>
              </a:rPr>
              <a:t>Nj</a:t>
            </a:r>
            <a:r>
              <a:rPr lang="sk-SK" sz="2800" dirty="0">
                <a:ea typeface="Times New Roman" pitchFamily="18" charset="0"/>
              </a:rPr>
              <a:t>)</a:t>
            </a:r>
            <a:endParaRPr lang="sk-SK" sz="2800" dirty="0"/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sk-SK" altLang="sk-SK" sz="2800" dirty="0">
                <a:cs typeface="Times New Roman" panose="02020603050405020304" pitchFamily="18" charset="0"/>
              </a:rPr>
              <a:t>voliteľný predmet (nie cudzí jazyk z b); súčet </a:t>
            </a:r>
            <a:r>
              <a:rPr lang="sk-SK" altLang="sk-SK" sz="2800" dirty="0" smtClean="0">
                <a:cs typeface="Times New Roman" panose="02020603050405020304" pitchFamily="18" charset="0"/>
              </a:rPr>
              <a:t>týždenných </a:t>
            </a:r>
            <a:r>
              <a:rPr lang="sk-SK" altLang="sk-SK" sz="2800" dirty="0">
                <a:cs typeface="Times New Roman" panose="02020603050405020304" pitchFamily="18" charset="0"/>
              </a:rPr>
              <a:t>hodinových dotácií aspoň 6</a:t>
            </a:r>
            <a:endParaRPr lang="sk-SK" altLang="sk-SK" sz="2800" dirty="0"/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sk-SK" sz="2800" dirty="0"/>
              <a:t>ďalší voliteľný predmet</a:t>
            </a:r>
          </a:p>
          <a:p>
            <a:pPr lvl="1"/>
            <a:endParaRPr lang="sk-SK" sz="3200" dirty="0"/>
          </a:p>
          <a:p>
            <a:endParaRPr lang="sk-SK" altLang="sk-SK" sz="3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91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384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Cudzie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jazyky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sk-SK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altLang="sk-SK" dirty="0">
                <a:cs typeface="Times New Roman" panose="02020603050405020304" pitchFamily="18" charset="0"/>
              </a:rPr>
              <a:t>EČ a PFIČ MS z predmetu cudzí </a:t>
            </a:r>
            <a:r>
              <a:rPr lang="sk-SK" altLang="sk-SK" dirty="0" smtClean="0">
                <a:cs typeface="Times New Roman" panose="02020603050405020304" pitchFamily="18" charset="0"/>
              </a:rPr>
              <a:t>jazyk:</a:t>
            </a:r>
          </a:p>
          <a:p>
            <a:pPr lvl="1"/>
            <a:r>
              <a:rPr lang="sk-SK" altLang="sk-SK" dirty="0" smtClean="0">
                <a:cs typeface="Times New Roman" panose="02020603050405020304" pitchFamily="18" charset="0"/>
              </a:rPr>
              <a:t>len </a:t>
            </a:r>
            <a:r>
              <a:rPr lang="sk-SK" altLang="sk-SK" dirty="0">
                <a:cs typeface="Times New Roman" panose="02020603050405020304" pitchFamily="18" charset="0"/>
              </a:rPr>
              <a:t>z jedného </a:t>
            </a:r>
            <a:r>
              <a:rPr lang="sk-SK" altLang="sk-SK" dirty="0" smtClean="0">
                <a:cs typeface="Times New Roman" panose="02020603050405020304" pitchFamily="18" charset="0"/>
              </a:rPr>
              <a:t>jazyka podľa vlastného výberu - na </a:t>
            </a:r>
            <a:r>
              <a:rPr lang="sk-SK" altLang="sk-SK" dirty="0">
                <a:cs typeface="Times New Roman" panose="02020603050405020304" pitchFamily="18" charset="0"/>
              </a:rPr>
              <a:t>úrovni B2 jazykovej náročnosti Spoločného európskeho referenčného rámca</a:t>
            </a:r>
            <a:endParaRPr lang="sk-SK" altLang="sk-SK" dirty="0"/>
          </a:p>
          <a:p>
            <a:r>
              <a:rPr lang="sk-SK" altLang="sk-SK" dirty="0">
                <a:cs typeface="Times New Roman" panose="02020603050405020304" pitchFamily="18" charset="0"/>
              </a:rPr>
              <a:t>z ďalšieho </a:t>
            </a:r>
            <a:r>
              <a:rPr lang="sk-SK" altLang="sk-SK" dirty="0" smtClean="0">
                <a:cs typeface="Times New Roman" panose="02020603050405020304" pitchFamily="18" charset="0"/>
              </a:rPr>
              <a:t>jazyka: </a:t>
            </a:r>
          </a:p>
          <a:p>
            <a:pPr lvl="1"/>
            <a:r>
              <a:rPr lang="sk-SK" altLang="sk-SK" dirty="0" smtClean="0">
                <a:cs typeface="Times New Roman" panose="02020603050405020304" pitchFamily="18" charset="0"/>
              </a:rPr>
              <a:t>len ústna forma </a:t>
            </a:r>
            <a:r>
              <a:rPr lang="sk-SK" altLang="sk-SK" dirty="0">
                <a:cs typeface="Times New Roman" panose="02020603050405020304" pitchFamily="18" charset="0"/>
              </a:rPr>
              <a:t>internej časti </a:t>
            </a:r>
            <a:r>
              <a:rPr lang="sk-SK" altLang="sk-SK" dirty="0" smtClean="0">
                <a:cs typeface="Times New Roman" panose="02020603050405020304" pitchFamily="18" charset="0"/>
              </a:rPr>
              <a:t>MS</a:t>
            </a:r>
          </a:p>
          <a:p>
            <a:pPr lvl="1"/>
            <a:r>
              <a:rPr lang="sk-SK" altLang="sk-SK" dirty="0" smtClean="0">
                <a:cs typeface="Times New Roman" panose="02020603050405020304" pitchFamily="18" charset="0"/>
              </a:rPr>
              <a:t>úroveň B1/B2 </a:t>
            </a:r>
            <a:r>
              <a:rPr lang="sk-SK" altLang="sk-SK" dirty="0">
                <a:cs typeface="Times New Roman" panose="02020603050405020304" pitchFamily="18" charset="0"/>
              </a:rPr>
              <a:t>jazykovej náročnosti Spoločného európskeho referenčného rámca</a:t>
            </a:r>
            <a:endParaRPr lang="sk-SK" alt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14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Dobrovoľný predmet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818180"/>
            <a:ext cx="8229600" cy="36133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altLang="sk-SK" dirty="0" smtClean="0">
                <a:cs typeface="Times New Roman" panose="02020603050405020304" pitchFamily="18" charset="0"/>
              </a:rPr>
              <a:t>najviac dvoch </a:t>
            </a:r>
            <a:r>
              <a:rPr lang="sk-SK" altLang="sk-SK" dirty="0">
                <a:cs typeface="Times New Roman" panose="02020603050405020304" pitchFamily="18" charset="0"/>
              </a:rPr>
              <a:t>predmetov </a:t>
            </a:r>
            <a:endParaRPr lang="sk-SK" altLang="sk-SK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k-SK" altLang="sk-SK" dirty="0" smtClean="0">
                <a:cs typeface="Times New Roman" panose="02020603050405020304" pitchFamily="18" charset="0"/>
              </a:rPr>
              <a:t>EČ</a:t>
            </a:r>
            <a:r>
              <a:rPr lang="sk-SK" altLang="sk-SK" dirty="0">
                <a:cs typeface="Times New Roman" panose="02020603050405020304" pitchFamily="18" charset="0"/>
              </a:rPr>
              <a:t>, PFIČ, ÚFIČ – aj ich </a:t>
            </a:r>
            <a:r>
              <a:rPr lang="sk-SK" altLang="sk-SK" dirty="0" smtClean="0">
                <a:cs typeface="Times New Roman" panose="02020603050405020304" pitchFamily="18" charset="0"/>
              </a:rPr>
              <a:t>kombinácia</a:t>
            </a:r>
            <a:endParaRPr lang="sk-SK" alt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66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Ústna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internej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časti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>
                <a:cs typeface="Times New Roman" panose="02020603050405020304" pitchFamily="18" charset="0"/>
              </a:rPr>
              <a:t>príprava </a:t>
            </a:r>
            <a:r>
              <a:rPr lang="sk-SK" altLang="sk-SK" dirty="0" smtClean="0">
                <a:cs typeface="Times New Roman" panose="02020603050405020304" pitchFamily="18" charset="0"/>
              </a:rPr>
              <a:t>- 20 </a:t>
            </a:r>
            <a:r>
              <a:rPr lang="sk-SK" altLang="sk-SK" dirty="0">
                <a:cs typeface="Times New Roman" panose="02020603050405020304" pitchFamily="18" charset="0"/>
              </a:rPr>
              <a:t>minút (okrem informatiky – 30 minút)</a:t>
            </a:r>
            <a:endParaRPr lang="sk-SK" altLang="sk-SK" dirty="0"/>
          </a:p>
          <a:p>
            <a:r>
              <a:rPr lang="sk-SK" altLang="sk-SK" dirty="0">
                <a:cs typeface="Times New Roman" panose="02020603050405020304" pitchFamily="18" charset="0"/>
              </a:rPr>
              <a:t>odpoveď </a:t>
            </a:r>
            <a:r>
              <a:rPr lang="sk-SK" altLang="sk-SK" dirty="0" smtClean="0">
                <a:cs typeface="Times New Roman" panose="02020603050405020304" pitchFamily="18" charset="0"/>
              </a:rPr>
              <a:t>- 20 </a:t>
            </a:r>
            <a:r>
              <a:rPr lang="sk-SK" altLang="sk-SK" dirty="0">
                <a:cs typeface="Times New Roman" panose="02020603050405020304" pitchFamily="18" charset="0"/>
              </a:rPr>
              <a:t>minút</a:t>
            </a:r>
            <a:endParaRPr lang="sk-SK" altLang="sk-SK" dirty="0"/>
          </a:p>
          <a:p>
            <a:r>
              <a:rPr lang="sk-SK" altLang="sk-SK" dirty="0">
                <a:cs typeface="Times New Roman" panose="02020603050405020304" pitchFamily="18" charset="0"/>
              </a:rPr>
              <a:t>maturitné zadania </a:t>
            </a:r>
            <a:r>
              <a:rPr lang="sk-SK" altLang="sk-SK" dirty="0" smtClean="0">
                <a:cs typeface="Times New Roman" panose="02020603050405020304" pitchFamily="18" charset="0"/>
              </a:rPr>
              <a:t>- nezverejnené</a:t>
            </a:r>
            <a:endParaRPr lang="sk-SK" altLang="sk-SK" dirty="0"/>
          </a:p>
          <a:p>
            <a:r>
              <a:rPr lang="sk-SK" altLang="sk-SK" dirty="0" smtClean="0">
                <a:cs typeface="Times New Roman" panose="02020603050405020304" pitchFamily="18" charset="0"/>
              </a:rPr>
              <a:t>každý predmet – minimálne 30 </a:t>
            </a:r>
            <a:r>
              <a:rPr lang="sk-SK" altLang="sk-SK" dirty="0">
                <a:cs typeface="Times New Roman" panose="02020603050405020304" pitchFamily="18" charset="0"/>
              </a:rPr>
              <a:t>zadaní</a:t>
            </a:r>
            <a:endParaRPr lang="sk-SK" altLang="sk-SK" dirty="0"/>
          </a:p>
          <a:p>
            <a:r>
              <a:rPr lang="sk-SK" altLang="sk-SK" dirty="0">
                <a:cs typeface="Times New Roman" panose="02020603050405020304" pitchFamily="18" charset="0"/>
              </a:rPr>
              <a:t>každé zadanie -</a:t>
            </a:r>
            <a:r>
              <a:rPr lang="sk-SK" altLang="sk-SK" dirty="0" smtClean="0">
                <a:cs typeface="Times New Roman" panose="02020603050405020304" pitchFamily="18" charset="0"/>
              </a:rPr>
              <a:t> tri úlohy </a:t>
            </a:r>
            <a:r>
              <a:rPr lang="sk-SK" altLang="sk-SK" dirty="0">
                <a:cs typeface="Times New Roman" panose="02020603050405020304" pitchFamily="18" charset="0"/>
              </a:rPr>
              <a:t>(</a:t>
            </a:r>
            <a:r>
              <a:rPr lang="sk-SK" altLang="sk-SK" dirty="0" smtClean="0">
                <a:cs typeface="Times New Roman" panose="02020603050405020304" pitchFamily="18" charset="0"/>
              </a:rPr>
              <a:t>SJL </a:t>
            </a:r>
            <a:r>
              <a:rPr lang="sk-SK" altLang="sk-SK" dirty="0">
                <a:cs typeface="Times New Roman" panose="02020603050405020304" pitchFamily="18" charset="0"/>
              </a:rPr>
              <a:t>a </a:t>
            </a:r>
            <a:r>
              <a:rPr lang="sk-SK" altLang="sk-SK" dirty="0" smtClean="0">
                <a:cs typeface="Times New Roman" panose="02020603050405020304" pitchFamily="18" charset="0"/>
              </a:rPr>
              <a:t>I - </a:t>
            </a:r>
            <a:r>
              <a:rPr lang="sk-SK" altLang="sk-SK" dirty="0">
                <a:cs typeface="Times New Roman" panose="02020603050405020304" pitchFamily="18" charset="0"/>
              </a:rPr>
              <a:t>dve úlohy)</a:t>
            </a:r>
            <a:endParaRPr lang="sk-SK" altLang="sk-SK" dirty="0"/>
          </a:p>
          <a:p>
            <a:r>
              <a:rPr lang="sk-SK" altLang="sk-SK" dirty="0" smtClean="0">
                <a:cs typeface="Times New Roman" panose="02020603050405020304" pitchFamily="18" charset="0"/>
              </a:rPr>
              <a:t>jeden </a:t>
            </a:r>
            <a:r>
              <a:rPr lang="sk-SK" altLang="sk-SK" dirty="0">
                <a:cs typeface="Times New Roman" panose="02020603050405020304" pitchFamily="18" charset="0"/>
              </a:rPr>
              <a:t>deň </a:t>
            </a:r>
            <a:r>
              <a:rPr lang="sk-SK" altLang="sk-SK" dirty="0" smtClean="0">
                <a:cs typeface="Times New Roman" panose="02020603050405020304" pitchFamily="18" charset="0"/>
              </a:rPr>
              <a:t>= maximálne </a:t>
            </a:r>
            <a:r>
              <a:rPr lang="sk-SK" altLang="sk-SK" dirty="0">
                <a:cs typeface="Times New Roman" panose="02020603050405020304" pitchFamily="18" charset="0"/>
              </a:rPr>
              <a:t>tri predmety</a:t>
            </a:r>
            <a:endParaRPr lang="sk-SK" alt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81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lastné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CC0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9509</TotalTime>
  <Words>581</Words>
  <Application>Microsoft Office PowerPoint</Application>
  <PresentationFormat>Prezentácia na obrazovke (4:3)</PresentationFormat>
  <Paragraphs>113</Paragraphs>
  <Slides>19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Office Theme</vt:lpstr>
      <vt:lpstr>Maturitná skúška v školskom roku 2018/2019 </vt:lpstr>
      <vt:lpstr>Časti maturitnej skúšky</vt:lpstr>
      <vt:lpstr>Externá časť maturitnej skúšky </vt:lpstr>
      <vt:lpstr>Interná časť maturitnej skúšky</vt:lpstr>
      <vt:lpstr>Termínovník MS 2019</vt:lpstr>
      <vt:lpstr> Predmety maturitnej skúšky</vt:lpstr>
      <vt:lpstr>Cudzie jazyky </vt:lpstr>
      <vt:lpstr>Dobrovoľný predmet</vt:lpstr>
      <vt:lpstr>Ústna forma internej časti MS </vt:lpstr>
      <vt:lpstr>Prihlásenie žiaka na MS</vt:lpstr>
      <vt:lpstr>Maturitné komisie</vt:lpstr>
      <vt:lpstr>Klasifikácia a hodnotenie MS</vt:lpstr>
      <vt:lpstr>Klasifikácia MS</vt:lpstr>
      <vt:lpstr>Prezentácia programu PowerPoint</vt:lpstr>
      <vt:lpstr>Prezentácia programu PowerPoint</vt:lpstr>
      <vt:lpstr>Zhrnutie na záver</vt:lpstr>
      <vt:lpstr>Prezentácia programu PowerPoint</vt:lpstr>
      <vt:lpstr>Ukončenie štúdia</vt:lpstr>
      <vt:lpstr>Zdroje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ntb</cp:lastModifiedBy>
  <cp:revision>68</cp:revision>
  <cp:lastPrinted>2018-09-20T05:24:25Z</cp:lastPrinted>
  <dcterms:created xsi:type="dcterms:W3CDTF">2013-08-21T19:17:07Z</dcterms:created>
  <dcterms:modified xsi:type="dcterms:W3CDTF">2018-09-20T09:03:24Z</dcterms:modified>
</cp:coreProperties>
</file>