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7" r:id="rId5"/>
    <p:sldId id="258" r:id="rId6"/>
    <p:sldId id="259" r:id="rId7"/>
    <p:sldId id="261" r:id="rId8"/>
    <p:sldId id="263" r:id="rId9"/>
    <p:sldId id="266" r:id="rId10"/>
    <p:sldId id="262" r:id="rId11"/>
    <p:sldId id="264" r:id="rId12"/>
    <p:sldId id="267" r:id="rId13"/>
    <p:sldId id="271" r:id="rId14"/>
    <p:sldId id="270" r:id="rId15"/>
    <p:sldId id="265" r:id="rId16"/>
    <p:sldId id="278" r:id="rId17"/>
    <p:sldId id="274" r:id="rId18"/>
    <p:sldId id="272" r:id="rId19"/>
    <p:sldId id="273" r:id="rId20"/>
    <p:sldId id="275" r:id="rId21"/>
    <p:sldId id="279" r:id="rId22"/>
    <p:sldId id="280" r:id="rId23"/>
    <p:sldId id="282" r:id="rId24"/>
    <p:sldId id="281" r:id="rId25"/>
    <p:sldId id="277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4D9D30F-F4C8-4490-8F4D-09BCC60D0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92D0F8FA-DD65-4B8D-923B-6809A57011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1C770B3-717F-42FA-A793-9E374CCA6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CC41-DE37-4BB2-B079-61AD8226263E}" type="datetimeFigureOut">
              <a:rPr lang="pl-PL" smtClean="0"/>
              <a:t>2018-10-23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C7153F3-F7E0-4B51-9863-2F1D2BDB6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1794694-2858-4A3B-B6D2-8EDFFFE38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024D-0905-4902-B4E6-0B1EEC11E3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2788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B68006A-61EC-4668-AA7A-45362F9D8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BBF3E2C0-4241-445F-B1BF-0FB108C05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B151E378-451E-410D-9E22-577D09CD6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CC41-DE37-4BB2-B079-61AD8226263E}" type="datetimeFigureOut">
              <a:rPr lang="pl-PL" smtClean="0"/>
              <a:t>2018-10-23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F514C83-13CC-4137-A043-591C5F8D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E73367A-58FA-4A86-AB26-3F232C60F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024D-0905-4902-B4E6-0B1EEC11E3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8619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1966D719-7B47-495E-87D4-A4FAB55DA5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A5CF48C2-9516-4CF6-8143-E3FDB0247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FA55663-52C5-49AD-9FF0-0B0C95B72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CC41-DE37-4BB2-B079-61AD8226263E}" type="datetimeFigureOut">
              <a:rPr lang="pl-PL" smtClean="0"/>
              <a:t>2018-10-23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898D158-F4BD-47BA-B1DC-E5EA0593B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8E1F5C1-46F6-46D2-92C6-50BD0B8D9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024D-0905-4902-B4E6-0B1EEC11E3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9105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AF4E9E1-F1C8-4728-AF4A-91BE6F112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FFACB1A-4636-440B-9990-31CBD3A0B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06AB4B9-D62B-4FD9-9E01-FB945F4F8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CC41-DE37-4BB2-B079-61AD8226263E}" type="datetimeFigureOut">
              <a:rPr lang="pl-PL" smtClean="0"/>
              <a:t>2018-10-23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A3B5B4D-9C2D-4534-9C4E-B3B1257BD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FC0AE58-0208-4D83-867E-EB93CB132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024D-0905-4902-B4E6-0B1EEC11E3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0212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412A1A4-BDF4-4476-BB8B-9C9D1F473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92DDEA32-5251-41A0-8E78-9432B7844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B469DBD8-3FD4-4B6C-BDD9-12E0E0A5B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CC41-DE37-4BB2-B079-61AD8226263E}" type="datetimeFigureOut">
              <a:rPr lang="pl-PL" smtClean="0"/>
              <a:t>2018-10-23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7DF65AC-5F07-4AAF-8574-22C154CD5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CA5FC0E5-0DCA-4DDA-8775-488C3C2F9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024D-0905-4902-B4E6-0B1EEC11E3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9607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E246D7F-2CC4-4220-B612-79AB3AA57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DEB2541-2C1D-4AC4-A2DC-DCFF704AC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9A33E28F-5BAB-43AF-B7B6-76DD9D395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C54F34C2-EA98-4CC5-87D9-5A8C25758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CC41-DE37-4BB2-B079-61AD8226263E}" type="datetimeFigureOut">
              <a:rPr lang="pl-PL" smtClean="0"/>
              <a:t>2018-10-23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751AABBC-72D6-484D-BBF5-811AC1BC7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086CB869-9ECF-426D-9CAA-6A033CA55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024D-0905-4902-B4E6-0B1EEC11E3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462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2C640A5-A2C5-474C-9364-38FF1CFE4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707770C-B230-455B-8F2D-CDDB604E3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EB44519C-7468-44A4-8B4D-5ADDB58B5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81DABC6D-5226-402A-802D-CC18B99E96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929D66D1-1010-42D8-BF46-F1EDF94705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5FFCD75B-D632-44B7-A485-4FFB67CAA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CC41-DE37-4BB2-B079-61AD8226263E}" type="datetimeFigureOut">
              <a:rPr lang="pl-PL" smtClean="0"/>
              <a:t>2018-10-23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A7E763EA-E4ED-43F8-988D-5C82B27CE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A102DBEE-F6F2-4B03-A3B1-FEE7BCF66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024D-0905-4902-B4E6-0B1EEC11E3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407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8CDAF99-75EE-4D90-91A0-A77E43F58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2F76D955-9DB5-47F9-984B-39CA2E434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CC41-DE37-4BB2-B079-61AD8226263E}" type="datetimeFigureOut">
              <a:rPr lang="pl-PL" smtClean="0"/>
              <a:t>2018-10-23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447110B1-7867-427B-8DDD-1EF58EEEC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9BC9D995-6B03-494E-A8BE-C3A153FB4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024D-0905-4902-B4E6-0B1EEC11E3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7655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EE19E30F-25E9-4D54-883E-07302686D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CC41-DE37-4BB2-B079-61AD8226263E}" type="datetimeFigureOut">
              <a:rPr lang="pl-PL" smtClean="0"/>
              <a:t>2018-10-23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4560326C-809F-43EC-83FB-0EAA83889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98EC2724-A7BB-4819-9965-D85186EF2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024D-0905-4902-B4E6-0B1EEC11E3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750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9673753-FB91-4078-8583-13E25DA0D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AD68FE0-DEA9-46A2-9BD2-A1B884E14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FEB87105-8C13-49B0-B60B-B538FCC72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32BCDAC6-AED5-46C8-8570-2C5407102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CC41-DE37-4BB2-B079-61AD8226263E}" type="datetimeFigureOut">
              <a:rPr lang="pl-PL" smtClean="0"/>
              <a:t>2018-10-23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EAFF9B95-F1F5-488D-BC4E-E5E39CE13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148F5A31-4DC5-4D4B-920B-01B7E9657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024D-0905-4902-B4E6-0B1EEC11E3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2349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E4C8AA4-A35B-4D29-8C7C-5B38D284D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9D3A545A-34B5-43FD-AA2D-3BDB301CC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96D671E5-C29E-44E8-A576-B908785B0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F13ECD7C-155C-4B5A-97F7-0A0787B04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CC41-DE37-4BB2-B079-61AD8226263E}" type="datetimeFigureOut">
              <a:rPr lang="pl-PL" smtClean="0"/>
              <a:t>2018-10-23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A562DF89-0BAC-4C11-84F8-ABFBB66E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2B67858E-2A9A-4DD8-9D68-BFB7A7A6B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024D-0905-4902-B4E6-0B1EEC11E3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6641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69270023-A1BC-4E2C-BEA0-1F865166B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9AB84FA7-D5FE-44A1-8B78-D57EF9754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412356E-7995-47A9-A8E6-F63599F00D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2CC41-DE37-4BB2-B079-61AD8226263E}" type="datetimeFigureOut">
              <a:rPr lang="pl-PL" smtClean="0"/>
              <a:t>2018-10-23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C2C1A3A0-AD85-44EB-8996-1B887752C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27AF5BB-EAF5-440C-A4ED-0DD18B04E6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6024D-0905-4902-B4E6-0B1EEC11E3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522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B6FD3FE-5345-4181-AFA3-ACDB51E7D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7355" y="-735934"/>
            <a:ext cx="9144000" cy="3203831"/>
          </a:xfrm>
        </p:spPr>
        <p:txBody>
          <a:bodyPr>
            <a:normAutofit fontScale="90000"/>
          </a:bodyPr>
          <a:lstStyle/>
          <a:p>
            <a:r>
              <a:rPr lang="pl-PL" sz="5400" dirty="0">
                <a:latin typeface="Monotype Corsiva" panose="03010101010201010101" pitchFamily="66" charset="0"/>
              </a:rPr>
              <a:t/>
            </a:r>
            <a:br>
              <a:rPr lang="pl-PL" sz="5400" dirty="0">
                <a:latin typeface="Monotype Corsiva" panose="03010101010201010101" pitchFamily="66" charset="0"/>
              </a:rPr>
            </a:br>
            <a:r>
              <a:rPr lang="pl-PL" sz="5400" dirty="0">
                <a:latin typeface="Monotype Corsiva" panose="03010101010201010101" pitchFamily="66" charset="0"/>
              </a:rPr>
              <a:t/>
            </a:r>
            <a:br>
              <a:rPr lang="pl-PL" sz="5400" dirty="0">
                <a:latin typeface="Monotype Corsiva" panose="03010101010201010101" pitchFamily="66" charset="0"/>
              </a:rPr>
            </a:br>
            <a:r>
              <a:rPr lang="pl-PL" sz="5400" dirty="0">
                <a:latin typeface="Monotype Corsiva" panose="03010101010201010101" pitchFamily="66" charset="0"/>
              </a:rPr>
              <a:t/>
            </a:r>
            <a:br>
              <a:rPr lang="pl-PL" sz="5400" dirty="0">
                <a:latin typeface="Monotype Corsiva" panose="03010101010201010101" pitchFamily="66" charset="0"/>
              </a:rPr>
            </a:br>
            <a:r>
              <a:rPr lang="pl-PL" sz="5400" dirty="0">
                <a:latin typeface="Monotype Corsiva" panose="03010101010201010101" pitchFamily="66" charset="0"/>
              </a:rPr>
              <a:t/>
            </a:r>
            <a:br>
              <a:rPr lang="pl-PL" sz="5400" dirty="0">
                <a:latin typeface="Monotype Corsiva" panose="03010101010201010101" pitchFamily="66" charset="0"/>
              </a:rPr>
            </a:br>
            <a:r>
              <a:rPr lang="pl-PL" sz="5400" dirty="0">
                <a:latin typeface="Monotype Corsiva" panose="03010101010201010101" pitchFamily="66" charset="0"/>
              </a:rPr>
              <a:t/>
            </a:r>
            <a:br>
              <a:rPr lang="pl-PL" sz="5400" dirty="0">
                <a:latin typeface="Monotype Corsiva" panose="03010101010201010101" pitchFamily="66" charset="0"/>
              </a:rPr>
            </a:br>
            <a:r>
              <a:rPr lang="pl-PL" sz="5400" dirty="0">
                <a:latin typeface="Monotype Corsiva" panose="03010101010201010101" pitchFamily="66" charset="0"/>
              </a:rPr>
              <a:t/>
            </a:r>
            <a:br>
              <a:rPr lang="pl-PL" sz="5400" dirty="0">
                <a:latin typeface="Monotype Corsiva" panose="03010101010201010101" pitchFamily="66" charset="0"/>
              </a:rPr>
            </a:br>
            <a:r>
              <a:rPr lang="pl-PL" sz="6700" dirty="0">
                <a:latin typeface="Monotype Corsiva" panose="03010101010201010101" pitchFamily="66" charset="0"/>
              </a:rPr>
              <a:t>Odzyskanie Niepodległości przez Polskę w 1918 roku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7BD29BC2-9D19-4877-A00E-0961DA49F2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Chopin - Nocturne op.9 No.2 - Andante">
            <a:hlinkClick r:id="" action="ppaction://media"/>
            <a:extLst>
              <a:ext uri="{FF2B5EF4-FFF2-40B4-BE49-F238E27FC236}">
                <a16:creationId xmlns:a16="http://schemas.microsoft.com/office/drawing/2014/main" xmlns="" id="{A4A97D8F-195D-4393-92A6-C7D6DDC39C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36323" y="60855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92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767">
        <p15:prstTrans prst="wind"/>
      </p:transition>
    </mc:Choice>
    <mc:Fallback xmlns="">
      <p:transition spd="slow" advTm="47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3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F218EC53-BB61-4335-A25F-C61DC5DDF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7200" dirty="0">
                <a:latin typeface="Monotype Corsiva" panose="03010101010201010101" pitchFamily="66" charset="0"/>
              </a:rPr>
              <a:t>Poeci na emigracji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xmlns="" id="{D5142EA6-22EF-4B1A-92A1-680CDCFF64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5" y="1476494"/>
            <a:ext cx="4041058" cy="5198074"/>
          </a:xfrm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172543BC-0149-46AC-B360-745A119A99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296" y="1476494"/>
            <a:ext cx="4041058" cy="5198074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9256EA89-CB66-4020-B696-58F83A0EF68B}"/>
              </a:ext>
            </a:extLst>
          </p:cNvPr>
          <p:cNvSpPr txBox="1"/>
          <p:nvPr/>
        </p:nvSpPr>
        <p:spPr>
          <a:xfrm>
            <a:off x="6814296" y="1429078"/>
            <a:ext cx="2382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Monotype Corsiva" panose="03010101010201010101" pitchFamily="66" charset="0"/>
              </a:rPr>
              <a:t>Juliusz Słowacki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FA055001-72CC-4A54-8546-1B034EFF612C}"/>
              </a:ext>
            </a:extLst>
          </p:cNvPr>
          <p:cNvSpPr txBox="1"/>
          <p:nvPr/>
        </p:nvSpPr>
        <p:spPr>
          <a:xfrm>
            <a:off x="2547098" y="1429078"/>
            <a:ext cx="2830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Monotype Corsiva" panose="03010101010201010101" pitchFamily="66" charset="0"/>
              </a:rPr>
              <a:t>Adam Mickiewicz</a:t>
            </a:r>
          </a:p>
        </p:txBody>
      </p:sp>
    </p:spTree>
    <p:extLst>
      <p:ext uri="{BB962C8B-B14F-4D97-AF65-F5344CB8AC3E}">
        <p14:creationId xmlns:p14="http://schemas.microsoft.com/office/powerpoint/2010/main" val="2102052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516">
        <p15:prstTrans prst="wind"/>
      </p:transition>
    </mc:Choice>
    <mc:Fallback xmlns="">
      <p:transition spd="slow" advTm="4516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xmlns="" id="{5EAA08AE-79D3-45BB-846B-5E0BC075E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>
                <a:latin typeface="Monotype Corsiva" panose="03010101010201010101" pitchFamily="66" charset="0"/>
              </a:rPr>
              <a:t>Krótka historia o Adamie Mickiewiczu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20AA79FD-5A53-45AD-860C-5881E4810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4000" dirty="0">
                <a:latin typeface="Monotype Corsiva" panose="03010101010201010101" pitchFamily="66" charset="0"/>
              </a:rPr>
              <a:t>Adam Mickiewicz urodził się 24 grudnia 1798 roku       w Zaosiu (bądź Nowogródku). Założył w 1817 roku Towarzystwo Filomatyczne, w którym bardzo aktywnie działał. Chciał  wziąć udział  w Powstaniu Listopadowym, jednak do Polski przyjechał dopiero        w 1831 roku. Dużo podróżował po Europie. Ostatnie lata życia spędził we Francji. Zmarł 26 października </a:t>
            </a:r>
          </a:p>
          <a:p>
            <a:pPr marL="0" indent="0">
              <a:buNone/>
            </a:pPr>
            <a:r>
              <a:rPr lang="pl-PL" sz="4000" dirty="0">
                <a:latin typeface="Monotype Corsiva" panose="03010101010201010101" pitchFamily="66" charset="0"/>
              </a:rPr>
              <a:t>1835 roku w Stambule.</a:t>
            </a:r>
          </a:p>
        </p:txBody>
      </p:sp>
    </p:spTree>
    <p:extLst>
      <p:ext uri="{BB962C8B-B14F-4D97-AF65-F5344CB8AC3E}">
        <p14:creationId xmlns:p14="http://schemas.microsoft.com/office/powerpoint/2010/main" val="979530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4986">
        <p15:prstTrans prst="wind"/>
      </p:transition>
    </mc:Choice>
    <mc:Fallback xmlns="">
      <p:transition spd="slow" advTm="14986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71CC8E1-8F34-49B1-A2EC-207D0894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dirty="0">
                <a:latin typeface="Monotype Corsiva" panose="03010101010201010101" pitchFamily="66" charset="0"/>
              </a:rPr>
              <a:t>Krótka historia o Juliuszu Słowackim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BB9F6DB-7F07-4EBC-BB1F-002F5CA22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4400" dirty="0">
                <a:latin typeface="Monotype Corsiva" panose="03010101010201010101" pitchFamily="66" charset="0"/>
              </a:rPr>
              <a:t>Juliusz Słowacki urodził się 4 września 1809 roku w Krzemieńcu. Do 1829 roku mieszkał w Polsce, później jednak na zlecenie polskiego rządu opuścił nasz kraj. Odwiedził m.in.  Paryż i Londyn. Zmieniał potem miejsce zamieszkania kilka razy. Zmarł 3 kwietnia 1849 roku w Paryżu. </a:t>
            </a:r>
          </a:p>
          <a:p>
            <a:pPr marL="0" indent="0">
              <a:buNone/>
            </a:pPr>
            <a:r>
              <a:rPr lang="pl-PL" sz="4400" dirty="0">
                <a:latin typeface="Monotype Corsiva" panose="03010101010201010101" pitchFamily="66" charset="0"/>
              </a:rPr>
              <a:t>Jego najbardziej uznanymi dziełami są: ,,Balladyna”, ,,Kordian” oraz ,,Beniowski”. </a:t>
            </a:r>
          </a:p>
        </p:txBody>
      </p:sp>
    </p:spTree>
    <p:extLst>
      <p:ext uri="{BB962C8B-B14F-4D97-AF65-F5344CB8AC3E}">
        <p14:creationId xmlns:p14="http://schemas.microsoft.com/office/powerpoint/2010/main" val="50451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521">
        <p15:prstTrans prst="wind"/>
      </p:transition>
    </mc:Choice>
    <mc:Fallback xmlns="">
      <p:transition spd="slow" advTm="15521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43B42AD-3072-48BF-9A5C-0218553C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8000" dirty="0">
                <a:solidFill>
                  <a:schemeClr val="bg2"/>
                </a:solidFill>
                <a:latin typeface="Monotype Corsiva" panose="03010101010201010101" pitchFamily="66" charset="0"/>
              </a:rPr>
              <a:t>I Wojna Światowa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7A252CA-9191-4B06-9D6D-0E7189560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56054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chemeClr val="bg2"/>
                </a:solidFill>
                <a:latin typeface="Monotype Corsiva" panose="03010101010201010101" pitchFamily="66" charset="0"/>
              </a:rPr>
              <a:t>W lipcu 1914 roku wybuchła I wojna światowa. Walczyły państwa Trójporozumienia i Trójprzymierza. Na początku wygrywało Trójprzymierze, jednak później ich siły zaczęły się zmniejszać.</a:t>
            </a:r>
          </a:p>
          <a:p>
            <a:pPr marL="0" indent="0">
              <a:buNone/>
            </a:pPr>
            <a:endParaRPr lang="pl-PL" dirty="0">
              <a:solidFill>
                <a:schemeClr val="bg2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pl-PL" dirty="0">
                <a:solidFill>
                  <a:schemeClr val="bg2"/>
                </a:solidFill>
                <a:latin typeface="Monotype Corsiva" panose="03010101010201010101" pitchFamily="66" charset="0"/>
              </a:rPr>
              <a:t>Coraz bardziej niekorzystna sytuacja Niemiec na frontach jesienią 1918 roku oraz problemy z utrzymaniem kontroli nad terenami zamieszkanymi przez Polaków sprawiały, że szanse na odzyskanie niepodległości przy wsparciu państw zachodnich były coraz większe. Punktem kulminacyjnym był 7 października 1918 roku, kiedy Rada Regencyjna ogłosiła manifest nagłaśniający odbudowanie Państwa Polskiego.</a:t>
            </a:r>
          </a:p>
          <a:p>
            <a:endParaRPr lang="pl-PL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057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7827">
        <p15:prstTrans prst="wind"/>
      </p:transition>
    </mc:Choice>
    <mc:Fallback xmlns="">
      <p:transition spd="slow" advTm="27827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1F9F39B-3E0E-4907-9E9A-16250E187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8000" dirty="0">
                <a:solidFill>
                  <a:schemeClr val="bg2"/>
                </a:solidFill>
                <a:latin typeface="Monotype Corsiva" panose="03010101010201010101" pitchFamily="66" charset="0"/>
              </a:rPr>
              <a:t>Starania Polaków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F1C004D-61C4-4613-9959-5FD6944BE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993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400" dirty="0">
                <a:solidFill>
                  <a:schemeClr val="bg2"/>
                </a:solidFill>
                <a:latin typeface="Monotype Corsiva" panose="03010101010201010101" pitchFamily="66" charset="0"/>
              </a:rPr>
              <a:t>Polacy przez wiele lat próbowali odzyskać niepodległość swojego Narodu. Niestety, wszystkie powstania były bezskuteczne. Jednak podczas I wojny światowej Polacy zobaczyli swoją szansę na odzyskanie niepodległości. Po wybuchu wojny Piłsudski zaproponował Austrii pomoc wojskową. Pierwszy polski oddział przekroczył granicę z Rosją i próbował wywołać powstanie. Wysiłki Piłsudskiego były jednak nadaremne – ludność miała dość zrywów i nie udało się wywołać powstania. Postanowiono zatem stworzyć Legiony Polskie. Brały one udział w walce na frontach I wojny światowej.</a:t>
            </a:r>
          </a:p>
          <a:p>
            <a:pPr marL="0" indent="0">
              <a:buNone/>
            </a:pPr>
            <a:endParaRPr lang="pl-PL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21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2320">
        <p15:prstTrans prst="wind"/>
      </p:transition>
    </mc:Choice>
    <mc:Fallback xmlns="">
      <p:transition spd="slow" advTm="2232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C064A67-07A0-4D46-BC3C-0379D62EF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Ojcowie Niepodległości – Józef Piłsudski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xmlns="" id="{D9E1BF61-6709-4F21-96C9-3EDE4650A7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9" y="1509488"/>
            <a:ext cx="4483509" cy="4886781"/>
          </a:xfr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D1E5F425-D411-425E-AA7C-5C84535D3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81510" y="1690688"/>
            <a:ext cx="5181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  <a:latin typeface="Monotype Corsiva" panose="03010101010201010101" pitchFamily="66" charset="0"/>
              </a:rPr>
              <a:t>Józef Piłsudski został osadzony 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  <a:latin typeface="Monotype Corsiva" panose="03010101010201010101" pitchFamily="66" charset="0"/>
              </a:rPr>
              <a:t>w </a:t>
            </a:r>
            <a:r>
              <a:rPr lang="pl-PL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Magdenburgu</a:t>
            </a:r>
            <a:r>
              <a:rPr lang="pl-PL" dirty="0">
                <a:solidFill>
                  <a:srgbClr val="FF0000"/>
                </a:solidFill>
                <a:latin typeface="Monotype Corsiva" panose="03010101010201010101" pitchFamily="66" charset="0"/>
              </a:rPr>
              <a:t>, ponieważ wraz 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  <a:latin typeface="Monotype Corsiva" panose="03010101010201010101" pitchFamily="66" charset="0"/>
              </a:rPr>
              <a:t>ze swoimi żołnierzami odmówił złożenia przysięgi wierności carowi. </a:t>
            </a:r>
          </a:p>
          <a:p>
            <a:pPr marL="0" indent="0">
              <a:buNone/>
            </a:pPr>
            <a:r>
              <a:rPr lang="pl-PL" dirty="0">
                <a:solidFill>
                  <a:schemeClr val="bg2"/>
                </a:solidFill>
                <a:latin typeface="Monotype Corsiva" panose="03010101010201010101" pitchFamily="66" charset="0"/>
              </a:rPr>
              <a:t>Po powrocie </a:t>
            </a:r>
            <a:r>
              <a:rPr lang="pl-PL" dirty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z </a:t>
            </a:r>
            <a:r>
              <a:rPr lang="pl-PL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Magdenburga</a:t>
            </a:r>
            <a:r>
              <a:rPr lang="pl-PL" dirty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 został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naczelnym wodzem  Armii Polskiej, 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w latach 1918–1922 był naczelnikiem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państwa, a w 1920 roku został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pierwszym marszałkiem Polski.</a:t>
            </a:r>
          </a:p>
        </p:txBody>
      </p:sp>
    </p:spTree>
    <p:extLst>
      <p:ext uri="{BB962C8B-B14F-4D97-AF65-F5344CB8AC3E}">
        <p14:creationId xmlns:p14="http://schemas.microsoft.com/office/powerpoint/2010/main" val="2472633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4339">
        <p15:prstTrans prst="wind"/>
      </p:transition>
    </mc:Choice>
    <mc:Fallback xmlns="">
      <p:transition spd="slow" advTm="14339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A3C0DCC-A8CE-475F-BDE0-ED8FFA887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>
                <a:solidFill>
                  <a:schemeClr val="bg2"/>
                </a:solidFill>
                <a:latin typeface="Monotype Corsiva" panose="03010101010201010101" pitchFamily="66" charset="0"/>
              </a:rPr>
              <a:t>Ojcowie Niepodległości – Władysław Sikorski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F37A05E0-1C2D-4AE2-AD74-C29DEE4BC1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1391370"/>
            <a:ext cx="4943476" cy="5219847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F8D242E8-8D18-4296-B6CE-D9DD1603F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8669" y="1975283"/>
            <a:ext cx="5795131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  <a:latin typeface="Monotype Corsiva" panose="03010101010201010101" pitchFamily="66" charset="0"/>
              </a:rPr>
              <a:t>Władysław Sikorski współpracował </a:t>
            </a:r>
          </a:p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  <a:latin typeface="Monotype Corsiva" panose="03010101010201010101" pitchFamily="66" charset="0"/>
              </a:rPr>
              <a:t>z Józefem Piłsudzkim przed I wojną światową. Walczył  w Wojsku Polskim. </a:t>
            </a: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  <a:latin typeface="Monotype Corsiva" panose="03010101010201010101" pitchFamily="66" charset="0"/>
              </a:rPr>
              <a:t>Po wojnie był przez pewien czas premierem </a:t>
            </a:r>
          </a:p>
          <a:p>
            <a:pPr marL="0" indent="0">
              <a:buNone/>
            </a:pPr>
            <a:r>
              <a:rPr lang="pl-PL" dirty="0">
                <a:solidFill>
                  <a:schemeClr val="bg2"/>
                </a:solidFill>
                <a:latin typeface="Monotype Corsiva" panose="03010101010201010101" pitchFamily="66" charset="0"/>
              </a:rPr>
              <a:t>a później ministrem spraw wojskowych. Zginął podczas II wojny światowej.</a:t>
            </a:r>
          </a:p>
        </p:txBody>
      </p:sp>
    </p:spTree>
    <p:extLst>
      <p:ext uri="{BB962C8B-B14F-4D97-AF65-F5344CB8AC3E}">
        <p14:creationId xmlns:p14="http://schemas.microsoft.com/office/powerpoint/2010/main" val="2639455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401">
        <p15:prstTrans prst="wind"/>
      </p:transition>
    </mc:Choice>
    <mc:Fallback xmlns="">
      <p:transition spd="slow" advTm="10401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E53DC1F-AA3F-40AF-9775-8FFB0FEB5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5400" dirty="0">
                <a:solidFill>
                  <a:schemeClr val="bg2"/>
                </a:solidFill>
                <a:latin typeface="Monotype Corsiva" panose="03010101010201010101" pitchFamily="66" charset="0"/>
              </a:rPr>
              <a:t>Ojcowie Niepodległości – Roman Dmowski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DC8A3A29-02C9-4C9B-8CC5-6D86A7F93D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8" y="1410437"/>
            <a:ext cx="4117410" cy="5447563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F214E939-69EB-4011-B44A-61155DA1D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2510" y="1543574"/>
            <a:ext cx="5591874" cy="4305287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pl-PL" sz="3600" dirty="0">
                <a:solidFill>
                  <a:srgbClr val="C00000"/>
                </a:solidFill>
                <a:latin typeface="Monotype Corsiva" panose="03010101010201010101" pitchFamily="66" charset="0"/>
              </a:rPr>
              <a:t>Roman Dmowski aktywnie</a:t>
            </a:r>
          </a:p>
          <a:p>
            <a:pPr marL="0" lvl="0" indent="0">
              <a:buNone/>
            </a:pPr>
            <a:r>
              <a:rPr lang="pl-PL" sz="3600" dirty="0">
                <a:solidFill>
                  <a:srgbClr val="C00000"/>
                </a:solidFill>
                <a:latin typeface="Monotype Corsiva" panose="03010101010201010101" pitchFamily="66" charset="0"/>
              </a:rPr>
              <a:t>działał podczas I wojny światowej. </a:t>
            </a:r>
          </a:p>
          <a:p>
            <a:pPr marL="0" lvl="0" indent="0">
              <a:buNone/>
            </a:pPr>
            <a:r>
              <a:rPr lang="pl-PL" sz="3600" dirty="0">
                <a:solidFill>
                  <a:srgbClr val="C00000"/>
                </a:solidFill>
                <a:latin typeface="Monotype Corsiva" panose="03010101010201010101" pitchFamily="66" charset="0"/>
              </a:rPr>
              <a:t>Po wojnie wraz </a:t>
            </a:r>
          </a:p>
          <a:p>
            <a:pPr marL="0" lvl="0" indent="0">
              <a:buNone/>
            </a:pPr>
            <a:r>
              <a:rPr lang="pl-PL" sz="3600" dirty="0">
                <a:solidFill>
                  <a:srgbClr val="C00000"/>
                </a:solidFill>
                <a:latin typeface="Monotype Corsiva" panose="03010101010201010101" pitchFamily="66" charset="0"/>
              </a:rPr>
              <a:t>z Francją utworzył Błękitną Armię,</a:t>
            </a:r>
          </a:p>
          <a:p>
            <a:pPr marL="0" lvl="0" indent="0">
              <a:buNone/>
            </a:pPr>
            <a:r>
              <a:rPr lang="pl-PL" sz="3600" dirty="0">
                <a:solidFill>
                  <a:schemeClr val="bg2"/>
                </a:solidFill>
                <a:latin typeface="Monotype Corsiva" panose="03010101010201010101" pitchFamily="66" charset="0"/>
              </a:rPr>
              <a:t>która trafiła do Polski.</a:t>
            </a:r>
          </a:p>
          <a:p>
            <a:pPr marL="0" lvl="0" indent="0">
              <a:buNone/>
            </a:pPr>
            <a:r>
              <a:rPr lang="pl-PL" sz="3600" dirty="0">
                <a:solidFill>
                  <a:schemeClr val="bg2"/>
                </a:solidFill>
                <a:latin typeface="Monotype Corsiva" panose="03010101010201010101" pitchFamily="66" charset="0"/>
              </a:rPr>
              <a:t>Roman Dmowski w 1919 roku wraz   z Ignacym Janem Paderewskim </a:t>
            </a:r>
          </a:p>
          <a:p>
            <a:pPr marL="0" lvl="0" indent="0">
              <a:buNone/>
            </a:pPr>
            <a:r>
              <a:rPr lang="pl-PL" sz="3600" dirty="0">
                <a:solidFill>
                  <a:schemeClr val="bg2"/>
                </a:solidFill>
                <a:latin typeface="Monotype Corsiva" panose="03010101010201010101" pitchFamily="66" charset="0"/>
              </a:rPr>
              <a:t>podpisał traktat wersalski.</a:t>
            </a:r>
          </a:p>
          <a:p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6810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968">
        <p15:prstTrans prst="wind"/>
      </p:transition>
    </mc:Choice>
    <mc:Fallback xmlns="">
      <p:transition spd="slow" advTm="8968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67FEE03-DB66-45ED-8CE1-9376B57CD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800" dirty="0">
                <a:solidFill>
                  <a:schemeClr val="bg2"/>
                </a:solidFill>
                <a:latin typeface="Monotype Corsiva" panose="03010101010201010101" pitchFamily="66" charset="0"/>
              </a:rPr>
              <a:t>Ojcowie Niepodległości – Ignacy Jan Paderewski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1A3A6719-2D06-42FF-9C1E-C1FA45F2C8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9" y="1371573"/>
            <a:ext cx="4111163" cy="5259441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9F4C7785-FA6C-4EE4-9A1E-CED75A302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1901" y="1690688"/>
            <a:ext cx="5506149" cy="3913981"/>
          </a:xfrm>
          <a:noFill/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pl-PL" sz="3200" dirty="0">
                <a:solidFill>
                  <a:srgbClr val="C00000"/>
                </a:solidFill>
                <a:latin typeface="Monotype Corsiva" panose="03010101010201010101" pitchFamily="66" charset="0"/>
              </a:rPr>
              <a:t>Ignacy Jan Paderewski </a:t>
            </a:r>
          </a:p>
          <a:p>
            <a:pPr marL="0" lvl="0" indent="0">
              <a:buNone/>
            </a:pPr>
            <a:r>
              <a:rPr lang="pl-PL" sz="3200" dirty="0">
                <a:solidFill>
                  <a:srgbClr val="C00000"/>
                </a:solidFill>
                <a:latin typeface="Monotype Corsiva" panose="03010101010201010101" pitchFamily="66" charset="0"/>
              </a:rPr>
              <a:t>w 1917 roku  został przedstawicielem   </a:t>
            </a:r>
          </a:p>
          <a:p>
            <a:pPr marL="0" lvl="0" indent="0">
              <a:buNone/>
            </a:pPr>
            <a:r>
              <a:rPr lang="pl-PL" sz="3200" dirty="0">
                <a:solidFill>
                  <a:srgbClr val="C00000"/>
                </a:solidFill>
                <a:latin typeface="Monotype Corsiva" panose="03010101010201010101" pitchFamily="66" charset="0"/>
              </a:rPr>
              <a:t>Komitetu Narodowego Polski </a:t>
            </a:r>
          </a:p>
          <a:p>
            <a:pPr marL="0" lvl="0" indent="0">
              <a:buNone/>
            </a:pPr>
            <a:r>
              <a:rPr lang="pl-PL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w USA wraz z Romanem </a:t>
            </a:r>
            <a:r>
              <a:rPr lang="pl-PL" sz="3200" dirty="0">
                <a:solidFill>
                  <a:schemeClr val="bg2"/>
                </a:solidFill>
                <a:latin typeface="Monotype Corsiva" panose="03010101010201010101" pitchFamily="66" charset="0"/>
              </a:rPr>
              <a:t>Dmowskim.</a:t>
            </a:r>
          </a:p>
          <a:p>
            <a:pPr marL="0" lvl="0" indent="0">
              <a:buNone/>
            </a:pPr>
            <a:r>
              <a:rPr lang="pl-PL" sz="3200" dirty="0">
                <a:solidFill>
                  <a:schemeClr val="bg2"/>
                </a:solidFill>
                <a:latin typeface="Monotype Corsiva" panose="03010101010201010101" pitchFamily="66" charset="0"/>
              </a:rPr>
              <a:t>Później Paderewski wraz z Dmowskim w 1919 roku podpisali w imieniu </a:t>
            </a:r>
          </a:p>
          <a:p>
            <a:pPr marL="0" lvl="0" indent="0">
              <a:buNone/>
            </a:pPr>
            <a:r>
              <a:rPr lang="pl-PL" sz="3200" dirty="0">
                <a:solidFill>
                  <a:schemeClr val="bg2"/>
                </a:solidFill>
                <a:latin typeface="Monotype Corsiva" panose="03010101010201010101" pitchFamily="66" charset="0"/>
              </a:rPr>
              <a:t>Polski traktat wersalski. 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3317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621">
        <p15:prstTrans prst="wind"/>
      </p:transition>
    </mc:Choice>
    <mc:Fallback xmlns="">
      <p:transition spd="slow" advTm="11621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C9613F0-8170-495A-BBEB-23B2E74C8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000" dirty="0">
                <a:solidFill>
                  <a:schemeClr val="bg2"/>
                </a:solidFill>
                <a:latin typeface="Monotype Corsiva" panose="03010101010201010101" pitchFamily="66" charset="0"/>
              </a:rPr>
              <a:t>Ojcowie Niepodległości – Ignacy Daszyński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7CFAD2F9-67DD-472D-9A0E-4A2B52E3B6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17103"/>
            <a:ext cx="4050890" cy="5168382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9E6AF307-93DB-45F2-A0D7-98D15BA7B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4716" y="1753298"/>
            <a:ext cx="5329084" cy="4109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>
                <a:solidFill>
                  <a:srgbClr val="FF0000"/>
                </a:solidFill>
                <a:latin typeface="Monotype Corsiva" panose="03010101010201010101" pitchFamily="66" charset="0"/>
              </a:rPr>
              <a:t>Ignacy Daszyński pełnił funkcję wiceprzewodniczącego Naczelnego Komitetu </a:t>
            </a:r>
            <a:r>
              <a:rPr lang="pl-PL" sz="3600" dirty="0">
                <a:solidFill>
                  <a:schemeClr val="bg2"/>
                </a:solidFill>
                <a:latin typeface="Monotype Corsiva" panose="03010101010201010101" pitchFamily="66" charset="0"/>
              </a:rPr>
              <a:t>Narodowego podczas I wojny światowej. Po zakończonej wojnie przewodził Tymczasowym Rządem Ludowym Republiki Polskiej.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4941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813">
        <p15:prstTrans prst="wind"/>
      </p:transition>
    </mc:Choice>
    <mc:Fallback xmlns="">
      <p:transition spd="slow" advTm="9813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8A863B0-D343-41AD-B412-D6D4642A2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8000" dirty="0">
                <a:latin typeface="Monotype Corsiva" panose="03010101010201010101" pitchFamily="66" charset="0"/>
              </a:rPr>
              <a:t>Polska przed rozbiorami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522F48D-64CD-4779-95F0-5CE4AA312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3907"/>
            <a:ext cx="10515600" cy="47914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000" dirty="0">
                <a:latin typeface="Monotype Corsiva" panose="03010101010201010101" pitchFamily="66" charset="0"/>
              </a:rPr>
              <a:t>966 rok – Chrzest Polski</a:t>
            </a:r>
          </a:p>
          <a:p>
            <a:pPr marL="0" indent="0">
              <a:buNone/>
            </a:pPr>
            <a:r>
              <a:rPr lang="pl-PL" sz="3000" dirty="0">
                <a:latin typeface="Monotype Corsiva" panose="03010101010201010101" pitchFamily="66" charset="0"/>
              </a:rPr>
              <a:t>Odbył się za czasów Mieszka I, dzięki niemu Polska stała się chrześcijańskim krajem.</a:t>
            </a:r>
          </a:p>
          <a:p>
            <a:pPr marL="0" indent="0">
              <a:buNone/>
            </a:pPr>
            <a:r>
              <a:rPr lang="pl-PL" sz="3000" dirty="0">
                <a:latin typeface="Monotype Corsiva" panose="03010101010201010101" pitchFamily="66" charset="0"/>
              </a:rPr>
              <a:t>1000 rok – Zjazd Gnieźnieński</a:t>
            </a:r>
          </a:p>
          <a:p>
            <a:pPr marL="0" indent="0">
              <a:buNone/>
            </a:pPr>
            <a:r>
              <a:rPr lang="pl-PL" sz="3000" dirty="0">
                <a:latin typeface="Monotype Corsiva" panose="03010101010201010101" pitchFamily="66" charset="0"/>
              </a:rPr>
              <a:t>Było to spotkanie Ottona III wraz z Bolesławem Chrobrym.</a:t>
            </a:r>
          </a:p>
          <a:p>
            <a:pPr marL="0" indent="0">
              <a:buNone/>
            </a:pPr>
            <a:r>
              <a:rPr lang="pl-PL" sz="3000" dirty="0">
                <a:latin typeface="Monotype Corsiva" panose="03010101010201010101" pitchFamily="66" charset="0"/>
              </a:rPr>
              <a:t>1025 rok – Koronacja Bolesława Chrobrego</a:t>
            </a:r>
          </a:p>
          <a:p>
            <a:pPr marL="0" indent="0">
              <a:buNone/>
            </a:pPr>
            <a:r>
              <a:rPr lang="pl-PL" sz="3000" dirty="0">
                <a:latin typeface="Monotype Corsiva" panose="03010101010201010101" pitchFamily="66" charset="0"/>
              </a:rPr>
              <a:t>Bolesław Chrobry był pierwszym koronowanym królem Polski.</a:t>
            </a:r>
          </a:p>
          <a:p>
            <a:pPr marL="0" indent="0">
              <a:buNone/>
            </a:pPr>
            <a:r>
              <a:rPr lang="pl-PL" sz="3000" dirty="0">
                <a:latin typeface="Monotype Corsiva" panose="03010101010201010101" pitchFamily="66" charset="0"/>
              </a:rPr>
              <a:t>1410 rok – Bitwa pod Grunwaldem</a:t>
            </a:r>
          </a:p>
          <a:p>
            <a:pPr marL="0" indent="0">
              <a:buNone/>
            </a:pPr>
            <a:r>
              <a:rPr lang="pl-PL" sz="3000" dirty="0">
                <a:latin typeface="Monotype Corsiva" panose="03010101010201010101" pitchFamily="66" charset="0"/>
              </a:rPr>
              <a:t>Była to wielka bitwa między Królestwem Polski a Państwem Krzyżackim.</a:t>
            </a:r>
          </a:p>
        </p:txBody>
      </p:sp>
    </p:spTree>
    <p:extLst>
      <p:ext uri="{BB962C8B-B14F-4D97-AF65-F5344CB8AC3E}">
        <p14:creationId xmlns:p14="http://schemas.microsoft.com/office/powerpoint/2010/main" val="60926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7957">
        <p15:prstTrans prst="wind"/>
      </p:transition>
    </mc:Choice>
    <mc:Fallback xmlns="">
      <p:transition spd="slow" advTm="17957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xmlns="" id="{08013B63-A6CB-4BA4-8E89-DDBC03114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95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6600" dirty="0">
                <a:latin typeface="Monotype Corsiva" panose="03010101010201010101" pitchFamily="66" charset="0"/>
              </a:rPr>
              <a:t>Polska po I wojnie światowej</a:t>
            </a:r>
          </a:p>
        </p:txBody>
      </p:sp>
      <p:pic>
        <p:nvPicPr>
          <p:cNvPr id="14" name="Symbol zastępczy zawartości 13">
            <a:extLst>
              <a:ext uri="{FF2B5EF4-FFF2-40B4-BE49-F238E27FC236}">
                <a16:creationId xmlns:a16="http://schemas.microsoft.com/office/drawing/2014/main" xmlns="" id="{FBAA9C3F-DBD1-4CD3-AF6B-5D62CF160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5" y="874712"/>
            <a:ext cx="8415868" cy="5983288"/>
          </a:xfrm>
        </p:spPr>
      </p:pic>
    </p:spTree>
    <p:extLst>
      <p:ext uri="{BB962C8B-B14F-4D97-AF65-F5344CB8AC3E}">
        <p14:creationId xmlns:p14="http://schemas.microsoft.com/office/powerpoint/2010/main" val="402984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206">
        <p15:prstTrans prst="wind"/>
      </p:transition>
    </mc:Choice>
    <mc:Fallback xmlns="">
      <p:transition spd="slow" advTm="15206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320CB41-1CF4-4E67-8203-F978398B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8800" dirty="0">
                <a:latin typeface="Monotype Corsiva" panose="03010101010201010101" pitchFamily="66" charset="0"/>
              </a:rPr>
              <a:t>Lata 90 XX wieku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AC6F090-47F7-4140-8F9A-F7AB15EF1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latin typeface="Monotype Corsiva" panose="03010101010201010101" pitchFamily="66" charset="0"/>
              </a:rPr>
              <a:t>Minęły już 73 lata od zakończenia II wojny światowej. Wiele rzeczy zmieniło się od tamtego czasu. W latach 90 XX wieku odbywało się wiele spotkań dotyczących naszego kraju. Jednym z nich było spotkanie Okrągłego Stołu. Zostało wtedy ustalone liczne spraw dotyczących Polski. W obradach brał udział m.in. Lech Wałęsa, który w 1990 roku został prezydentem Polski.</a:t>
            </a:r>
          </a:p>
          <a:p>
            <a:pPr marL="0" indent="0">
              <a:buNone/>
            </a:pPr>
            <a:endParaRPr lang="pl-PL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pl-PL" dirty="0">
                <a:latin typeface="Monotype Corsiva" panose="03010101010201010101" pitchFamily="66" charset="0"/>
              </a:rPr>
              <a:t>W 1999 roku Polska weszła do NATO (Traktat Północnoatlantycki). Dało nam to poczucie bezpieczeństwa oraz nowe możliwości militarne.</a:t>
            </a:r>
          </a:p>
        </p:txBody>
      </p:sp>
    </p:spTree>
    <p:extLst>
      <p:ext uri="{BB962C8B-B14F-4D97-AF65-F5344CB8AC3E}">
        <p14:creationId xmlns:p14="http://schemas.microsoft.com/office/powerpoint/2010/main" val="535728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3038">
        <p15:prstTrans prst="wind"/>
      </p:transition>
    </mc:Choice>
    <mc:Fallback xmlns="">
      <p:transition spd="slow" advTm="23038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>
            <a:extLst>
              <a:ext uri="{FF2B5EF4-FFF2-40B4-BE49-F238E27FC236}">
                <a16:creationId xmlns:a16="http://schemas.microsoft.com/office/drawing/2014/main" xmlns="" id="{FC45E815-9116-4B1F-8578-11CE728DC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1587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6600" dirty="0">
                <a:latin typeface="Monotype Corsiva" panose="03010101010201010101" pitchFamily="66" charset="0"/>
              </a:rPr>
              <a:t>Obrady Okrągłego Stołu </a:t>
            </a:r>
          </a:p>
        </p:txBody>
      </p:sp>
      <p:pic>
        <p:nvPicPr>
          <p:cNvPr id="15" name="Symbol zastępczy zawartości 14">
            <a:extLst>
              <a:ext uri="{FF2B5EF4-FFF2-40B4-BE49-F238E27FC236}">
                <a16:creationId xmlns:a16="http://schemas.microsoft.com/office/drawing/2014/main" xmlns="" id="{A9FF8906-EC10-4A4B-8756-8713AA17D5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652819"/>
            <a:ext cx="6210302" cy="4467337"/>
          </a:xfrm>
        </p:spPr>
      </p:pic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xmlns="" id="{32B765A6-21CE-47A1-83D8-BEFE3330F2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1099127"/>
            <a:ext cx="4229100" cy="5574723"/>
          </a:xfr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F5321156-2FDC-4B3B-BD20-BF7CCFA66F63}"/>
              </a:ext>
            </a:extLst>
          </p:cNvPr>
          <p:cNvSpPr txBox="1"/>
          <p:nvPr/>
        </p:nvSpPr>
        <p:spPr>
          <a:xfrm>
            <a:off x="6705601" y="1116738"/>
            <a:ext cx="199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Monotype Corsiva" panose="03010101010201010101" pitchFamily="66" charset="0"/>
              </a:rPr>
              <a:t>Lech Wałęsa</a:t>
            </a:r>
          </a:p>
        </p:txBody>
      </p:sp>
    </p:spTree>
    <p:extLst>
      <p:ext uri="{BB962C8B-B14F-4D97-AF65-F5344CB8AC3E}">
        <p14:creationId xmlns:p14="http://schemas.microsoft.com/office/powerpoint/2010/main" val="3055754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147">
        <p15:prstTrans prst="wind"/>
      </p:transition>
    </mc:Choice>
    <mc:Fallback xmlns="">
      <p:transition spd="slow" advTm="5147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D675049-8DE9-46D5-8BF4-BBA721A04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699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6600" dirty="0">
                <a:latin typeface="Monotype Corsiva" panose="03010101010201010101" pitchFamily="66" charset="0"/>
              </a:rPr>
              <a:t>Solidarność i  św. Jan Paweł II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8954E644-98C6-45D6-BFA2-98DA367EA0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1292"/>
            <a:ext cx="3443827" cy="5139913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364FA711-BAC9-408E-AD0C-0BEF191BD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68326" y="1212424"/>
            <a:ext cx="7909973" cy="40810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dirty="0">
                <a:latin typeface="Monotype Corsiva" panose="03010101010201010101" pitchFamily="66" charset="0"/>
              </a:rPr>
              <a:t>W Polsce w 1980 roku zawiązał się Związek Zawodowy „Solidarność”, który papież Jan Paweł II  popierał i wspierał.             W grudniu 1981 roku Wojciech Jaruzelski wprowadził stan wojenny, co doprowadziło do represji wobec członków „Solidarności”. W tym okresie Jan Paweł II często prowadził prywatne rozmowy z władzami polskimi i radzieckimi. </a:t>
            </a:r>
          </a:p>
          <a:p>
            <a:pPr marL="0" indent="0">
              <a:buNone/>
            </a:pPr>
            <a:r>
              <a:rPr lang="pl-PL" sz="2400" dirty="0">
                <a:latin typeface="Monotype Corsiva" panose="03010101010201010101" pitchFamily="66" charset="0"/>
              </a:rPr>
              <a:t>Papież, popierając ideę niezależnych, wolnych związków zawodowych, przyczynił się do upadku systemów komunistycznych w państwach bloku wschodniego. Zapoczątkowały to wydarzenia w Polsce z roku 1989 roku w kwietniu nastąpiło zalegalizowanie związków zawodowych, a w czerwcu odbyły się pierwsze częściowo wolne wybory.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96EC226D-BF46-4A82-BED5-437A1EF6AF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160" y="5104548"/>
            <a:ext cx="5329805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22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4986">
        <p15:prstTrans prst="wind"/>
      </p:transition>
    </mc:Choice>
    <mc:Fallback xmlns="">
      <p:transition spd="slow" advTm="24986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1788681-9F6A-4EFC-90D7-1FAD1E797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70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8000" dirty="0">
                <a:latin typeface="Monotype Corsiva" panose="03010101010201010101" pitchFamily="66" charset="0"/>
              </a:rPr>
              <a:t>Dzisiejsza Polska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DCBFF975-1B9C-4D3A-A496-B143051C82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9787"/>
            <a:ext cx="6826782" cy="4495601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9197DC2E-CF5A-493A-BFE3-620969410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782" y="2425700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Monotype Corsiva" panose="03010101010201010101" pitchFamily="66" charset="0"/>
              </a:rPr>
              <a:t>W 2004 roku Polska dołączyła </a:t>
            </a:r>
          </a:p>
          <a:p>
            <a:pPr marL="0" indent="0">
              <a:buNone/>
            </a:pPr>
            <a:r>
              <a:rPr lang="pl-PL" dirty="0">
                <a:latin typeface="Monotype Corsiva" panose="03010101010201010101" pitchFamily="66" charset="0"/>
              </a:rPr>
              <a:t>Do Unii Europejskiej. Dzięki temu </a:t>
            </a:r>
          </a:p>
          <a:p>
            <a:pPr marL="0" indent="0">
              <a:buNone/>
            </a:pPr>
            <a:r>
              <a:rPr lang="pl-PL" dirty="0">
                <a:latin typeface="Monotype Corsiva" panose="03010101010201010101" pitchFamily="66" charset="0"/>
              </a:rPr>
              <a:t>nasz kraj bardzo się rozwinął pod </a:t>
            </a:r>
          </a:p>
          <a:p>
            <a:pPr marL="0" indent="0">
              <a:buNone/>
            </a:pPr>
            <a:r>
              <a:rPr lang="pl-PL" dirty="0">
                <a:latin typeface="Monotype Corsiva" panose="03010101010201010101" pitchFamily="66" charset="0"/>
              </a:rPr>
              <a:t>względem gospodarczym oraz </a:t>
            </a:r>
          </a:p>
          <a:p>
            <a:pPr marL="0" indent="0">
              <a:buNone/>
            </a:pPr>
            <a:r>
              <a:rPr lang="pl-PL" dirty="0">
                <a:latin typeface="Monotype Corsiva" panose="03010101010201010101" pitchFamily="66" charset="0"/>
              </a:rPr>
              <a:t>kulturowym. </a:t>
            </a:r>
          </a:p>
        </p:txBody>
      </p:sp>
    </p:spTree>
    <p:extLst>
      <p:ext uri="{BB962C8B-B14F-4D97-AF65-F5344CB8AC3E}">
        <p14:creationId xmlns:p14="http://schemas.microsoft.com/office/powerpoint/2010/main" val="3803411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139">
        <p15:prstTrans prst="wind"/>
      </p:transition>
    </mc:Choice>
    <mc:Fallback xmlns="">
      <p:transition spd="slow" advTm="5139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xmlns="" id="{3C90AFE4-4EC3-4E55-9140-28C1C37C6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22554"/>
            <a:ext cx="10515600" cy="2852737"/>
          </a:xfrm>
        </p:spPr>
        <p:txBody>
          <a:bodyPr>
            <a:normAutofit/>
          </a:bodyPr>
          <a:lstStyle/>
          <a:p>
            <a:r>
              <a:rPr lang="pl-PL" dirty="0">
                <a:latin typeface="Monotype Corsiva" panose="03010101010201010101" pitchFamily="66" charset="0"/>
              </a:rPr>
              <a:t>Dziękujemy za uwagę</a:t>
            </a:r>
            <a:br>
              <a:rPr lang="pl-PL" dirty="0">
                <a:latin typeface="Monotype Corsiva" panose="03010101010201010101" pitchFamily="66" charset="0"/>
              </a:rPr>
            </a:br>
            <a:r>
              <a:rPr lang="pl-PL" dirty="0">
                <a:latin typeface="Monotype Corsiva" panose="03010101010201010101" pitchFamily="66" charset="0"/>
              </a:rPr>
              <a:t>Michalina </a:t>
            </a:r>
            <a:r>
              <a:rPr lang="pl-PL" dirty="0" err="1">
                <a:latin typeface="Monotype Corsiva" panose="03010101010201010101" pitchFamily="66" charset="0"/>
              </a:rPr>
              <a:t>Korzekwa</a:t>
            </a:r>
            <a:r>
              <a:rPr lang="pl-PL" dirty="0">
                <a:latin typeface="Monotype Corsiva" panose="03010101010201010101" pitchFamily="66" charset="0"/>
              </a:rPr>
              <a:t> i Barbara Kryś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xmlns="" id="{E15C398F-B052-49B9-BC9F-C456F2E10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0321" y="6107906"/>
            <a:ext cx="10515600" cy="1500187"/>
          </a:xfrm>
        </p:spPr>
        <p:txBody>
          <a:bodyPr>
            <a:normAutofit/>
          </a:bodyPr>
          <a:lstStyle/>
          <a:p>
            <a:r>
              <a:rPr lang="pl-PL" sz="1800" dirty="0">
                <a:latin typeface="Monotype Corsiva" panose="03010101010201010101" pitchFamily="66" charset="0"/>
              </a:rPr>
              <a:t>W prezentacji zostały wykorzystane zdjęcia z Internetu.</a:t>
            </a:r>
          </a:p>
          <a:p>
            <a:r>
              <a:rPr lang="pl-PL" sz="1800" dirty="0">
                <a:latin typeface="Monotype Corsiva" panose="03010101010201010101" pitchFamily="66" charset="0"/>
              </a:rPr>
              <a:t>Muzyka: Fryderyk Chopin ‚,</a:t>
            </a:r>
            <a:r>
              <a:rPr lang="pl-PL" sz="1800" dirty="0" err="1">
                <a:latin typeface="Monotype Corsiva" panose="03010101010201010101" pitchFamily="66" charset="0"/>
              </a:rPr>
              <a:t>Nocturne</a:t>
            </a:r>
            <a:r>
              <a:rPr lang="pl-PL" sz="1800" dirty="0">
                <a:latin typeface="Monotype Corsiva" panose="03010101010201010101" pitchFamily="66" charset="0"/>
              </a:rPr>
              <a:t> op.9, nr.2 – Andante”</a:t>
            </a:r>
          </a:p>
        </p:txBody>
      </p:sp>
    </p:spTree>
    <p:extLst>
      <p:ext uri="{BB962C8B-B14F-4D97-AF65-F5344CB8AC3E}">
        <p14:creationId xmlns:p14="http://schemas.microsoft.com/office/powerpoint/2010/main" val="4052033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288">
        <p15:prstTrans prst="wind"/>
      </p:transition>
    </mc:Choice>
    <mc:Fallback xmlns="">
      <p:transition spd="slow" advTm="5288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E1D003F-5D61-434A-975A-DFC42023B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8000" dirty="0">
                <a:latin typeface="Monotype Corsiva" panose="03010101010201010101" pitchFamily="66" charset="0"/>
              </a:rPr>
              <a:t>Polska przed rozbiorami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9D9B3A8-DA00-44F3-BFF6-42BCCE179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3600" dirty="0">
                <a:latin typeface="Monotype Corsiva" panose="03010101010201010101" pitchFamily="66" charset="0"/>
              </a:rPr>
              <a:t>1573 rok – Konfederacja Warszawska </a:t>
            </a:r>
          </a:p>
          <a:p>
            <a:pPr marL="0" indent="0">
              <a:buNone/>
            </a:pPr>
            <a:r>
              <a:rPr lang="pl-PL" sz="3600" dirty="0">
                <a:latin typeface="Monotype Corsiva" panose="03010101010201010101" pitchFamily="66" charset="0"/>
              </a:rPr>
              <a:t>Uchwała zapewniała pokój wszystkim obywatelom.</a:t>
            </a:r>
          </a:p>
          <a:p>
            <a:pPr marL="0" indent="0">
              <a:buNone/>
            </a:pPr>
            <a:r>
              <a:rPr lang="pl-PL" sz="3600" dirty="0">
                <a:latin typeface="Monotype Corsiva" panose="03010101010201010101" pitchFamily="66" charset="0"/>
              </a:rPr>
              <a:t>1791 rok  - Konstytucja 3 maja</a:t>
            </a:r>
          </a:p>
          <a:p>
            <a:pPr marL="0" indent="0">
              <a:buNone/>
            </a:pPr>
            <a:r>
              <a:rPr lang="pl-PL" sz="3600" dirty="0">
                <a:latin typeface="Monotype Corsiva" panose="03010101010201010101" pitchFamily="66" charset="0"/>
              </a:rPr>
              <a:t>Była to pierwsza konstytucja w Europie, a druga na świecie</a:t>
            </a:r>
          </a:p>
          <a:p>
            <a:pPr marL="0" indent="0">
              <a:buNone/>
            </a:pPr>
            <a:r>
              <a:rPr lang="pl-PL" sz="3600" dirty="0">
                <a:latin typeface="Monotype Corsiva" panose="03010101010201010101" pitchFamily="66" charset="0"/>
              </a:rPr>
              <a:t> (po amerykańskiej).</a:t>
            </a:r>
          </a:p>
          <a:p>
            <a:pPr marL="0" indent="0">
              <a:buNone/>
            </a:pPr>
            <a:r>
              <a:rPr lang="pl-PL" sz="3600" dirty="0">
                <a:latin typeface="Monotype Corsiva" panose="03010101010201010101" pitchFamily="66" charset="0"/>
              </a:rPr>
              <a:t>1569 rok – Unia Lubelska </a:t>
            </a:r>
          </a:p>
          <a:p>
            <a:pPr marL="0" indent="0">
              <a:buNone/>
            </a:pPr>
            <a:r>
              <a:rPr lang="pl-PL" sz="3600" dirty="0">
                <a:latin typeface="Monotype Corsiva" panose="03010101010201010101" pitchFamily="66" charset="0"/>
              </a:rPr>
              <a:t>W Lublinie zostało podpisane porozumienie między Królestwem </a:t>
            </a:r>
          </a:p>
          <a:p>
            <a:pPr marL="0" indent="0">
              <a:buNone/>
            </a:pPr>
            <a:r>
              <a:rPr lang="pl-PL" sz="3600" dirty="0">
                <a:latin typeface="Monotype Corsiva" panose="03010101010201010101" pitchFamily="66" charset="0"/>
              </a:rPr>
              <a:t>Polskim i Wielkim Księstwem Litewskim.</a:t>
            </a:r>
          </a:p>
          <a:p>
            <a:pPr marL="0" indent="0">
              <a:buNone/>
            </a:pPr>
            <a:endParaRPr lang="pl-PL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784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4875">
        <p15:prstTrans prst="wind"/>
      </p:transition>
    </mc:Choice>
    <mc:Fallback xmlns="">
      <p:transition spd="slow" advTm="14875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A960269-D38E-4129-AEA2-E6E7ECE2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dirty="0">
                <a:latin typeface="Monotype Corsiva" panose="03010101010201010101" pitchFamily="66" charset="0"/>
              </a:rPr>
              <a:t>Jak utraciliśmy Niepodległość?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1D5BA9C-D903-45C4-9D90-07E2BFB53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3400" dirty="0">
                <a:latin typeface="Monotype Corsiva" panose="03010101010201010101" pitchFamily="66" charset="0"/>
              </a:rPr>
              <a:t>W 1772 roku odbył się pierwszy rozbiór Polski. Jego przyczyną był kryzys Polski, który umożliwił Rosji, Austrii i Prusom zaatakowanie naszego kraju. Polacy nie byli w stanie odeprzeć ataku, przez co straciliśmy dużą część naszych ziem. </a:t>
            </a:r>
          </a:p>
          <a:p>
            <a:pPr marL="0" indent="0">
              <a:buNone/>
            </a:pPr>
            <a:r>
              <a:rPr lang="pl-PL" sz="3400" dirty="0">
                <a:latin typeface="Monotype Corsiva" panose="03010101010201010101" pitchFamily="66" charset="0"/>
              </a:rPr>
              <a:t>Następny rozbiór został przeprowadzony przez Rosję i Prusy </a:t>
            </a:r>
          </a:p>
          <a:p>
            <a:pPr marL="0" indent="0">
              <a:buNone/>
            </a:pPr>
            <a:r>
              <a:rPr lang="pl-PL" sz="3400" dirty="0">
                <a:latin typeface="Monotype Corsiva" panose="03010101010201010101" pitchFamily="66" charset="0"/>
              </a:rPr>
              <a:t>w 1793 roku, przez co po raz drugi utraciliśmy kawałek Polski. </a:t>
            </a:r>
          </a:p>
          <a:p>
            <a:pPr marL="0" indent="0">
              <a:buNone/>
            </a:pPr>
            <a:r>
              <a:rPr lang="pl-PL" sz="3400" dirty="0">
                <a:latin typeface="Monotype Corsiva" panose="03010101010201010101" pitchFamily="66" charset="0"/>
              </a:rPr>
              <a:t>Ostatni rozbiór był w 1795 roku i został przeprowadzony przez Rosję, Austrię i Prusy. Tym razem najeźdźcy zajęli cały teren kraju, przez co Polska zniknęła całkowicie z map.</a:t>
            </a:r>
          </a:p>
        </p:txBody>
      </p:sp>
    </p:spTree>
    <p:extLst>
      <p:ext uri="{BB962C8B-B14F-4D97-AF65-F5344CB8AC3E}">
        <p14:creationId xmlns:p14="http://schemas.microsoft.com/office/powerpoint/2010/main" val="186821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6676">
        <p15:prstTrans prst="wind"/>
      </p:transition>
    </mc:Choice>
    <mc:Fallback xmlns="">
      <p:transition spd="slow" advTm="26676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B0D82D43-33DE-4A43-9066-0B8BEEBFC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35" y="-70055"/>
            <a:ext cx="10024844" cy="692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21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4141">
        <p15:prstTrans prst="wind"/>
      </p:transition>
    </mc:Choice>
    <mc:Fallback xmlns="">
      <p:transition spd="slow" advTm="14141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FEDC1A0-ABCE-455B-97DA-8D2CAD7FD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7200" dirty="0">
                <a:latin typeface="Monotype Corsiva" panose="03010101010201010101" pitchFamily="66" charset="0"/>
              </a:rPr>
              <a:t>Wielcy Polacy na emigracji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C1872C5-4D5A-4397-91D5-7F0D566C6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65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4000" dirty="0">
                <a:latin typeface="Monotype Corsiva" panose="03010101010201010101" pitchFamily="66" charset="0"/>
              </a:rPr>
              <a:t>Z powodu zagrożeń wielu Polaków udało się na emigrację. Wśród nich znajdowali się </a:t>
            </a:r>
            <a:r>
              <a:rPr lang="pl-PL" sz="4000" dirty="0" err="1">
                <a:latin typeface="Monotype Corsiva" panose="03010101010201010101" pitchFamily="66" charset="0"/>
              </a:rPr>
              <a:t>m.im</a:t>
            </a:r>
            <a:r>
              <a:rPr lang="pl-PL" sz="4000" dirty="0">
                <a:latin typeface="Monotype Corsiva" panose="03010101010201010101" pitchFamily="66" charset="0"/>
              </a:rPr>
              <a:t>. poeci, muzycy i politycy. Najczęstszymi krajami do których udawali się nasi rodacy były Francja, Wielka Brytania oraz Stany Zjednoczone. </a:t>
            </a:r>
          </a:p>
          <a:p>
            <a:pPr marL="0" indent="0">
              <a:buNone/>
            </a:pPr>
            <a:r>
              <a:rPr lang="pl-PL" sz="4000" dirty="0">
                <a:latin typeface="Monotype Corsiva" panose="03010101010201010101" pitchFamily="66" charset="0"/>
              </a:rPr>
              <a:t>Poeci oraz muzycy na emigracji podtrzymywali na duchu Polaków, którzy zostali w kraju, poprzez pisanie patriotycznych wierszy, utworów literackich oraz muzycznych.</a:t>
            </a:r>
          </a:p>
        </p:txBody>
      </p:sp>
    </p:spTree>
    <p:extLst>
      <p:ext uri="{BB962C8B-B14F-4D97-AF65-F5344CB8AC3E}">
        <p14:creationId xmlns:p14="http://schemas.microsoft.com/office/powerpoint/2010/main" val="1629548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4396">
        <p15:prstTrans prst="wind"/>
      </p:transition>
    </mc:Choice>
    <mc:Fallback xmlns="">
      <p:transition spd="slow" advTm="14396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0C51C07-AC83-425F-871A-9236A16C8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419" y="3286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7200" dirty="0">
                <a:solidFill>
                  <a:srgbClr val="FF0000"/>
                </a:solidFill>
                <a:latin typeface="Monotype Corsiva" panose="03010101010201010101" pitchFamily="66" charset="0"/>
              </a:rPr>
              <a:t>Muzycy na emigracji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xmlns="" id="{9620D8CC-D8D7-4FE8-BC47-3F5E6E9909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5" y="1587233"/>
            <a:ext cx="4493342" cy="5089732"/>
          </a:xfr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D196701-ABC8-4CBD-9393-D14CDF7A3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587" y="1515232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Monotype Corsiva" panose="03010101010201010101" pitchFamily="66" charset="0"/>
              </a:rPr>
              <a:t>Fryderyk Chopin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19F10AE-1898-49D7-98FA-976E70C4E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081" y="1588660"/>
            <a:ext cx="4009938" cy="5088305"/>
          </a:xfrm>
          <a:prstGeom prst="rect">
            <a:avLst/>
          </a:prstGeom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AC98049E-6EEE-427E-A14F-114C2140CEA7}"/>
              </a:ext>
            </a:extLst>
          </p:cNvPr>
          <p:cNvSpPr txBox="1"/>
          <p:nvPr/>
        </p:nvSpPr>
        <p:spPr>
          <a:xfrm>
            <a:off x="7240081" y="1516812"/>
            <a:ext cx="2910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Monotype Corsiva" panose="03010101010201010101" pitchFamily="66" charset="0"/>
              </a:rPr>
              <a:t>Władysław Żeleński</a:t>
            </a:r>
          </a:p>
        </p:txBody>
      </p:sp>
    </p:spTree>
    <p:extLst>
      <p:ext uri="{BB962C8B-B14F-4D97-AF65-F5344CB8AC3E}">
        <p14:creationId xmlns:p14="http://schemas.microsoft.com/office/powerpoint/2010/main" val="1628766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960">
        <p15:prstTrans prst="wind"/>
      </p:transition>
    </mc:Choice>
    <mc:Fallback xmlns="">
      <p:transition spd="slow" advTm="396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9F5A8FE-61E4-4D8C-B951-F95E22306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dirty="0">
                <a:latin typeface="Monotype Corsiva" panose="03010101010201010101" pitchFamily="66" charset="0"/>
              </a:rPr>
              <a:t>Krótka historia o Fryderyku Chopinie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CB4FBFB5-F4CE-4341-9D81-C3B03723D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734" y="1520825"/>
            <a:ext cx="11090245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3600" dirty="0">
                <a:latin typeface="Monotype Corsiva" panose="03010101010201010101" pitchFamily="66" charset="0"/>
              </a:rPr>
              <a:t>Fryderyk Chopin urodził się 22 lutego (bądź 1 marca)  1810 roku   w Żelazowej Woli. Już jako młody chłopak był bardzo uzdolniony. W wieku 7 lat miał swój pierwszy koncert, na którym wykonywał swoje autorskie utwory. Jako dorosły mężczyzna udał się na emigrację do Francji i tam pozostał aż do swojej śmierci. Zmarł 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3600" dirty="0">
                <a:latin typeface="Monotype Corsiva" panose="03010101010201010101" pitchFamily="66" charset="0"/>
              </a:rPr>
              <a:t>17 października 1849 roku w Paryżu. Do dziś na całym świecie są grane jego utwory.</a:t>
            </a:r>
          </a:p>
        </p:txBody>
      </p:sp>
    </p:spTree>
    <p:extLst>
      <p:ext uri="{BB962C8B-B14F-4D97-AF65-F5344CB8AC3E}">
        <p14:creationId xmlns:p14="http://schemas.microsoft.com/office/powerpoint/2010/main" val="1113243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7939">
        <p15:prstTrans prst="wind"/>
      </p:transition>
    </mc:Choice>
    <mc:Fallback xmlns="">
      <p:transition spd="slow" advTm="17939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D54849B-D0BD-47FC-9DEC-017D6FF69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>
                <a:latin typeface="Monotype Corsiva" panose="03010101010201010101" pitchFamily="66" charset="0"/>
              </a:rPr>
              <a:t>Krótka historia o Władysławie Żeleńskim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CA104DF-B1BC-4EC9-B75C-02CB3C18A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600" dirty="0">
                <a:latin typeface="Monotype Corsiva" panose="03010101010201010101" pitchFamily="66" charset="0"/>
              </a:rPr>
              <a:t>Władysław Żeleński urodził się 6 lipca 1837 roku w miejscowości pod Krakowem. Lata młodości spędził  w Krakowie, jednak później przeniósł się do Pragi. Po kilku latach wrócił do Polski i mieszkał    w niej do końca swojego życia. Zmarł 23 stycznia 1921 roku            w Krakowie. Władysław Żeleński w swoich utworach wzorował się na polskich </a:t>
            </a:r>
            <a:r>
              <a:rPr lang="pl-PL" sz="3600" dirty="0" err="1">
                <a:latin typeface="Monotype Corsiva" panose="03010101010201010101" pitchFamily="66" charset="0"/>
              </a:rPr>
              <a:t>poetach,m.in</a:t>
            </a:r>
            <a:r>
              <a:rPr lang="pl-PL" sz="3600" dirty="0">
                <a:latin typeface="Monotype Corsiva" panose="03010101010201010101" pitchFamily="66" charset="0"/>
              </a:rPr>
              <a:t>. na Adamie Mickiewiczu czy Juliuszu Słowackim. </a:t>
            </a:r>
          </a:p>
        </p:txBody>
      </p:sp>
    </p:spTree>
    <p:extLst>
      <p:ext uri="{BB962C8B-B14F-4D97-AF65-F5344CB8AC3E}">
        <p14:creationId xmlns:p14="http://schemas.microsoft.com/office/powerpoint/2010/main" val="2607229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8324">
        <p15:prstTrans prst="wind"/>
      </p:transition>
    </mc:Choice>
    <mc:Fallback xmlns="">
      <p:transition spd="slow" advTm="18324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1221</Words>
  <Application>Microsoft Office PowerPoint</Application>
  <PresentationFormat>Panoramiczny</PresentationFormat>
  <Paragraphs>100</Paragraphs>
  <Slides>25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Monotype Corsiva</vt:lpstr>
      <vt:lpstr>Motyw pakietu Office</vt:lpstr>
      <vt:lpstr>      Odzyskanie Niepodległości przez Polskę w 1918 roku</vt:lpstr>
      <vt:lpstr>Polska przed rozbiorami</vt:lpstr>
      <vt:lpstr>Polska przed rozbiorami</vt:lpstr>
      <vt:lpstr>Jak utraciliśmy Niepodległość?</vt:lpstr>
      <vt:lpstr>Prezentacja programu PowerPoint</vt:lpstr>
      <vt:lpstr>Wielcy Polacy na emigracji </vt:lpstr>
      <vt:lpstr>Muzycy na emigracji</vt:lpstr>
      <vt:lpstr>Krótka historia o Fryderyku Chopinie</vt:lpstr>
      <vt:lpstr>Krótka historia o Władysławie Żeleńskim  </vt:lpstr>
      <vt:lpstr>Poeci na emigracji</vt:lpstr>
      <vt:lpstr>Krótka historia o Adamie Mickiewiczu</vt:lpstr>
      <vt:lpstr>Krótka historia o Juliuszu Słowackim</vt:lpstr>
      <vt:lpstr>I Wojna Światowa</vt:lpstr>
      <vt:lpstr>Starania Polaków  </vt:lpstr>
      <vt:lpstr>Ojcowie Niepodległości – Józef Piłsudski</vt:lpstr>
      <vt:lpstr>Ojcowie Niepodległości – Władysław Sikorski</vt:lpstr>
      <vt:lpstr>Ojcowie Niepodległości – Roman Dmowski</vt:lpstr>
      <vt:lpstr>Ojcowie Niepodległości – Ignacy Jan Paderewski</vt:lpstr>
      <vt:lpstr>Ojcowie Niepodległości – Ignacy Daszyński</vt:lpstr>
      <vt:lpstr>Polska po I wojnie światowej</vt:lpstr>
      <vt:lpstr>Lata 90 XX wieku</vt:lpstr>
      <vt:lpstr>Obrady Okrągłego Stołu </vt:lpstr>
      <vt:lpstr>Solidarność i  św. Jan Paweł II</vt:lpstr>
      <vt:lpstr>Dzisiejsza Polska</vt:lpstr>
      <vt:lpstr>Dziękujemy za uwagę Michalina Korzekwa i Barbara Kryś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Odzyskanie Niepodległości przez Polskę w 1918 roku</dc:title>
  <dc:creator>Basia</dc:creator>
  <cp:lastModifiedBy>Danuta Parzel</cp:lastModifiedBy>
  <cp:revision>57</cp:revision>
  <dcterms:created xsi:type="dcterms:W3CDTF">2018-10-18T14:06:43Z</dcterms:created>
  <dcterms:modified xsi:type="dcterms:W3CDTF">2018-10-23T08:54:45Z</dcterms:modified>
</cp:coreProperties>
</file>