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99" r:id="rId3"/>
    <p:sldId id="300" r:id="rId4"/>
    <p:sldId id="30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x="9144000" cy="5143500" type="screen16x9"/>
  <p:notesSz cx="6858000" cy="9144000"/>
  <p:embeddedFontLst>
    <p:embeddedFont>
      <p:font typeface="Anton" charset="-18"/>
      <p:regular r:id="rId49"/>
    </p:embeddedFont>
    <p:embeddedFont>
      <p:font typeface="Tw Cen MT Condensed Extra Bold" pitchFamily="34" charset="-18"/>
      <p:regular r:id="rId50"/>
    </p:embeddedFont>
    <p:embeddedFont>
      <p:font typeface="Bree Serif" charset="-18"/>
      <p:regular r:id="rId51"/>
    </p:embeddedFont>
    <p:embeddedFont>
      <p:font typeface="Caveat" charset="-18"/>
      <p:regular r:id="rId52"/>
      <p:bold r:id="rId53"/>
    </p:embeddedFont>
    <p:embeddedFont>
      <p:font typeface="Alegreya" charset="0"/>
      <p:regular r:id="rId54"/>
      <p:bold r:id="rId55"/>
      <p:italic r:id="rId56"/>
      <p:boldItalic r:id="rId57"/>
    </p:embeddedFont>
    <p:embeddedFont>
      <p:font typeface="Montserrat" charset="-18"/>
      <p:regular r:id="rId58"/>
      <p:bold r:id="rId59"/>
      <p:italic r:id="rId60"/>
      <p:boldItalic r:id="rId61"/>
    </p:embeddedFont>
    <p:embeddedFont>
      <p:font typeface="Ultra"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1" autoAdjust="0"/>
    <p:restoredTop sz="94660"/>
  </p:normalViewPr>
  <p:slideViewPr>
    <p:cSldViewPr snapToGrid="0">
      <p:cViewPr>
        <p:scale>
          <a:sx n="89" d="100"/>
          <a:sy n="89" d="100"/>
        </p:scale>
        <p:origin x="-294" y="-15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6f73a0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410ec87f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410ec87f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410ec87f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410ec87f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5337f32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5337f32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410ec87f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410ec87f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410ec87f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410ec87f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410ec87f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4410ec87f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410ec87f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410ec87f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6f73a04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6f73a04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410ec87f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410ec87f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6f73a0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410ec87f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410ec87f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410ec87f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410ec87f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530b40e7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530b40e7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530b40e7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530b40e7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530b40e76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530b40e76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530b40e7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530b40e7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410ec87f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410ec87f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410ec87f0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410ec87f0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5337f32d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5337f32d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5337f32d4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5337f32d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c6f73a0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c6f73a0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5337f32d4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5337f32d4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5337f32d4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5337f32d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5337f32d4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5337f32d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5337f32d4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5337f32d4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5337f32d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5337f32d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5337f32d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5337f32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5337f32d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5337f32d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5337f32d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5337f32d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5337f32d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5337f32d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5337f32d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5337f32d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530b40e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530b40e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45337f32d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45337f32d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5337f32d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5337f32d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c6f73a04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c6f73a04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c6f73a04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530b40e7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530b40e7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530b40e7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530b40e7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530b40e7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530b40e7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530b40e7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530b40e7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530b40e7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530b40e7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transition spd="slow" advClick="0"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advClick="0" advTm="3000">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C:\Users\Patrycja\Desktop\Piosenki%20patriotyczne%20-%20Polonez%20-%20Po&#380;egnanie%20Ojczyzny%20-%20Ogi&#324;ski.(videoo.info).mp3"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sww.w.szu.pl/index.php?id=polska_polski_rzad_na_emigracji"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audio" Target="file:///C:\Users\Patrycja\Desktop\Piosenki%20patriotyczne%20-%20Polonez%20-%20Po&#380;egnanie%20Ojczyzny%20-%20Ogi&#324;ski.(videoo.info).mp3" TargetMode="Externa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rot="266">
            <a:off x="692400" y="1243775"/>
            <a:ext cx="7759200" cy="2052900"/>
          </a:xfrm>
          <a:prstGeom prst="rect">
            <a:avLst/>
          </a:prstGeom>
          <a:effectLst>
            <a:outerShdw blurRad="57150" dist="180975" dir="10920000" algn="bl" rotWithShape="0">
              <a:srgbClr val="434343">
                <a:alpha val="34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l" sz="4800">
                <a:latin typeface="Anton"/>
                <a:ea typeface="Anton"/>
                <a:cs typeface="Anton"/>
                <a:sym typeface="Anton"/>
              </a:rPr>
              <a:t>100- LECIE ODZYSKANIA NIEPODLEGŁOŚCI PRZEZ POLSKĘ </a:t>
            </a:r>
            <a:endParaRPr sz="4800">
              <a:latin typeface="Anton"/>
              <a:ea typeface="Anton"/>
              <a:cs typeface="Anton"/>
              <a:sym typeface="Anton"/>
            </a:endParaRPr>
          </a:p>
          <a:p>
            <a:pPr marL="0" lvl="0" indent="0" algn="ctr" rtl="0">
              <a:spcBef>
                <a:spcPts val="0"/>
              </a:spcBef>
              <a:spcAft>
                <a:spcPts val="0"/>
              </a:spcAft>
              <a:buNone/>
            </a:pPr>
            <a:r>
              <a:rPr lang="pl" sz="4800">
                <a:latin typeface="Anton"/>
                <a:ea typeface="Anton"/>
                <a:cs typeface="Anton"/>
                <a:sym typeface="Anton"/>
              </a:rPr>
              <a:t>1918 - 2018</a:t>
            </a:r>
            <a:endParaRPr sz="4800">
              <a:latin typeface="Anton"/>
              <a:ea typeface="Anton"/>
              <a:cs typeface="Anton"/>
              <a:sym typeface="Anton"/>
            </a:endParaRPr>
          </a:p>
        </p:txBody>
      </p:sp>
      <p:pic>
        <p:nvPicPr>
          <p:cNvPr id="3" name="Piosenki patriotyczne - Polonez - Pożegnanie Ojczyzny - Ogiński.(videoo.info).mp3">
            <a:hlinkClick r:id="" action="ppaction://media"/>
          </p:cNvPr>
          <p:cNvPicPr>
            <a:picLocks noRot="1" noChangeAspect="1"/>
          </p:cNvPicPr>
          <p:nvPr>
            <a:audioFile r:link="rId1"/>
          </p:nvPr>
        </p:nvPicPr>
        <p:blipFill>
          <a:blip r:embed="rId5"/>
          <a:stretch>
            <a:fillRect/>
          </a:stretch>
        </p:blipFill>
        <p:spPr>
          <a:xfrm>
            <a:off x="190586" y="4755523"/>
            <a:ext cx="45719" cy="45719"/>
          </a:xfrm>
          <a:prstGeom prst="rect">
            <a:avLst/>
          </a:prstGeom>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1"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311700" y="555600"/>
            <a:ext cx="8348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Bitwa pod Grunwaldem</a:t>
            </a:r>
            <a:endParaRPr sz="2800" u="sng">
              <a:latin typeface="Bree Serif"/>
              <a:ea typeface="Bree Serif"/>
              <a:cs typeface="Bree Serif"/>
              <a:sym typeface="Bree Serif"/>
            </a:endParaRPr>
          </a:p>
        </p:txBody>
      </p:sp>
      <p:sp>
        <p:nvSpPr>
          <p:cNvPr id="91" name="Google Shape;91;p19"/>
          <p:cNvSpPr txBox="1">
            <a:spLocks noGrp="1"/>
          </p:cNvSpPr>
          <p:nvPr>
            <p:ph type="body" idx="1"/>
          </p:nvPr>
        </p:nvSpPr>
        <p:spPr>
          <a:xfrm>
            <a:off x="311700" y="1802600"/>
            <a:ext cx="8235900" cy="3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2400" dirty="0">
                <a:solidFill>
                  <a:srgbClr val="434343"/>
                </a:solidFill>
                <a:latin typeface="Bree Serif"/>
                <a:ea typeface="Bree Serif"/>
                <a:cs typeface="Bree Serif"/>
                <a:sym typeface="Bree Serif"/>
              </a:rPr>
              <a:t>jedna z największych bitew w historii średniowiecznej Europy. Miała miejsce pod Grunwaldem 15 lipca 1410 r., było to </a:t>
            </a:r>
            <a:r>
              <a:rPr lang="pl" sz="2400" dirty="0">
                <a:solidFill>
                  <a:srgbClr val="434343"/>
                </a:solidFill>
                <a:highlight>
                  <a:srgbClr val="FFFFFF"/>
                </a:highlight>
                <a:latin typeface="Bree Serif"/>
                <a:ea typeface="Bree Serif"/>
                <a:cs typeface="Bree Serif"/>
                <a:sym typeface="Bree Serif"/>
              </a:rPr>
              <a:t>starcie pomiędzy Zakonem Krzyżackim, a Siłami Polsko-Litewskimi oraz  zakończona zwycięstwem Polaków i ich sprzymierzeńców.</a:t>
            </a:r>
            <a:endParaRPr sz="2400" dirty="0">
              <a:solidFill>
                <a:srgbClr val="434343"/>
              </a:solidFill>
              <a:highlight>
                <a:srgbClr val="FFFFFF"/>
              </a:highlight>
              <a:latin typeface="Bree Serif"/>
              <a:ea typeface="Bree Serif"/>
              <a:cs typeface="Bree Serif"/>
              <a:sym typeface="Bree Serif"/>
            </a:endParaRPr>
          </a:p>
          <a:p>
            <a:pPr marL="0" lvl="0" indent="0" algn="l" rtl="0">
              <a:spcBef>
                <a:spcPts val="1600"/>
              </a:spcBef>
              <a:spcAft>
                <a:spcPts val="0"/>
              </a:spcAft>
              <a:buClr>
                <a:schemeClr val="dk1"/>
              </a:buClr>
              <a:buSzPts val="1100"/>
              <a:buFont typeface="Arial"/>
              <a:buNone/>
            </a:pPr>
            <a:endParaRPr sz="1350" dirty="0">
              <a:solidFill>
                <a:srgbClr val="333333"/>
              </a:solidFill>
              <a:highlight>
                <a:srgbClr val="FFFFFF"/>
              </a:highlight>
            </a:endParaRPr>
          </a:p>
          <a:p>
            <a:pPr marL="0" lvl="0" indent="0" algn="l" rtl="0">
              <a:spcBef>
                <a:spcPts val="1600"/>
              </a:spcBef>
              <a:spcAft>
                <a:spcPts val="1600"/>
              </a:spcAft>
              <a:buNone/>
            </a:pPr>
            <a:endParaRPr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11700" y="555600"/>
            <a:ext cx="6696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dirty="0">
                <a:latin typeface="Bree Serif"/>
                <a:ea typeface="Bree Serif"/>
                <a:cs typeface="Bree Serif"/>
                <a:sym typeface="Bree Serif"/>
              </a:rPr>
              <a:t>Unia Lubelska </a:t>
            </a:r>
            <a:endParaRPr sz="2800" u="sng" dirty="0">
              <a:latin typeface="Bree Serif"/>
              <a:ea typeface="Bree Serif"/>
              <a:cs typeface="Bree Serif"/>
              <a:sym typeface="Bree Serif"/>
            </a:endParaRPr>
          </a:p>
        </p:txBody>
      </p:sp>
      <p:sp>
        <p:nvSpPr>
          <p:cNvPr id="97" name="Google Shape;97;p20"/>
          <p:cNvSpPr txBox="1">
            <a:spLocks noGrp="1"/>
          </p:cNvSpPr>
          <p:nvPr>
            <p:ph type="body" idx="1"/>
          </p:nvPr>
        </p:nvSpPr>
        <p:spPr>
          <a:xfrm>
            <a:off x="311700" y="1439675"/>
            <a:ext cx="8198100" cy="3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pl" sz="2400" dirty="0">
                <a:solidFill>
                  <a:srgbClr val="434343"/>
                </a:solidFill>
                <a:latin typeface="Bree Serif"/>
                <a:ea typeface="Bree Serif"/>
                <a:cs typeface="Bree Serif"/>
                <a:sym typeface="Bree Serif"/>
              </a:rPr>
              <a:t>została zawarta w </a:t>
            </a:r>
            <a:r>
              <a:rPr lang="pl" sz="2400" dirty="0">
                <a:solidFill>
                  <a:srgbClr val="434343"/>
                </a:solidFill>
                <a:highlight>
                  <a:srgbClr val="FFFFFF"/>
                </a:highlight>
                <a:latin typeface="Bree Serif"/>
                <a:ea typeface="Bree Serif"/>
                <a:cs typeface="Bree Serif"/>
                <a:sym typeface="Bree Serif"/>
              </a:rPr>
              <a:t>Lublinie 1 czerwca 1569 r, pomiędzy Królestwem Polskim, a Wielkim Księstwem Litewskim. Miała na celu poszerzenia ziem polskich i jej skutkami było to, że państwo stało się wielonarodowe i wielowyznaniowe.</a:t>
            </a:r>
            <a:endParaRPr sz="2400" dirty="0">
              <a:solidFill>
                <a:srgbClr val="434343"/>
              </a:solidFill>
              <a:latin typeface="Bree Serif"/>
              <a:ea typeface="Bree Serif"/>
              <a:cs typeface="Bree Serif"/>
              <a:sym typeface="Bree Serif"/>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311700" y="555600"/>
            <a:ext cx="8210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Konfederacja Warszawska</a:t>
            </a:r>
            <a:endParaRPr sz="2800" u="sng">
              <a:latin typeface="Bree Serif"/>
              <a:ea typeface="Bree Serif"/>
              <a:cs typeface="Bree Serif"/>
              <a:sym typeface="Bree Serif"/>
            </a:endParaRPr>
          </a:p>
        </p:txBody>
      </p:sp>
      <p:sp>
        <p:nvSpPr>
          <p:cNvPr id="103" name="Google Shape;103;p21"/>
          <p:cNvSpPr txBox="1">
            <a:spLocks noGrp="1"/>
          </p:cNvSpPr>
          <p:nvPr>
            <p:ph type="body" idx="1"/>
          </p:nvPr>
        </p:nvSpPr>
        <p:spPr>
          <a:xfrm>
            <a:off x="311700" y="1389600"/>
            <a:ext cx="84234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000" dirty="0">
                <a:solidFill>
                  <a:srgbClr val="434343"/>
                </a:solidFill>
                <a:latin typeface="Bree Serif"/>
                <a:ea typeface="Bree Serif"/>
                <a:cs typeface="Bree Serif"/>
                <a:sym typeface="Bree Serif"/>
              </a:rPr>
              <a:t>uchwała podjęta przez szlachtę </a:t>
            </a:r>
            <a:r>
              <a:rPr lang="pl" sz="3000" dirty="0">
                <a:solidFill>
                  <a:srgbClr val="434343"/>
                </a:solidFill>
                <a:highlight>
                  <a:srgbClr val="FFFFFF"/>
                </a:highlight>
                <a:latin typeface="Bree Serif"/>
                <a:ea typeface="Bree Serif"/>
                <a:cs typeface="Bree Serif"/>
                <a:sym typeface="Bree Serif"/>
              </a:rPr>
              <a:t>na sejmie konwokacyjnym w Warszawie 28 stycznia 1573</a:t>
            </a:r>
            <a:r>
              <a:rPr lang="pl" sz="3000" dirty="0">
                <a:solidFill>
                  <a:srgbClr val="434343"/>
                </a:solidFill>
                <a:latin typeface="Bree Serif"/>
                <a:ea typeface="Bree Serif"/>
                <a:cs typeface="Bree Serif"/>
                <a:sym typeface="Bree Serif"/>
              </a:rPr>
              <a:t>. Akt ten gwarantował tolerancję religijną oraz swobodę religijną</a:t>
            </a:r>
            <a:r>
              <a:rPr lang="pl" sz="3000" dirty="0">
                <a:solidFill>
                  <a:srgbClr val="434343"/>
                </a:solidFill>
              </a:rPr>
              <a:t>.</a:t>
            </a:r>
            <a:endParaRPr sz="3000" dirty="0">
              <a:solidFill>
                <a:srgbClr val="434343"/>
              </a:solidFill>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288475" y="486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u="sng">
                <a:latin typeface="Bree Serif"/>
                <a:ea typeface="Bree Serif"/>
                <a:cs typeface="Bree Serif"/>
                <a:sym typeface="Bree Serif"/>
              </a:rPr>
              <a:t>Konstytucja 3 maja</a:t>
            </a:r>
            <a:endParaRPr u="sng">
              <a:latin typeface="Bree Serif"/>
              <a:ea typeface="Bree Serif"/>
              <a:cs typeface="Bree Serif"/>
              <a:sym typeface="Bree Serif"/>
            </a:endParaRPr>
          </a:p>
        </p:txBody>
      </p:sp>
      <p:sp>
        <p:nvSpPr>
          <p:cNvPr id="109" name="Google Shape;109;p22"/>
          <p:cNvSpPr txBox="1">
            <a:spLocks noGrp="1"/>
          </p:cNvSpPr>
          <p:nvPr>
            <p:ph type="body" idx="1"/>
          </p:nvPr>
        </p:nvSpPr>
        <p:spPr>
          <a:xfrm>
            <a:off x="403375" y="1919075"/>
            <a:ext cx="82908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400">
                <a:solidFill>
                  <a:srgbClr val="434343"/>
                </a:solidFill>
                <a:latin typeface="Bree Serif"/>
                <a:ea typeface="Bree Serif"/>
                <a:cs typeface="Bree Serif"/>
                <a:sym typeface="Bree Serif"/>
              </a:rPr>
              <a:t>została uchwalona 3 maja 1791 roku. Ustawa ta wprowadziła wiele reform, które miały usprawnić funkcjonowanie państwa. Powszechnie przyjmuje się, że była to pierwsza w Europie i druga na świecie nowoczesna, spisana konstytucja. 	</a:t>
            </a:r>
            <a:r>
              <a:rPr lang="pl"/>
              <a:t>	</a:t>
            </a:r>
            <a:endParaRPr/>
          </a:p>
          <a:p>
            <a:pPr marL="0" lvl="0" indent="0" algn="l" rtl="0">
              <a:spcBef>
                <a:spcPts val="1600"/>
              </a:spcBef>
              <a:spcAft>
                <a:spcPts val="1600"/>
              </a:spcAft>
              <a:buNone/>
            </a:pPr>
            <a:r>
              <a:rPr lang="pl"/>
              <a:t>		 </a:t>
            </a:r>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160875" y="211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u="sng">
                <a:solidFill>
                  <a:srgbClr val="000000"/>
                </a:solidFill>
                <a:latin typeface="Bree Serif"/>
                <a:ea typeface="Bree Serif"/>
                <a:cs typeface="Bree Serif"/>
                <a:sym typeface="Bree Serif"/>
              </a:rPr>
              <a:t>III rozbiór Polski</a:t>
            </a:r>
            <a:endParaRPr u="sng">
              <a:solidFill>
                <a:srgbClr val="000000"/>
              </a:solidFill>
              <a:latin typeface="Bree Serif"/>
              <a:ea typeface="Bree Serif"/>
              <a:cs typeface="Bree Serif"/>
              <a:sym typeface="Bree Serif"/>
            </a:endParaRPr>
          </a:p>
        </p:txBody>
      </p:sp>
      <p:sp>
        <p:nvSpPr>
          <p:cNvPr id="115" name="Google Shape;115;p23"/>
          <p:cNvSpPr txBox="1">
            <a:spLocks noGrp="1"/>
          </p:cNvSpPr>
          <p:nvPr>
            <p:ph type="body" idx="1"/>
          </p:nvPr>
        </p:nvSpPr>
        <p:spPr>
          <a:xfrm>
            <a:off x="0" y="1078700"/>
            <a:ext cx="9144000" cy="22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400">
                <a:solidFill>
                  <a:srgbClr val="434343"/>
                </a:solidFill>
                <a:latin typeface="Bree Serif"/>
                <a:ea typeface="Bree Serif"/>
                <a:cs typeface="Bree Serif"/>
                <a:sym typeface="Bree Serif"/>
              </a:rPr>
              <a:t> Nastąpił 24 października 1795 roku agresją Rosjan,Prusów i Austrii na Polskę. </a:t>
            </a:r>
            <a:endParaRPr sz="2400">
              <a:solidFill>
                <a:srgbClr val="434343"/>
              </a:solidFill>
              <a:latin typeface="Bree Serif"/>
              <a:ea typeface="Bree Serif"/>
              <a:cs typeface="Bree Serif"/>
              <a:sym typeface="Bree Serif"/>
            </a:endParaRPr>
          </a:p>
          <a:p>
            <a:pPr marL="0" lvl="0" indent="0" algn="l" rtl="0">
              <a:spcBef>
                <a:spcPts val="1600"/>
              </a:spcBef>
              <a:spcAft>
                <a:spcPts val="0"/>
              </a:spcAft>
              <a:buNone/>
            </a:pPr>
            <a:r>
              <a:rPr lang="pl" sz="2400">
                <a:solidFill>
                  <a:srgbClr val="434343"/>
                </a:solidFill>
                <a:latin typeface="Bree Serif"/>
                <a:ea typeface="Bree Serif"/>
                <a:cs typeface="Bree Serif"/>
                <a:sym typeface="Bree Serif"/>
              </a:rPr>
              <a:t>Prusy - opanowały większość Mazowsza i tereny litewskie pod Niemnem, razem 48 tys. km2 i ok. 1 mln ludności.</a:t>
            </a:r>
            <a:endParaRPr sz="2400">
              <a:solidFill>
                <a:srgbClr val="434343"/>
              </a:solidFill>
              <a:latin typeface="Bree Serif"/>
              <a:ea typeface="Bree Serif"/>
              <a:cs typeface="Bree Serif"/>
              <a:sym typeface="Bree Serif"/>
            </a:endParaRPr>
          </a:p>
          <a:p>
            <a:pPr marL="0" lvl="0" indent="0" algn="l" rtl="0">
              <a:spcBef>
                <a:spcPts val="1600"/>
              </a:spcBef>
              <a:spcAft>
                <a:spcPts val="0"/>
              </a:spcAft>
              <a:buNone/>
            </a:pPr>
            <a:r>
              <a:rPr lang="pl" sz="2400">
                <a:solidFill>
                  <a:srgbClr val="434343"/>
                </a:solidFill>
                <a:latin typeface="Bree Serif"/>
                <a:ea typeface="Bree Serif"/>
                <a:cs typeface="Bree Serif"/>
                <a:sym typeface="Bree Serif"/>
              </a:rPr>
              <a:t>Austria - uzyskała Małopolskę między Pilicą z Bugiem z częścią Podlasia i Mazowsza, razem 47 tys. km2 i 1,5 mln mieszkańców.</a:t>
            </a:r>
            <a:endParaRPr sz="2400">
              <a:solidFill>
                <a:srgbClr val="434343"/>
              </a:solidFill>
              <a:latin typeface="Bree Serif"/>
              <a:ea typeface="Bree Serif"/>
              <a:cs typeface="Bree Serif"/>
              <a:sym typeface="Bree Serif"/>
            </a:endParaRPr>
          </a:p>
          <a:p>
            <a:pPr marL="0" lvl="0" indent="0" algn="l" rtl="0">
              <a:spcBef>
                <a:spcPts val="1600"/>
              </a:spcBef>
              <a:spcAft>
                <a:spcPts val="0"/>
              </a:spcAft>
              <a:buNone/>
            </a:pPr>
            <a:r>
              <a:rPr lang="pl" sz="2400">
                <a:solidFill>
                  <a:srgbClr val="434343"/>
                </a:solidFill>
                <a:latin typeface="Bree Serif"/>
                <a:ea typeface="Bree Serif"/>
                <a:cs typeface="Bree Serif"/>
                <a:sym typeface="Bree Serif"/>
              </a:rPr>
              <a:t>Rosja - opanowała obszary leżące na wschód od rzek Niemen oraz Bugu wraz z Wilnem, razem 120 tys. km2 i 1,2 mln ludności.</a:t>
            </a:r>
            <a:endParaRPr sz="2400">
              <a:solidFill>
                <a:srgbClr val="434343"/>
              </a:solidFill>
              <a:latin typeface="Bree Serif"/>
              <a:ea typeface="Bree Serif"/>
              <a:cs typeface="Bree Serif"/>
              <a:sym typeface="Bree Serif"/>
            </a:endParaRPr>
          </a:p>
          <a:p>
            <a:pPr marL="0" lvl="0" indent="0" algn="l" rtl="0">
              <a:spcBef>
                <a:spcPts val="1600"/>
              </a:spcBef>
              <a:spcAft>
                <a:spcPts val="1600"/>
              </a:spcAft>
              <a:buNone/>
            </a:pPr>
            <a:endParaRPr>
              <a:latin typeface="Caveat"/>
              <a:ea typeface="Caveat"/>
              <a:cs typeface="Caveat"/>
              <a:sym typeface="Caveat"/>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311700" y="486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u="sng">
                <a:latin typeface="Bree Serif"/>
                <a:ea typeface="Bree Serif"/>
                <a:cs typeface="Bree Serif"/>
                <a:sym typeface="Bree Serif"/>
              </a:rPr>
              <a:t>Odzyskanie niepodległości</a:t>
            </a:r>
            <a:r>
              <a:rPr lang="pl">
                <a:latin typeface="Caveat"/>
                <a:ea typeface="Caveat"/>
                <a:cs typeface="Caveat"/>
                <a:sym typeface="Caveat"/>
              </a:rPr>
              <a:t> </a:t>
            </a:r>
            <a:endParaRPr>
              <a:latin typeface="Caveat"/>
              <a:ea typeface="Caveat"/>
              <a:cs typeface="Caveat"/>
              <a:sym typeface="Caveat"/>
            </a:endParaRPr>
          </a:p>
        </p:txBody>
      </p:sp>
      <p:sp>
        <p:nvSpPr>
          <p:cNvPr id="121" name="Google Shape;121;p24"/>
          <p:cNvSpPr txBox="1">
            <a:spLocks noGrp="1"/>
          </p:cNvSpPr>
          <p:nvPr>
            <p:ph type="body" idx="1"/>
          </p:nvPr>
        </p:nvSpPr>
        <p:spPr>
          <a:xfrm>
            <a:off x="0" y="1424150"/>
            <a:ext cx="91440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Bree Serif"/>
                <a:ea typeface="Bree Serif"/>
                <a:cs typeface="Bree Serif"/>
                <a:sym typeface="Bree Serif"/>
              </a:rPr>
              <a:t>Gdy w 1795 roku doszło do III rozbioru, Polska została wymazana z mapy świata. Dopiero 123 lata później, w listopadzie 1918 roku kraj odzyskał niepodległość. Nie oznaczało to jednak końca walk o odbudowę kraju. Proces kształtowania granic trwał do 1923 roku i okupiony był ciężkimi walkami.</a:t>
            </a:r>
            <a:endParaRPr sz="3000">
              <a:solidFill>
                <a:srgbClr val="434343"/>
              </a:solidFill>
              <a:latin typeface="Bree Serif"/>
              <a:ea typeface="Bree Serif"/>
              <a:cs typeface="Bree Serif"/>
              <a:sym typeface="Bree Serif"/>
            </a:endParaRPr>
          </a:p>
          <a:p>
            <a:pPr marL="0" lvl="0" indent="0" algn="l" rtl="0">
              <a:spcBef>
                <a:spcPts val="1600"/>
              </a:spcBef>
              <a:spcAft>
                <a:spcPts val="0"/>
              </a:spcAft>
              <a:buNone/>
            </a:pPr>
            <a:endParaRPr sz="2000">
              <a:latin typeface="Caveat"/>
              <a:ea typeface="Caveat"/>
              <a:cs typeface="Caveat"/>
              <a:sym typeface="Caveat"/>
            </a:endParaRPr>
          </a:p>
          <a:p>
            <a:pPr marL="0" lvl="0" indent="0" algn="l" rtl="0">
              <a:spcBef>
                <a:spcPts val="1600"/>
              </a:spcBef>
              <a:spcAft>
                <a:spcPts val="1600"/>
              </a:spcAft>
              <a:buNone/>
            </a:pPr>
            <a:endParaRPr>
              <a:latin typeface="Caveat"/>
              <a:ea typeface="Caveat"/>
              <a:cs typeface="Caveat"/>
              <a:sym typeface="Caveat"/>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720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u="sng">
                <a:latin typeface="Bree Serif"/>
                <a:ea typeface="Bree Serif"/>
                <a:cs typeface="Bree Serif"/>
                <a:sym typeface="Bree Serif"/>
              </a:rPr>
              <a:t>Bitwa Warszawska</a:t>
            </a:r>
            <a:endParaRPr u="sng">
              <a:latin typeface="Bree Serif"/>
              <a:ea typeface="Bree Serif"/>
              <a:cs typeface="Bree Serif"/>
              <a:sym typeface="Bree Serif"/>
            </a:endParaRPr>
          </a:p>
        </p:txBody>
      </p:sp>
      <p:sp>
        <p:nvSpPr>
          <p:cNvPr id="127" name="Google Shape;127;p25"/>
          <p:cNvSpPr txBox="1">
            <a:spLocks noGrp="1"/>
          </p:cNvSpPr>
          <p:nvPr>
            <p:ph type="body" idx="1"/>
          </p:nvPr>
        </p:nvSpPr>
        <p:spPr>
          <a:xfrm>
            <a:off x="311700" y="1803250"/>
            <a:ext cx="8385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2400">
                <a:solidFill>
                  <a:srgbClr val="434343"/>
                </a:solidFill>
                <a:highlight>
                  <a:srgbClr val="FFFFFF"/>
                </a:highlight>
                <a:latin typeface="Bree Serif"/>
                <a:ea typeface="Bree Serif"/>
                <a:cs typeface="Bree Serif"/>
                <a:sym typeface="Bree Serif"/>
              </a:rPr>
              <a:t>Warszawska bitwa, decydująca bitwa wojny polsko-bolszewickiej 1919-1921, stoczona 13-15 sierpnia 1920 przez wojsko polskie z Armią Czerwoną.</a:t>
            </a:r>
            <a:endParaRPr sz="2400">
              <a:solidFill>
                <a:srgbClr val="434343"/>
              </a:solidFill>
              <a:latin typeface="Bree Serif"/>
              <a:ea typeface="Bree Serif"/>
              <a:cs typeface="Bree Serif"/>
              <a:sym typeface="Bree Serif"/>
            </a:endParaRPr>
          </a:p>
        </p:txBody>
      </p:sp>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u="sng">
                <a:latin typeface="Bree Serif"/>
                <a:ea typeface="Bree Serif"/>
                <a:cs typeface="Bree Serif"/>
                <a:sym typeface="Bree Serif"/>
              </a:rPr>
              <a:t>II Wojna Światowa</a:t>
            </a:r>
            <a:endParaRPr u="sng">
              <a:latin typeface="Bree Serif"/>
              <a:ea typeface="Bree Serif"/>
              <a:cs typeface="Bree Serif"/>
              <a:sym typeface="Bree Serif"/>
            </a:endParaRPr>
          </a:p>
        </p:txBody>
      </p:sp>
      <p:sp>
        <p:nvSpPr>
          <p:cNvPr id="133" name="Google Shape;133;p26"/>
          <p:cNvSpPr txBox="1">
            <a:spLocks noGrp="1"/>
          </p:cNvSpPr>
          <p:nvPr>
            <p:ph type="body" idx="1"/>
          </p:nvPr>
        </p:nvSpPr>
        <p:spPr>
          <a:xfrm>
            <a:off x="0" y="1506425"/>
            <a:ext cx="91548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2400">
                <a:solidFill>
                  <a:srgbClr val="434343"/>
                </a:solidFill>
                <a:latin typeface="Bree Serif"/>
                <a:ea typeface="Bree Serif"/>
                <a:cs typeface="Bree Serif"/>
                <a:sym typeface="Bree Serif"/>
              </a:rPr>
              <a:t>rozpoczęła się 1. września 1939 roku, z inicjatywy Niemiec, poprzez nakaz Hitlera. Później do Niemiec dołączyła także Rosja. Polacy stracili swoje państwo. Podczas trwania wojny, szczególnie źle traktowano Żydów. Zginęło wiele milionów ludzi. Wkrótce Niemcy przerwali współpracę z Rosją i zaczęli ją atakować, co doprowadziło do zjednoczenia Rosji z innymi państwami, a następnie do zakończenia wojny w 1945 roku.</a:t>
            </a:r>
            <a:endParaRPr sz="2400">
              <a:solidFill>
                <a:srgbClr val="434343"/>
              </a:solidFill>
              <a:latin typeface="Bree Serif"/>
              <a:ea typeface="Bree Serif"/>
              <a:cs typeface="Bree Serif"/>
              <a:sym typeface="Bree Serif"/>
            </a:endParaRPr>
          </a:p>
          <a:p>
            <a:pPr marL="0" lvl="0" indent="0" algn="l" rtl="0">
              <a:spcBef>
                <a:spcPts val="1600"/>
              </a:spcBef>
              <a:spcAft>
                <a:spcPts val="1600"/>
              </a:spcAft>
              <a:buNone/>
            </a:pPr>
            <a:endParaRPr>
              <a:solidFill>
                <a:srgbClr val="666666"/>
              </a:solidFill>
              <a:latin typeface="Caveat"/>
              <a:ea typeface="Caveat"/>
              <a:cs typeface="Caveat"/>
              <a:sym typeface="Caveat"/>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322028" y="29419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3000">
                <a:solidFill>
                  <a:srgbClr val="434343"/>
                </a:solidFill>
                <a:latin typeface="Bree Serif"/>
                <a:ea typeface="Bree Serif"/>
                <a:cs typeface="Bree Serif"/>
                <a:sym typeface="Bree Serif"/>
              </a:rPr>
              <a:t>2.Postacie, które mają związek z odzyskaniem niepodległości przez Polskę.</a:t>
            </a:r>
            <a:endParaRPr sz="3000">
              <a:solidFill>
                <a:srgbClr val="434343"/>
              </a:solidFill>
              <a:latin typeface="Bree Serif"/>
              <a:ea typeface="Bree Serif"/>
              <a:cs typeface="Bree Serif"/>
              <a:sym typeface="Bree Serif"/>
            </a:endParaRPr>
          </a:p>
        </p:txBody>
      </p:sp>
      <p:pic>
        <p:nvPicPr>
          <p:cNvPr id="139" name="Google Shape;139;p27"/>
          <p:cNvPicPr preferRelativeResize="0"/>
          <p:nvPr/>
        </p:nvPicPr>
        <p:blipFill>
          <a:blip r:embed="rId3">
            <a:alphaModFix/>
          </a:blip>
          <a:stretch>
            <a:fillRect/>
          </a:stretch>
        </p:blipFill>
        <p:spPr>
          <a:xfrm>
            <a:off x="3736825" y="1347675"/>
            <a:ext cx="4896300" cy="244815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9"/>
                                        </p:tgtEl>
                                        <p:attrNameLst>
                                          <p:attrName>style.visibility</p:attrName>
                                        </p:attrNameLst>
                                      </p:cBhvr>
                                      <p:to>
                                        <p:strVal val="visible"/>
                                      </p:to>
                                    </p:set>
                                    <p:animEffect transition="in" filter="fade">
                                      <p:cBhvr>
                                        <p:cTn id="11"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265500" y="9203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a:latin typeface="Alegreya"/>
                <a:ea typeface="Alegreya"/>
                <a:cs typeface="Alegreya"/>
                <a:sym typeface="Alegreya"/>
              </a:rPr>
              <a:t>Józef Piłsudski</a:t>
            </a:r>
            <a:endParaRPr>
              <a:latin typeface="Alegreya"/>
              <a:ea typeface="Alegreya"/>
              <a:cs typeface="Alegreya"/>
              <a:sym typeface="Alegreya"/>
            </a:endParaRPr>
          </a:p>
        </p:txBody>
      </p:sp>
      <p:sp>
        <p:nvSpPr>
          <p:cNvPr id="145" name="Google Shape;145;p28"/>
          <p:cNvSpPr txBox="1">
            <a:spLocks noGrp="1"/>
          </p:cNvSpPr>
          <p:nvPr>
            <p:ph type="subTitle" idx="1"/>
          </p:nvPr>
        </p:nvSpPr>
        <p:spPr>
          <a:xfrm>
            <a:off x="265500" y="2571750"/>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800">
                <a:solidFill>
                  <a:srgbClr val="666666"/>
                </a:solidFill>
                <a:highlight>
                  <a:srgbClr val="FFFFFF"/>
                </a:highlight>
                <a:latin typeface="Caveat"/>
                <a:ea typeface="Caveat"/>
                <a:cs typeface="Caveat"/>
                <a:sym typeface="Caveat"/>
              </a:rPr>
              <a:t>polski działacz niepodległościowy, dowódca wojskowy, polityk, naczelnik państwa Polskiego w latach 1918–1922 , naczelny wódz Armii Polskiej od 11 listopada 1918 oraz pierwszy marszałek Polski.</a:t>
            </a:r>
            <a:endParaRPr sz="1800">
              <a:solidFill>
                <a:srgbClr val="666666"/>
              </a:solidFill>
              <a:latin typeface="Caveat"/>
              <a:ea typeface="Caveat"/>
              <a:cs typeface="Caveat"/>
              <a:sym typeface="Caveat"/>
            </a:endParaRPr>
          </a:p>
        </p:txBody>
      </p:sp>
      <p:pic>
        <p:nvPicPr>
          <p:cNvPr id="146" name="Google Shape;146;p28"/>
          <p:cNvPicPr preferRelativeResize="0"/>
          <p:nvPr/>
        </p:nvPicPr>
        <p:blipFill>
          <a:blip r:embed="rId3">
            <a:alphaModFix/>
          </a:blip>
          <a:stretch>
            <a:fillRect/>
          </a:stretch>
        </p:blipFill>
        <p:spPr>
          <a:xfrm>
            <a:off x="5594025" y="920325"/>
            <a:ext cx="2615800" cy="3601825"/>
          </a:xfrm>
          <a:prstGeom prst="rect">
            <a:avLst/>
          </a:prstGeom>
          <a:noFill/>
          <a:ln>
            <a:noFill/>
          </a:ln>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300"/>
                                        <p:tgtEl>
                                          <p:spTgt spid="144"/>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45"/>
                                        </p:tgtEl>
                                        <p:attrNameLst>
                                          <p:attrName>style.visibility</p:attrName>
                                        </p:attrNameLst>
                                      </p:cBhvr>
                                      <p:to>
                                        <p:strVal val="visible"/>
                                      </p:to>
                                    </p:set>
                                    <p:animEffect transition="in" filter="fade">
                                      <p:cBhvr>
                                        <p:cTn id="11" dur="1000"/>
                                        <p:tgtEl>
                                          <p:spTgt spid="145"/>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94852" y="494851"/>
            <a:ext cx="7960659" cy="4247317"/>
          </a:xfrm>
          <a:prstGeom prst="rect">
            <a:avLst/>
          </a:prstGeom>
          <a:noFill/>
        </p:spPr>
        <p:txBody>
          <a:bodyPr wrap="square" rtlCol="0">
            <a:spAutoFit/>
          </a:bodyPr>
          <a:lstStyle/>
          <a:p>
            <a:r>
              <a:rPr lang="pl-PL" sz="1800" dirty="0" smtClean="0">
                <a:latin typeface="Tw Cen MT Condensed Extra Bold" pitchFamily="34" charset="-18"/>
              </a:rPr>
              <a:t>1.Tytuł</a:t>
            </a:r>
          </a:p>
          <a:p>
            <a:r>
              <a:rPr lang="pl-PL" sz="1800" dirty="0" smtClean="0">
                <a:latin typeface="Tw Cen MT Condensed Extra Bold" pitchFamily="34" charset="-18"/>
              </a:rPr>
              <a:t>2.Spis treści </a:t>
            </a:r>
          </a:p>
          <a:p>
            <a:r>
              <a:rPr lang="pl-PL" sz="1800" dirty="0" smtClean="0">
                <a:latin typeface="Tw Cen MT Condensed Extra Bold" pitchFamily="34" charset="-18"/>
              </a:rPr>
              <a:t>3.Wprowadzenie</a:t>
            </a:r>
          </a:p>
          <a:p>
            <a:r>
              <a:rPr lang="pl-PL" sz="1800" dirty="0" smtClean="0">
                <a:latin typeface="Tw Cen MT Condensed Extra Bold" pitchFamily="34" charset="-18"/>
              </a:rPr>
              <a:t>4.</a:t>
            </a:r>
            <a:r>
              <a:rPr lang="pl" sz="1800" dirty="0" smtClean="0">
                <a:solidFill>
                  <a:srgbClr val="434343"/>
                </a:solidFill>
                <a:latin typeface="Tw Cen MT Condensed Extra Bold" pitchFamily="34" charset="-18"/>
                <a:ea typeface="Bree Serif"/>
                <a:cs typeface="Bree Serif"/>
                <a:sym typeface="Bree Serif"/>
              </a:rPr>
              <a:t> </a:t>
            </a:r>
            <a:r>
              <a:rPr lang="pl" sz="1800" dirty="0" smtClean="0">
                <a:solidFill>
                  <a:schemeClr val="tx1"/>
                </a:solidFill>
                <a:latin typeface="Tw Cen MT Condensed Extra Bold" pitchFamily="34" charset="-18"/>
                <a:ea typeface="Bree Serif"/>
                <a:cs typeface="Bree Serif"/>
                <a:sym typeface="Bree Serif"/>
              </a:rPr>
              <a:t>Krótki </a:t>
            </a:r>
            <a:r>
              <a:rPr lang="pl" sz="1800" dirty="0" smtClean="0">
                <a:solidFill>
                  <a:schemeClr val="tx1"/>
                </a:solidFill>
                <a:latin typeface="Tw Cen MT Condensed Extra Bold" pitchFamily="34" charset="-18"/>
                <a:ea typeface="Bree Serif"/>
                <a:cs typeface="Bree Serif"/>
                <a:sym typeface="Bree Serif"/>
              </a:rPr>
              <a:t>zarys poszczególnych  wydarzeń </a:t>
            </a:r>
            <a:r>
              <a:rPr lang="pl" sz="1800" dirty="0" smtClean="0">
                <a:solidFill>
                  <a:schemeClr val="tx1"/>
                </a:solidFill>
                <a:latin typeface="Tw Cen MT Condensed Extra Bold" pitchFamily="34" charset="-18"/>
                <a:ea typeface="Bree Serif"/>
                <a:cs typeface="Bree Serif"/>
                <a:sym typeface="Bree Serif"/>
              </a:rPr>
              <a:t>historycznych </a:t>
            </a:r>
          </a:p>
          <a:p>
            <a:pPr lvl="5"/>
            <a:r>
              <a:rPr lang="pl" sz="1800" dirty="0" smtClean="0">
                <a:solidFill>
                  <a:srgbClr val="434343"/>
                </a:solidFill>
                <a:latin typeface="Tw Cen MT Condensed Extra Bold" pitchFamily="34" charset="-18"/>
                <a:sym typeface="Bree Serif"/>
              </a:rPr>
              <a:t>          -Chrzest Polski</a:t>
            </a:r>
          </a:p>
          <a:p>
            <a:pPr lvl="5"/>
            <a:r>
              <a:rPr lang="pl" sz="1800" dirty="0" smtClean="0">
                <a:solidFill>
                  <a:srgbClr val="434343"/>
                </a:solidFill>
                <a:latin typeface="Tw Cen MT Condensed Extra Bold" pitchFamily="34" charset="-18"/>
                <a:sym typeface="Bree Serif"/>
              </a:rPr>
              <a:t>          -Zjazd Gnieźnieńsi</a:t>
            </a:r>
          </a:p>
          <a:p>
            <a:pPr lvl="5"/>
            <a:r>
              <a:rPr lang="pl" sz="1800" dirty="0" smtClean="0">
                <a:solidFill>
                  <a:srgbClr val="434343"/>
                </a:solidFill>
                <a:latin typeface="Tw Cen MT Condensed Extra Bold" pitchFamily="34" charset="-18"/>
                <a:sym typeface="Bree Serif"/>
              </a:rPr>
              <a:t>          -Koronacja Bolesława Chrobrego</a:t>
            </a:r>
          </a:p>
          <a:p>
            <a:pPr lvl="5"/>
            <a:r>
              <a:rPr lang="pl" sz="1800" dirty="0" smtClean="0">
                <a:solidFill>
                  <a:srgbClr val="434343"/>
                </a:solidFill>
                <a:latin typeface="Tw Cen MT Condensed Extra Bold" pitchFamily="34" charset="-18"/>
                <a:sym typeface="Bree Serif"/>
              </a:rPr>
              <a:t>          -Bitwa pod Grunwaldem</a:t>
            </a:r>
          </a:p>
          <a:p>
            <a:pPr lvl="5"/>
            <a:r>
              <a:rPr lang="pl" sz="1800" dirty="0" smtClean="0">
                <a:solidFill>
                  <a:srgbClr val="434343"/>
                </a:solidFill>
                <a:latin typeface="Tw Cen MT Condensed Extra Bold" pitchFamily="34" charset="-18"/>
                <a:sym typeface="Bree Serif"/>
              </a:rPr>
              <a:t>          -Unia Lubelska</a:t>
            </a:r>
          </a:p>
          <a:p>
            <a:pPr lvl="5"/>
            <a:r>
              <a:rPr lang="pl" sz="1800" dirty="0" smtClean="0">
                <a:solidFill>
                  <a:srgbClr val="434343"/>
                </a:solidFill>
                <a:latin typeface="Tw Cen MT Condensed Extra Bold" pitchFamily="34" charset="-18"/>
                <a:sym typeface="Bree Serif"/>
              </a:rPr>
              <a:t>          -Konfederacja Warszawska</a:t>
            </a:r>
          </a:p>
          <a:p>
            <a:pPr lvl="5"/>
            <a:r>
              <a:rPr lang="pl" sz="1800" dirty="0" smtClean="0">
                <a:solidFill>
                  <a:srgbClr val="434343"/>
                </a:solidFill>
                <a:latin typeface="Tw Cen MT Condensed Extra Bold" pitchFamily="34" charset="-18"/>
                <a:sym typeface="Bree Serif"/>
              </a:rPr>
              <a:t>          -Konstytucja 3 Maja</a:t>
            </a:r>
          </a:p>
          <a:p>
            <a:pPr lvl="5"/>
            <a:r>
              <a:rPr lang="pl" sz="1800" dirty="0" smtClean="0">
                <a:solidFill>
                  <a:srgbClr val="434343"/>
                </a:solidFill>
                <a:latin typeface="Tw Cen MT Condensed Extra Bold" pitchFamily="34" charset="-18"/>
                <a:sym typeface="Bree Serif"/>
              </a:rPr>
              <a:t>          -III  Rozbiór Polski</a:t>
            </a:r>
          </a:p>
          <a:p>
            <a:pPr lvl="5"/>
            <a:r>
              <a:rPr lang="pl" sz="1800" dirty="0" smtClean="0">
                <a:solidFill>
                  <a:srgbClr val="434343"/>
                </a:solidFill>
                <a:latin typeface="Tw Cen MT Condensed Extra Bold" pitchFamily="34" charset="-18"/>
                <a:sym typeface="Bree Serif"/>
              </a:rPr>
              <a:t>          -Odzyskanie niepodległości </a:t>
            </a:r>
          </a:p>
          <a:p>
            <a:pPr lvl="5"/>
            <a:r>
              <a:rPr lang="pl" sz="1800" dirty="0" smtClean="0">
                <a:solidFill>
                  <a:srgbClr val="434343"/>
                </a:solidFill>
                <a:latin typeface="Tw Cen MT Condensed Extra Bold" pitchFamily="34" charset="-18"/>
                <a:sym typeface="Bree Serif"/>
              </a:rPr>
              <a:t>          -Bitwa Warszawska</a:t>
            </a:r>
          </a:p>
          <a:p>
            <a:pPr lvl="5"/>
            <a:r>
              <a:rPr lang="pl" sz="1800" dirty="0" smtClean="0">
                <a:solidFill>
                  <a:srgbClr val="434343"/>
                </a:solidFill>
                <a:latin typeface="Tw Cen MT Condensed Extra Bold" pitchFamily="34" charset="-18"/>
                <a:sym typeface="Bree Serif"/>
              </a:rPr>
              <a:t>          -II  Wojna Światowa</a:t>
            </a:r>
          </a:p>
        </p:txBody>
      </p:sp>
    </p:spTree>
  </p:cSld>
  <p:clrMapOvr>
    <a:masterClrMapping/>
  </p:clrMapOvr>
  <p:transition spd="slow" advClick="0"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a:latin typeface="Alegreya"/>
                <a:ea typeface="Alegreya"/>
                <a:cs typeface="Alegreya"/>
                <a:sym typeface="Alegreya"/>
              </a:rPr>
              <a:t>Ignacy Paderewski</a:t>
            </a:r>
            <a:endParaRPr>
              <a:latin typeface="Alegreya"/>
              <a:ea typeface="Alegreya"/>
              <a:cs typeface="Alegreya"/>
              <a:sym typeface="Alegreya"/>
            </a:endParaRPr>
          </a:p>
        </p:txBody>
      </p:sp>
      <p:sp>
        <p:nvSpPr>
          <p:cNvPr id="152" name="Google Shape;152;p2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800">
                <a:solidFill>
                  <a:srgbClr val="434343"/>
                </a:solidFill>
                <a:highlight>
                  <a:srgbClr val="FFFFFF"/>
                </a:highlight>
                <a:latin typeface="Caveat"/>
                <a:ea typeface="Caveat"/>
                <a:cs typeface="Caveat"/>
                <a:sym typeface="Caveat"/>
              </a:rPr>
              <a:t>słynny polski pianista, kompozytor i polityk. Uhonorowany m.in.: Orderem Orła Białego, francuskim Krzyżem Wielkim Legii Honorowej oraz tytułem Rycerza Wielkiego Krzyża Orderu Imperium Brytyjskiego.</a:t>
            </a:r>
            <a:endParaRPr sz="1800">
              <a:solidFill>
                <a:srgbClr val="434343"/>
              </a:solidFill>
              <a:latin typeface="Caveat"/>
              <a:ea typeface="Caveat"/>
              <a:cs typeface="Caveat"/>
              <a:sym typeface="Caveat"/>
            </a:endParaRPr>
          </a:p>
        </p:txBody>
      </p:sp>
      <p:pic>
        <p:nvPicPr>
          <p:cNvPr id="153" name="Google Shape;153;p29"/>
          <p:cNvPicPr preferRelativeResize="0"/>
          <p:nvPr/>
        </p:nvPicPr>
        <p:blipFill>
          <a:blip r:embed="rId3">
            <a:alphaModFix/>
          </a:blip>
          <a:stretch>
            <a:fillRect/>
          </a:stretch>
        </p:blipFill>
        <p:spPr>
          <a:xfrm>
            <a:off x="5499150" y="866125"/>
            <a:ext cx="2828625" cy="3564050"/>
          </a:xfrm>
          <a:prstGeom prst="rect">
            <a:avLst/>
          </a:prstGeom>
          <a:noFill/>
          <a:ln>
            <a:noFill/>
          </a:ln>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300"/>
                                        <p:tgtEl>
                                          <p:spTgt spid="151"/>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1000"/>
                                        <p:tgtEl>
                                          <p:spTgt spid="152"/>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153"/>
                                        </p:tgtEl>
                                        <p:attrNameLst>
                                          <p:attrName>style.visibility</p:attrName>
                                        </p:attrNameLst>
                                      </p:cBhvr>
                                      <p:to>
                                        <p:strVal val="visible"/>
                                      </p:to>
                                    </p:set>
                                    <p:animEffect transition="in" filter="fade">
                                      <p:cBhvr>
                                        <p:cTn id="15"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a:latin typeface="Alegreya"/>
                <a:ea typeface="Alegreya"/>
                <a:cs typeface="Alegreya"/>
                <a:sym typeface="Alegreya"/>
              </a:rPr>
              <a:t>Władysław Sikorski</a:t>
            </a:r>
            <a:endParaRPr>
              <a:latin typeface="Alegreya"/>
              <a:ea typeface="Alegreya"/>
              <a:cs typeface="Alegreya"/>
              <a:sym typeface="Alegreya"/>
            </a:endParaRPr>
          </a:p>
        </p:txBody>
      </p:sp>
      <p:sp>
        <p:nvSpPr>
          <p:cNvPr id="159" name="Google Shape;159;p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800">
                <a:solidFill>
                  <a:srgbClr val="666666"/>
                </a:solidFill>
                <a:latin typeface="Caveat"/>
                <a:ea typeface="Caveat"/>
                <a:cs typeface="Caveat"/>
                <a:sym typeface="Caveat"/>
              </a:rPr>
              <a:t>polski generał i polityk, w okresie II wojny światowej. Pełnił funkcję premiera</a:t>
            </a:r>
            <a:r>
              <a:rPr lang="pl" sz="1800">
                <a:solidFill>
                  <a:srgbClr val="666666"/>
                </a:solidFill>
                <a:uFill>
                  <a:noFill/>
                </a:uFill>
                <a:latin typeface="Caveat"/>
                <a:ea typeface="Caveat"/>
                <a:cs typeface="Caveat"/>
                <a:sym typeface="Caveat"/>
                <a:hlinkClick r:id="rId3"/>
              </a:rPr>
              <a:t> </a:t>
            </a:r>
            <a:r>
              <a:rPr lang="pl" sz="1800">
                <a:solidFill>
                  <a:srgbClr val="666666"/>
                </a:solidFill>
                <a:latin typeface="Caveat"/>
                <a:ea typeface="Caveat"/>
                <a:cs typeface="Caveat"/>
                <a:sym typeface="Caveat"/>
              </a:rPr>
              <a:t>Rządu RP na uchodźstwie oraz Naczelnego Wodza Polskich Sił Zbrojnych. Jeden z najbardziej zasłużonych działaczy polskich lat 1939-43.</a:t>
            </a:r>
            <a:endParaRPr sz="1800">
              <a:solidFill>
                <a:srgbClr val="666666"/>
              </a:solidFill>
              <a:latin typeface="Caveat"/>
              <a:ea typeface="Caveat"/>
              <a:cs typeface="Caveat"/>
              <a:sym typeface="Caveat"/>
            </a:endParaRPr>
          </a:p>
        </p:txBody>
      </p:sp>
      <p:pic>
        <p:nvPicPr>
          <p:cNvPr id="160" name="Google Shape;160;p30"/>
          <p:cNvPicPr preferRelativeResize="0"/>
          <p:nvPr/>
        </p:nvPicPr>
        <p:blipFill>
          <a:blip r:embed="rId4">
            <a:alphaModFix/>
          </a:blip>
          <a:stretch>
            <a:fillRect/>
          </a:stretch>
        </p:blipFill>
        <p:spPr>
          <a:xfrm>
            <a:off x="5521175" y="785900"/>
            <a:ext cx="2982800" cy="3852775"/>
          </a:xfrm>
          <a:prstGeom prst="rect">
            <a:avLst/>
          </a:prstGeom>
          <a:noFill/>
          <a:ln>
            <a:noFill/>
          </a:ln>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300"/>
                                        <p:tgtEl>
                                          <p:spTgt spid="158"/>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fade">
                                      <p:cBhvr>
                                        <p:cTn id="11" dur="1000"/>
                                        <p:tgtEl>
                                          <p:spTgt spid="159"/>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fade">
                                      <p:cBhvr>
                                        <p:cTn id="15"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526800" y="229400"/>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3600">
                <a:latin typeface="Alegreya"/>
                <a:ea typeface="Alegreya"/>
                <a:cs typeface="Alegreya"/>
                <a:sym typeface="Alegreya"/>
              </a:rPr>
              <a:t> Św. Jan Paweł II</a:t>
            </a:r>
            <a:endParaRPr sz="3600">
              <a:latin typeface="Alegreya"/>
              <a:ea typeface="Alegreya"/>
              <a:cs typeface="Alegreya"/>
              <a:sym typeface="Alegreya"/>
            </a:endParaRPr>
          </a:p>
          <a:p>
            <a:pPr marL="0" lvl="0" indent="0" algn="l" rtl="0">
              <a:spcBef>
                <a:spcPts val="0"/>
              </a:spcBef>
              <a:spcAft>
                <a:spcPts val="0"/>
              </a:spcAft>
              <a:buNone/>
            </a:pPr>
            <a:r>
              <a:rPr lang="pl" sz="3600">
                <a:latin typeface="Alegreya"/>
                <a:ea typeface="Alegreya"/>
                <a:cs typeface="Alegreya"/>
                <a:sym typeface="Alegreya"/>
              </a:rPr>
              <a:t> -Karol Wojtyła</a:t>
            </a:r>
            <a:endParaRPr sz="3600">
              <a:latin typeface="Alegreya"/>
              <a:ea typeface="Alegreya"/>
              <a:cs typeface="Alegreya"/>
              <a:sym typeface="Alegreya"/>
            </a:endParaRPr>
          </a:p>
        </p:txBody>
      </p:sp>
      <p:sp>
        <p:nvSpPr>
          <p:cNvPr id="166" name="Google Shape;166;p31"/>
          <p:cNvSpPr txBox="1">
            <a:spLocks noGrp="1"/>
          </p:cNvSpPr>
          <p:nvPr>
            <p:ph type="subTitle" idx="1"/>
          </p:nvPr>
        </p:nvSpPr>
        <p:spPr>
          <a:xfrm>
            <a:off x="0" y="2067025"/>
            <a:ext cx="45720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solidFill>
                  <a:srgbClr val="666666"/>
                </a:solidFill>
                <a:latin typeface="Caveat"/>
                <a:ea typeface="Caveat"/>
                <a:cs typeface="Caveat"/>
                <a:sym typeface="Caveat"/>
              </a:rPr>
              <a:t>był pierwszym papieżem polakiem. Urodził się w Wadowicach. W 1942 roku wstąpił do Krakowskiego Seminarium Duchownego. W 1978 roku 16 października przyjął imię Jana Pawła II. Z zawodu był wojskowym. Szkolni koledzy nazywali go ,,Lolek''. W 1967 roku 29 maja Wojtyła został kardynałem. W 1979 roku Jan Paweł II odbył swoją pierwszą pielgrzymkę do Polski.  Papieżem był od 16 października 1978 –do 2 kwietnia 2005. Zmarł 2 kwietnia 2005 roku o godzinie 21:37.				 </a:t>
            </a:r>
            <a:endParaRPr sz="1600">
              <a:solidFill>
                <a:srgbClr val="666666"/>
              </a:solidFill>
              <a:latin typeface="Caveat"/>
              <a:ea typeface="Caveat"/>
              <a:cs typeface="Caveat"/>
              <a:sym typeface="Caveat"/>
            </a:endParaRPr>
          </a:p>
        </p:txBody>
      </p:sp>
      <p:pic>
        <p:nvPicPr>
          <p:cNvPr id="167" name="Google Shape;167;p31"/>
          <p:cNvPicPr preferRelativeResize="0"/>
          <p:nvPr/>
        </p:nvPicPr>
        <p:blipFill>
          <a:blip r:embed="rId3">
            <a:alphaModFix/>
          </a:blip>
          <a:stretch>
            <a:fillRect/>
          </a:stretch>
        </p:blipFill>
        <p:spPr>
          <a:xfrm>
            <a:off x="5245850" y="760900"/>
            <a:ext cx="3428850" cy="3847325"/>
          </a:xfrm>
          <a:prstGeom prst="rect">
            <a:avLst/>
          </a:prstGeom>
          <a:noFill/>
          <a:ln>
            <a:noFill/>
          </a:ln>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300"/>
                                        <p:tgtEl>
                                          <p:spTgt spid="16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1000"/>
                                        <p:tgtEl>
                                          <p:spTgt spid="166"/>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265500" y="34625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a:latin typeface="Alegreya"/>
                <a:ea typeface="Alegreya"/>
                <a:cs typeface="Alegreya"/>
                <a:sym typeface="Alegreya"/>
              </a:rPr>
              <a:t>Lech Wałęsa</a:t>
            </a:r>
            <a:endParaRPr>
              <a:latin typeface="Alegreya"/>
              <a:ea typeface="Alegreya"/>
              <a:cs typeface="Alegreya"/>
              <a:sym typeface="Alegreya"/>
            </a:endParaRPr>
          </a:p>
        </p:txBody>
      </p:sp>
      <p:sp>
        <p:nvSpPr>
          <p:cNvPr id="173" name="Google Shape;173;p32"/>
          <p:cNvSpPr txBox="1">
            <a:spLocks noGrp="1"/>
          </p:cNvSpPr>
          <p:nvPr>
            <p:ph type="subTitle" idx="1"/>
          </p:nvPr>
        </p:nvSpPr>
        <p:spPr>
          <a:xfrm>
            <a:off x="69750" y="1954200"/>
            <a:ext cx="44367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2400">
                <a:latin typeface="Caveat"/>
                <a:ea typeface="Caveat"/>
                <a:cs typeface="Caveat"/>
                <a:sym typeface="Caveat"/>
              </a:rPr>
              <a:t>polski polityk i działacz związkowy, z zawodu elektryk. Współzałożyciel i pierwszy przewodniczący "Solidarności" , opozycjonista w okresie</a:t>
            </a:r>
            <a:endParaRPr sz="2400">
              <a:latin typeface="Caveat"/>
              <a:ea typeface="Caveat"/>
              <a:cs typeface="Caveat"/>
              <a:sym typeface="Caveat"/>
            </a:endParaRPr>
          </a:p>
          <a:p>
            <a:pPr marL="0" lvl="0" indent="0" algn="ctr" rtl="0">
              <a:spcBef>
                <a:spcPts val="0"/>
              </a:spcBef>
              <a:spcAft>
                <a:spcPts val="0"/>
              </a:spcAft>
              <a:buClr>
                <a:schemeClr val="dk1"/>
              </a:buClr>
              <a:buSzPts val="1100"/>
              <a:buFont typeface="Arial"/>
              <a:buNone/>
            </a:pPr>
            <a:r>
              <a:rPr lang="pl" sz="2400">
                <a:latin typeface="Caveat"/>
                <a:ea typeface="Caveat"/>
                <a:cs typeface="Caveat"/>
                <a:sym typeface="Caveat"/>
              </a:rPr>
              <a:t>PRL. Prezydent Rzeczypospolitej Polskiej w latach 1990-1995. Człowiek Roku tygodnika Time (1981)</a:t>
            </a:r>
            <a:endParaRPr sz="2400">
              <a:latin typeface="Caveat"/>
              <a:ea typeface="Caveat"/>
              <a:cs typeface="Caveat"/>
              <a:sym typeface="Caveat"/>
            </a:endParaRPr>
          </a:p>
          <a:p>
            <a:pPr marL="0" lvl="0" indent="0" algn="ctr" rtl="0">
              <a:spcBef>
                <a:spcPts val="0"/>
              </a:spcBef>
              <a:spcAft>
                <a:spcPts val="0"/>
              </a:spcAft>
              <a:buNone/>
            </a:pPr>
            <a:r>
              <a:rPr lang="pl" sz="2400">
                <a:latin typeface="Caveat"/>
                <a:ea typeface="Caveat"/>
                <a:cs typeface="Caveat"/>
                <a:sym typeface="Caveat"/>
              </a:rPr>
              <a:t>laureat Pokojowej Nagrody Nobla (1983).</a:t>
            </a:r>
            <a:endParaRPr sz="2400">
              <a:latin typeface="Caveat"/>
              <a:ea typeface="Caveat"/>
              <a:cs typeface="Caveat"/>
              <a:sym typeface="Caveat"/>
            </a:endParaRPr>
          </a:p>
        </p:txBody>
      </p:sp>
      <p:pic>
        <p:nvPicPr>
          <p:cNvPr id="174" name="Google Shape;174;p32"/>
          <p:cNvPicPr preferRelativeResize="0"/>
          <p:nvPr/>
        </p:nvPicPr>
        <p:blipFill>
          <a:blip r:embed="rId3">
            <a:alphaModFix/>
          </a:blip>
          <a:stretch>
            <a:fillRect/>
          </a:stretch>
        </p:blipFill>
        <p:spPr>
          <a:xfrm>
            <a:off x="5303050" y="220824"/>
            <a:ext cx="3320025" cy="2209326"/>
          </a:xfrm>
          <a:prstGeom prst="rect">
            <a:avLst/>
          </a:prstGeom>
          <a:noFill/>
          <a:ln>
            <a:noFill/>
          </a:ln>
        </p:spPr>
      </p:pic>
      <p:pic>
        <p:nvPicPr>
          <p:cNvPr id="175" name="Google Shape;175;p32"/>
          <p:cNvPicPr preferRelativeResize="0"/>
          <p:nvPr/>
        </p:nvPicPr>
        <p:blipFill>
          <a:blip r:embed="rId4">
            <a:alphaModFix/>
          </a:blip>
          <a:stretch>
            <a:fillRect/>
          </a:stretch>
        </p:blipFill>
        <p:spPr>
          <a:xfrm>
            <a:off x="5303054" y="2571750"/>
            <a:ext cx="3320023" cy="2211625"/>
          </a:xfrm>
          <a:prstGeom prst="rect">
            <a:avLst/>
          </a:prstGeom>
          <a:noFill/>
          <a:ln>
            <a:noFill/>
          </a:ln>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fade">
                                      <p:cBhvr>
                                        <p:cTn id="15" dur="1000"/>
                                        <p:tgtEl>
                                          <p:spTgt spid="174"/>
                                        </p:tgtEl>
                                      </p:cBhvr>
                                    </p:animEffect>
                                  </p:childTnLst>
                                </p:cTn>
                              </p:par>
                              <p:par>
                                <p:cTn id="16" presetID="10" presetClass="entr" presetSubtype="0" fill="hold" nodeType="withEffect">
                                  <p:stCondLst>
                                    <p:cond delay="0"/>
                                  </p:stCondLst>
                                  <p:childTnLst>
                                    <p:set>
                                      <p:cBhvr>
                                        <p:cTn id="17" dur="1" fill="hold">
                                          <p:stCondLst>
                                            <p:cond delay="0"/>
                                          </p:stCondLst>
                                        </p:cTn>
                                        <p:tgtEl>
                                          <p:spTgt spid="175"/>
                                        </p:tgtEl>
                                        <p:attrNameLst>
                                          <p:attrName>style.visibility</p:attrName>
                                        </p:attrNameLst>
                                      </p:cBhvr>
                                      <p:to>
                                        <p:strVal val="visible"/>
                                      </p:to>
                                    </p:set>
                                    <p:animEffect transition="in" filter="fade">
                                      <p:cBhvr>
                                        <p:cTn id="18"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239778" y="31201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3000">
                <a:solidFill>
                  <a:srgbClr val="434343"/>
                </a:solidFill>
                <a:latin typeface="Bree Serif"/>
                <a:ea typeface="Bree Serif"/>
                <a:cs typeface="Bree Serif"/>
                <a:sym typeface="Bree Serif"/>
              </a:rPr>
              <a:t>3. Ważne wydarzenia w trakcie odzyskiwania suwerenności Polski.</a:t>
            </a:r>
            <a:endParaRPr sz="3000">
              <a:solidFill>
                <a:srgbClr val="434343"/>
              </a:solidFill>
              <a:latin typeface="Bree Serif"/>
              <a:ea typeface="Bree Serif"/>
              <a:cs typeface="Bree Serif"/>
              <a:sym typeface="Bree Serif"/>
            </a:endParaRPr>
          </a:p>
        </p:txBody>
      </p:sp>
      <p:pic>
        <p:nvPicPr>
          <p:cNvPr id="181" name="Google Shape;181;p33"/>
          <p:cNvPicPr preferRelativeResize="0"/>
          <p:nvPr/>
        </p:nvPicPr>
        <p:blipFill rotWithShape="1">
          <a:blip r:embed="rId3">
            <a:alphaModFix/>
          </a:blip>
          <a:srcRect l="119508" t="55577" r="-152310" b="-88379"/>
          <a:stretch/>
        </p:blipFill>
        <p:spPr>
          <a:xfrm>
            <a:off x="3892776" y="2141325"/>
            <a:ext cx="4785675" cy="2679975"/>
          </a:xfrm>
          <a:prstGeom prst="rect">
            <a:avLst/>
          </a:prstGeom>
          <a:noFill/>
          <a:ln>
            <a:noFill/>
          </a:ln>
        </p:spPr>
      </p:pic>
      <p:pic>
        <p:nvPicPr>
          <p:cNvPr id="182" name="Google Shape;182;p33"/>
          <p:cNvPicPr preferRelativeResize="0"/>
          <p:nvPr/>
        </p:nvPicPr>
        <p:blipFill rotWithShape="1">
          <a:blip r:embed="rId4">
            <a:alphaModFix/>
          </a:blip>
          <a:srcRect l="-1120" t="-49678" r="1119" b="-3366"/>
          <a:stretch/>
        </p:blipFill>
        <p:spPr>
          <a:xfrm>
            <a:off x="4232088" y="346143"/>
            <a:ext cx="4107050" cy="4714075"/>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fade">
                                      <p:cBhvr>
                                        <p:cTn id="11"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Okrągły Stół</a:t>
            </a:r>
            <a:endParaRPr sz="2800" u="sng">
              <a:latin typeface="Bree Serif"/>
              <a:ea typeface="Bree Serif"/>
              <a:cs typeface="Bree Serif"/>
              <a:sym typeface="Bree Serif"/>
            </a:endParaRPr>
          </a:p>
        </p:txBody>
      </p:sp>
      <p:sp>
        <p:nvSpPr>
          <p:cNvPr id="188" name="Google Shape;188;p34"/>
          <p:cNvSpPr txBox="1">
            <a:spLocks noGrp="1"/>
          </p:cNvSpPr>
          <p:nvPr>
            <p:ph type="body" idx="1"/>
          </p:nvPr>
        </p:nvSpPr>
        <p:spPr>
          <a:xfrm>
            <a:off x="311700" y="1377100"/>
            <a:ext cx="81732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2000">
                <a:solidFill>
                  <a:srgbClr val="434343"/>
                </a:solidFill>
                <a:highlight>
                  <a:srgbClr val="FFFFFF"/>
                </a:highlight>
                <a:latin typeface="Bree Serif"/>
                <a:ea typeface="Bree Serif"/>
                <a:cs typeface="Bree Serif"/>
                <a:sym typeface="Bree Serif"/>
              </a:rPr>
              <a:t>Obrady Okrągłego Stołu trwały od 6 lutego do 5 kwietnia 1989 roku. Wzięli w nich udział przedstawiciele władzy komunistycznej oraz opozycji solidarnościowej. Na jego mocy przeprowadzono nowelizację konstytucji, co skutkowało przede wszystkim wprowadzeniem urzędu Prezydenta oraz dwuizbowego parlamentu. Wprowadzono pluralizm polityczny oraz ustalono, że system polityczny musi opierać się na wolności słowa, zasadzie suwerenności narodu, niezawisłości sądów oraz demokratycznym trybie powoływania przedstawicieli organów władzy państwowej.</a:t>
            </a:r>
            <a:endParaRPr sz="2000">
              <a:solidFill>
                <a:srgbClr val="434343"/>
              </a:solidFill>
              <a:latin typeface="Bree Serif"/>
              <a:ea typeface="Bree Serif"/>
              <a:cs typeface="Bree Serif"/>
              <a:sym typeface="Bree Serif"/>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fade">
                                      <p:cBhvr>
                                        <p:cTn id="11"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5"/>
          <p:cNvSpPr txBox="1">
            <a:spLocks noGrp="1"/>
          </p:cNvSpPr>
          <p:nvPr>
            <p:ph type="title"/>
          </p:nvPr>
        </p:nvSpPr>
        <p:spPr>
          <a:xfrm>
            <a:off x="311700" y="555600"/>
            <a:ext cx="8398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Zalegalizowanie Solidarności</a:t>
            </a:r>
            <a:endParaRPr sz="2800" u="sng">
              <a:latin typeface="Bree Serif"/>
              <a:ea typeface="Bree Serif"/>
              <a:cs typeface="Bree Serif"/>
              <a:sym typeface="Bree Serif"/>
            </a:endParaRPr>
          </a:p>
        </p:txBody>
      </p:sp>
      <p:sp>
        <p:nvSpPr>
          <p:cNvPr id="194" name="Google Shape;194;p35"/>
          <p:cNvSpPr txBox="1">
            <a:spLocks noGrp="1"/>
          </p:cNvSpPr>
          <p:nvPr>
            <p:ph type="body" idx="1"/>
          </p:nvPr>
        </p:nvSpPr>
        <p:spPr>
          <a:xfrm>
            <a:off x="374275" y="1427150"/>
            <a:ext cx="81732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2400">
                <a:solidFill>
                  <a:srgbClr val="434343"/>
                </a:solidFill>
                <a:highlight>
                  <a:srgbClr val="FFFFFF"/>
                </a:highlight>
                <a:latin typeface="Bree Serif"/>
                <a:ea typeface="Bree Serif"/>
                <a:cs typeface="Bree Serif"/>
                <a:sym typeface="Bree Serif"/>
              </a:rPr>
              <a:t>NSZZ "Solidarność" powstało latem 1980 roku. Kiedy władze wprowadziły stan wojenny 13 grudnia 1981 r. który trwał prawie 2 lata to przez ten czas aresztowano wielu działaczy Solidarności. Rozwiązano tym samym NSZZ "Solidarność". Jednak członkowie Solidarności nie podporządkowali się władzy i działali w podziemiach. Kolejne zalegalizowanie Solidarności nastąpiło w 1989 r. jako wynik rozmów Okrągłego Stołu.</a:t>
            </a:r>
            <a:endParaRPr sz="2400">
              <a:solidFill>
                <a:srgbClr val="434343"/>
              </a:solidFill>
              <a:highlight>
                <a:srgbClr val="FFFFFF"/>
              </a:highlight>
              <a:latin typeface="Bree Serif"/>
              <a:ea typeface="Bree Serif"/>
              <a:cs typeface="Bree Serif"/>
              <a:sym typeface="Bree Serif"/>
            </a:endParaRPr>
          </a:p>
        </p:txBody>
      </p:sp>
      <p:pic>
        <p:nvPicPr>
          <p:cNvPr id="4" name="Piosenki patriotyczne - Polonez - Pożegnanie Ojczyzny - Ogiński.(videoo.info).mp3">
            <a:hlinkClick r:id="" action="ppaction://media"/>
          </p:cNvPr>
          <p:cNvPicPr>
            <a:picLocks noRot="1" noChangeAspect="1"/>
          </p:cNvPicPr>
          <p:nvPr>
            <a:audioFile r:link="rId1"/>
          </p:nvPr>
        </p:nvPicPr>
        <p:blipFill>
          <a:blip r:embed="rId4"/>
          <a:stretch>
            <a:fillRect/>
          </a:stretch>
        </p:blipFill>
        <p:spPr>
          <a:xfrm>
            <a:off x="0" y="4838700"/>
            <a:ext cx="45719" cy="45719"/>
          </a:xfrm>
          <a:prstGeom prst="rect">
            <a:avLst/>
          </a:prstGeom>
        </p:spPr>
      </p:pic>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6"/>
          <p:cNvSpPr txBox="1">
            <a:spLocks noGrp="1"/>
          </p:cNvSpPr>
          <p:nvPr>
            <p:ph type="title"/>
          </p:nvPr>
        </p:nvSpPr>
        <p:spPr>
          <a:xfrm>
            <a:off x="311700" y="555600"/>
            <a:ext cx="7985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Wejście Polski do NATO</a:t>
            </a:r>
            <a:endParaRPr sz="2800" u="sng">
              <a:latin typeface="Bree Serif"/>
              <a:ea typeface="Bree Serif"/>
              <a:cs typeface="Bree Serif"/>
              <a:sym typeface="Bree Serif"/>
            </a:endParaRPr>
          </a:p>
        </p:txBody>
      </p:sp>
      <p:sp>
        <p:nvSpPr>
          <p:cNvPr id="200" name="Google Shape;200;p36"/>
          <p:cNvSpPr txBox="1">
            <a:spLocks noGrp="1"/>
          </p:cNvSpPr>
          <p:nvPr>
            <p:ph type="body" idx="1"/>
          </p:nvPr>
        </p:nvSpPr>
        <p:spPr>
          <a:xfrm>
            <a:off x="311700" y="1389600"/>
            <a:ext cx="81357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2800">
                <a:solidFill>
                  <a:srgbClr val="434343"/>
                </a:solidFill>
                <a:latin typeface="Bree Serif"/>
                <a:ea typeface="Bree Serif"/>
                <a:cs typeface="Bree Serif"/>
                <a:sym typeface="Bree Serif"/>
              </a:rPr>
              <a:t>12 marca 1999 r. Polska wstąpiła do NATO, dzięki temu jesteśmy bezpieczniejsi. Według </a:t>
            </a:r>
            <a:r>
              <a:rPr lang="pl" sz="2800">
                <a:solidFill>
                  <a:srgbClr val="434343"/>
                </a:solidFill>
                <a:highlight>
                  <a:srgbClr val="FFFFFF"/>
                </a:highlight>
                <a:latin typeface="Bree Serif"/>
                <a:ea typeface="Bree Serif"/>
                <a:cs typeface="Bree Serif"/>
                <a:sym typeface="Bree Serif"/>
              </a:rPr>
              <a:t>artykułu 5 Traktatu Waszyngtońskiego, który mówi o tym, że jeśli członek państw NATO zostanie zaatakowany to reszta państw musi uznać ten atak jako atak na własny kraj.</a:t>
            </a:r>
            <a:endParaRPr sz="2800">
              <a:solidFill>
                <a:srgbClr val="434343"/>
              </a:solidFill>
              <a:latin typeface="Bree Serif"/>
              <a:ea typeface="Bree Serif"/>
              <a:cs typeface="Bree Serif"/>
              <a:sym typeface="Bree Serif"/>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0"/>
                                        </p:tgtEl>
                                        <p:attrNameLst>
                                          <p:attrName>style.visibility</p:attrName>
                                        </p:attrNameLst>
                                      </p:cBhvr>
                                      <p:to>
                                        <p:strVal val="visible"/>
                                      </p:to>
                                    </p:set>
                                    <p:animEffect transition="in" filter="fade">
                                      <p:cBhvr>
                                        <p:cTn id="11"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txBox="1">
            <a:spLocks noGrp="1"/>
          </p:cNvSpPr>
          <p:nvPr>
            <p:ph type="title"/>
          </p:nvPr>
        </p:nvSpPr>
        <p:spPr>
          <a:xfrm>
            <a:off x="316500" y="430475"/>
            <a:ext cx="8511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Przystąpienie Polski do Unii Europejskie</a:t>
            </a:r>
            <a:r>
              <a:rPr lang="pl" u="sng">
                <a:latin typeface="Bree Serif"/>
                <a:ea typeface="Bree Serif"/>
                <a:cs typeface="Bree Serif"/>
                <a:sym typeface="Bree Serif"/>
              </a:rPr>
              <a:t>j</a:t>
            </a:r>
            <a:endParaRPr u="sng">
              <a:latin typeface="Bree Serif"/>
              <a:ea typeface="Bree Serif"/>
              <a:cs typeface="Bree Serif"/>
              <a:sym typeface="Bree Serif"/>
            </a:endParaRPr>
          </a:p>
        </p:txBody>
      </p:sp>
      <p:sp>
        <p:nvSpPr>
          <p:cNvPr id="206" name="Google Shape;206;p37"/>
          <p:cNvSpPr txBox="1">
            <a:spLocks noGrp="1"/>
          </p:cNvSpPr>
          <p:nvPr>
            <p:ph type="body" idx="1"/>
          </p:nvPr>
        </p:nvSpPr>
        <p:spPr>
          <a:xfrm>
            <a:off x="316500" y="1890200"/>
            <a:ext cx="8361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2400">
                <a:solidFill>
                  <a:srgbClr val="434343"/>
                </a:solidFill>
                <a:latin typeface="Bree Serif"/>
                <a:ea typeface="Bree Serif"/>
                <a:cs typeface="Bree Serif"/>
                <a:sym typeface="Bree Serif"/>
              </a:rPr>
              <a:t>1 maja 2004 r. przyniosło wiele korzyści dla Polski m.in. swoboda poruszania się (każdy obywatel unii ma nieograniczone prawo do podróżowania, studiowania czy pracowania w każdym kraju członkowskim), rozwój technologii, ochrona środowiska oraz obszar wolności i bezpieczeństwa. </a:t>
            </a:r>
            <a:endParaRPr sz="2400">
              <a:solidFill>
                <a:srgbClr val="434343"/>
              </a:solidFill>
              <a:latin typeface="Bree Serif"/>
              <a:ea typeface="Bree Serif"/>
              <a:cs typeface="Bree Serif"/>
              <a:sym typeface="Bree Serif"/>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6"/>
                                        </p:tgtEl>
                                        <p:attrNameLst>
                                          <p:attrName>style.visibility</p:attrName>
                                        </p:attrNameLst>
                                      </p:cBhvr>
                                      <p:to>
                                        <p:strVal val="visible"/>
                                      </p:to>
                                    </p:set>
                                    <p:animEffect transition="in" filter="fade">
                                      <p:cBhvr>
                                        <p:cTn id="11"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0"/>
        <p:cNvGrpSpPr/>
        <p:nvPr/>
      </p:nvGrpSpPr>
      <p:grpSpPr>
        <a:xfrm>
          <a:off x="0" y="0"/>
          <a:ext cx="0" cy="0"/>
          <a:chOff x="0" y="0"/>
          <a:chExt cx="0" cy="0"/>
        </a:xfrm>
      </p:grpSpPr>
      <p:sp>
        <p:nvSpPr>
          <p:cNvPr id="211" name="Google Shape;211;p38"/>
          <p:cNvSpPr txBox="1">
            <a:spLocks noGrp="1"/>
          </p:cNvSpPr>
          <p:nvPr>
            <p:ph type="title" idx="4294967295"/>
          </p:nvPr>
        </p:nvSpPr>
        <p:spPr>
          <a:xfrm>
            <a:off x="1192700" y="714075"/>
            <a:ext cx="9705600" cy="12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7200">
                <a:solidFill>
                  <a:schemeClr val="accent5"/>
                </a:solidFill>
                <a:latin typeface="Lobster"/>
                <a:ea typeface="Lobster"/>
                <a:cs typeface="Lobster"/>
                <a:sym typeface="Lobster"/>
              </a:rPr>
              <a:t>WOLNA POLSKA</a:t>
            </a:r>
            <a:endParaRPr sz="7200">
              <a:solidFill>
                <a:schemeClr val="accent5"/>
              </a:solidFill>
              <a:latin typeface="Lobster"/>
              <a:ea typeface="Lobster"/>
              <a:cs typeface="Lobster"/>
              <a:sym typeface="Lobster"/>
            </a:endParaRPr>
          </a:p>
        </p:txBody>
      </p:sp>
      <p:sp>
        <p:nvSpPr>
          <p:cNvPr id="212" name="Google Shape;212;p38"/>
          <p:cNvSpPr txBox="1"/>
          <p:nvPr/>
        </p:nvSpPr>
        <p:spPr>
          <a:xfrm>
            <a:off x="-144325" y="3086425"/>
            <a:ext cx="8073600" cy="2550600"/>
          </a:xfrm>
          <a:prstGeom prst="rect">
            <a:avLst/>
          </a:prstGeom>
          <a:noFill/>
          <a:ln>
            <a:noFill/>
          </a:ln>
        </p:spPr>
        <p:txBody>
          <a:bodyPr spcFirstLastPara="1" wrap="square" lIns="91425" tIns="91425" rIns="91425" bIns="91425" anchor="t" anchorCtr="0">
            <a:noAutofit/>
          </a:bodyPr>
          <a:lstStyle/>
          <a:p>
            <a:pPr marL="914400" lvl="0" indent="-533400" algn="l" rtl="0">
              <a:spcBef>
                <a:spcPts val="0"/>
              </a:spcBef>
              <a:spcAft>
                <a:spcPts val="0"/>
              </a:spcAft>
              <a:buSzPts val="4800"/>
              <a:buFont typeface="Montserrat"/>
              <a:buChar char="-"/>
            </a:pPr>
            <a:r>
              <a:rPr lang="pl" sz="4800">
                <a:latin typeface="Montserrat"/>
                <a:ea typeface="Montserrat"/>
                <a:cs typeface="Montserrat"/>
                <a:sym typeface="Montserrat"/>
              </a:rPr>
              <a:t>CO SIĘ ZMIENIŁO?</a:t>
            </a:r>
            <a:endParaRPr sz="4800">
              <a:latin typeface="Montserrat"/>
              <a:ea typeface="Montserrat"/>
              <a:cs typeface="Montserrat"/>
              <a:sym typeface="Montserrat"/>
            </a:endParaRPr>
          </a:p>
        </p:txBody>
      </p:sp>
      <p:pic>
        <p:nvPicPr>
          <p:cNvPr id="213" name="Google Shape;213;p38"/>
          <p:cNvPicPr preferRelativeResize="0"/>
          <p:nvPr/>
        </p:nvPicPr>
        <p:blipFill>
          <a:blip r:embed="rId3">
            <a:alphaModFix/>
          </a:blip>
          <a:stretch>
            <a:fillRect/>
          </a:stretch>
        </p:blipFill>
        <p:spPr>
          <a:xfrm>
            <a:off x="0" y="3278112"/>
            <a:ext cx="9144000" cy="1865376"/>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par>
                                <p:cTn id="8" presetID="10" presetClass="entr" presetSubtype="0" fill="hold" nodeType="withEffect">
                                  <p:stCondLst>
                                    <p:cond delay="0"/>
                                  </p:stCondLst>
                                  <p:childTnLst>
                                    <p:set>
                                      <p:cBhvr>
                                        <p:cTn id="9" dur="1" fill="hold">
                                          <p:stCondLst>
                                            <p:cond delay="0"/>
                                          </p:stCondLst>
                                        </p:cTn>
                                        <p:tgtEl>
                                          <p:spTgt spid="213"/>
                                        </p:tgtEl>
                                        <p:attrNameLst>
                                          <p:attrName>style.visibility</p:attrName>
                                        </p:attrNameLst>
                                      </p:cBhvr>
                                      <p:to>
                                        <p:strVal val="visible"/>
                                      </p:to>
                                    </p:set>
                                    <p:animEffect transition="in" filter="fade">
                                      <p:cBhvr>
                                        <p:cTn id="10" dur="1000"/>
                                        <p:tgtEl>
                                          <p:spTgt spid="213"/>
                                        </p:tgtEl>
                                      </p:cBhvr>
                                    </p:animEffect>
                                  </p:childTnLst>
                                </p:cTn>
                              </p:par>
                              <p:par>
                                <p:cTn id="11" presetID="10"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484094" y="365760"/>
            <a:ext cx="7196866" cy="4524315"/>
          </a:xfrm>
          <a:prstGeom prst="rect">
            <a:avLst/>
          </a:prstGeom>
          <a:noFill/>
        </p:spPr>
        <p:txBody>
          <a:bodyPr wrap="square" rtlCol="0">
            <a:spAutoFit/>
          </a:bodyPr>
          <a:lstStyle/>
          <a:p>
            <a:r>
              <a:rPr lang="pl-PL" sz="1800" dirty="0" smtClean="0">
                <a:latin typeface="Tw Cen MT Condensed Extra Bold" pitchFamily="34" charset="-18"/>
              </a:rPr>
              <a:t>5.Ludzie, którzy wpłynęli na proces odzyskanie niepodległości przez Polskę</a:t>
            </a:r>
          </a:p>
          <a:p>
            <a:r>
              <a:rPr lang="pl-PL" sz="1800" dirty="0" smtClean="0">
                <a:latin typeface="Tw Cen MT Condensed Extra Bold" pitchFamily="34" charset="-18"/>
              </a:rPr>
              <a:t>          -</a:t>
            </a:r>
            <a:r>
              <a:rPr lang="pl-PL" sz="1800" dirty="0" smtClean="0">
                <a:solidFill>
                  <a:schemeClr val="bg2">
                    <a:lumMod val="75000"/>
                  </a:schemeClr>
                </a:solidFill>
                <a:latin typeface="Tw Cen MT Condensed Extra Bold" pitchFamily="34" charset="-18"/>
              </a:rPr>
              <a:t>Józef Piłsudski</a:t>
            </a:r>
          </a:p>
          <a:p>
            <a:r>
              <a:rPr lang="pl-PL" sz="1800" dirty="0" smtClean="0">
                <a:solidFill>
                  <a:schemeClr val="bg2">
                    <a:lumMod val="75000"/>
                  </a:schemeClr>
                </a:solidFill>
                <a:latin typeface="Tw Cen MT Condensed Extra Bold" pitchFamily="34" charset="-18"/>
              </a:rPr>
              <a:t>          -Ignacy Paderewski</a:t>
            </a:r>
          </a:p>
          <a:p>
            <a:r>
              <a:rPr lang="pl-PL" sz="1800" dirty="0" smtClean="0">
                <a:solidFill>
                  <a:schemeClr val="bg2">
                    <a:lumMod val="75000"/>
                  </a:schemeClr>
                </a:solidFill>
                <a:latin typeface="Tw Cen MT Condensed Extra Bold" pitchFamily="34" charset="-18"/>
              </a:rPr>
              <a:t>          -Władysław Sikorski</a:t>
            </a:r>
          </a:p>
          <a:p>
            <a:r>
              <a:rPr lang="pl-PL" sz="1800" dirty="0" smtClean="0">
                <a:solidFill>
                  <a:schemeClr val="bg2">
                    <a:lumMod val="75000"/>
                  </a:schemeClr>
                </a:solidFill>
                <a:latin typeface="Tw Cen MT Condensed Extra Bold" pitchFamily="34" charset="-18"/>
              </a:rPr>
              <a:t>          -Jan Paweł II</a:t>
            </a:r>
          </a:p>
          <a:p>
            <a:r>
              <a:rPr lang="pl-PL" sz="1800" dirty="0" smtClean="0">
                <a:solidFill>
                  <a:schemeClr val="bg2">
                    <a:lumMod val="75000"/>
                  </a:schemeClr>
                </a:solidFill>
                <a:latin typeface="Tw Cen MT Condensed Extra Bold" pitchFamily="34" charset="-18"/>
              </a:rPr>
              <a:t>          -Lech Wałęsa</a:t>
            </a:r>
          </a:p>
          <a:p>
            <a:r>
              <a:rPr lang="pl-PL" sz="1800" dirty="0" smtClean="0">
                <a:latin typeface="Tw Cen MT Condensed Extra Bold" pitchFamily="34" charset="-18"/>
              </a:rPr>
              <a:t>6.Ważne wydarzenia w trakcie odzyskania suwerenności Polski</a:t>
            </a:r>
          </a:p>
          <a:p>
            <a:r>
              <a:rPr lang="pl-PL" sz="1800" dirty="0" smtClean="0">
                <a:latin typeface="Tw Cen MT Condensed Extra Bold" pitchFamily="34" charset="-18"/>
              </a:rPr>
              <a:t>          </a:t>
            </a:r>
            <a:r>
              <a:rPr lang="pl-PL" sz="1800" dirty="0" smtClean="0">
                <a:solidFill>
                  <a:schemeClr val="bg2">
                    <a:lumMod val="75000"/>
                  </a:schemeClr>
                </a:solidFill>
                <a:latin typeface="Tw Cen MT Condensed Extra Bold" pitchFamily="34" charset="-18"/>
              </a:rPr>
              <a:t>-Okrągły Stół</a:t>
            </a:r>
          </a:p>
          <a:p>
            <a:r>
              <a:rPr lang="pl-PL" sz="1800" dirty="0" smtClean="0">
                <a:solidFill>
                  <a:schemeClr val="bg2">
                    <a:lumMod val="75000"/>
                  </a:schemeClr>
                </a:solidFill>
                <a:latin typeface="Tw Cen MT Condensed Extra Bold" pitchFamily="34" charset="-18"/>
              </a:rPr>
              <a:t>          -Zalegalizowanie Solidarności</a:t>
            </a:r>
          </a:p>
          <a:p>
            <a:r>
              <a:rPr lang="pl-PL" sz="1800" dirty="0" smtClean="0">
                <a:solidFill>
                  <a:schemeClr val="bg2">
                    <a:lumMod val="75000"/>
                  </a:schemeClr>
                </a:solidFill>
                <a:latin typeface="Tw Cen MT Condensed Extra Bold" pitchFamily="34" charset="-18"/>
              </a:rPr>
              <a:t>          -Wejście Polski do NATO</a:t>
            </a:r>
          </a:p>
          <a:p>
            <a:r>
              <a:rPr lang="pl-PL" sz="1800" dirty="0" smtClean="0">
                <a:solidFill>
                  <a:schemeClr val="bg2">
                    <a:lumMod val="75000"/>
                  </a:schemeClr>
                </a:solidFill>
                <a:latin typeface="Tw Cen MT Condensed Extra Bold" pitchFamily="34" charset="-18"/>
              </a:rPr>
              <a:t>          -Przystąpienie Polski do Unii Europejskiej</a:t>
            </a:r>
          </a:p>
          <a:p>
            <a:r>
              <a:rPr lang="pl-PL" sz="1800" dirty="0" smtClean="0">
                <a:latin typeface="Tw Cen MT Condensed Extra Bold" pitchFamily="34" charset="-18"/>
              </a:rPr>
              <a:t>7.Wolna Polska- jakie zaszły zmiany na lepsze?</a:t>
            </a:r>
          </a:p>
          <a:p>
            <a:r>
              <a:rPr lang="pl-PL" sz="1800" dirty="0" smtClean="0">
                <a:solidFill>
                  <a:schemeClr val="bg2">
                    <a:lumMod val="75000"/>
                  </a:schemeClr>
                </a:solidFill>
                <a:latin typeface="Tw Cen MT Condensed Extra Bold" pitchFamily="34" charset="-18"/>
              </a:rPr>
              <a:t>-Polskie drogi kiedyś</a:t>
            </a:r>
          </a:p>
          <a:p>
            <a:r>
              <a:rPr lang="pl-PL" sz="1800" dirty="0" smtClean="0">
                <a:solidFill>
                  <a:schemeClr val="bg2">
                    <a:lumMod val="75000"/>
                  </a:schemeClr>
                </a:solidFill>
                <a:latin typeface="Tw Cen MT Condensed Extra Bold" pitchFamily="34" charset="-18"/>
              </a:rPr>
              <a:t>-Polskie drogi dziś</a:t>
            </a:r>
            <a:endParaRPr lang="pl-PL" dirty="0" smtClean="0">
              <a:solidFill>
                <a:schemeClr val="bg2">
                  <a:lumMod val="75000"/>
                </a:schemeClr>
              </a:solidFill>
              <a:latin typeface="Tw Cen MT Condensed Extra Bold" pitchFamily="34" charset="-18"/>
            </a:endParaRPr>
          </a:p>
          <a:p>
            <a:r>
              <a:rPr lang="pl-PL" sz="1800" dirty="0" smtClean="0">
                <a:solidFill>
                  <a:schemeClr val="bg2">
                    <a:lumMod val="75000"/>
                  </a:schemeClr>
                </a:solidFill>
                <a:latin typeface="Tw Cen MT Condensed Extra Bold" pitchFamily="34" charset="-18"/>
              </a:rPr>
              <a:t>-Dzisiejsze galerie handlowe</a:t>
            </a:r>
          </a:p>
          <a:p>
            <a:r>
              <a:rPr lang="pl-PL" sz="1800" dirty="0" smtClean="0">
                <a:solidFill>
                  <a:schemeClr val="bg2">
                    <a:lumMod val="75000"/>
                  </a:schemeClr>
                </a:solidFill>
                <a:latin typeface="Tw Cen MT Condensed Extra Bold" pitchFamily="34" charset="-18"/>
              </a:rPr>
              <a:t>-Polskie wsie kiedyś</a:t>
            </a:r>
          </a:p>
        </p:txBody>
      </p:sp>
    </p:spTree>
  </p:cSld>
  <p:clrMapOvr>
    <a:masterClrMapping/>
  </p:clrMapOvr>
  <p:transition spd="slow" advClick="0" advTm="3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p:nvPr/>
        </p:nvSpPr>
        <p:spPr>
          <a:xfrm>
            <a:off x="1042175" y="549075"/>
            <a:ext cx="6824400" cy="39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800">
                <a:solidFill>
                  <a:srgbClr val="666666"/>
                </a:solidFill>
                <a:latin typeface="Anton"/>
                <a:ea typeface="Anton"/>
                <a:cs typeface="Anton"/>
                <a:sym typeface="Anton"/>
              </a:rPr>
              <a:t>Po odzyskaniu niepodległości w Polsce jeszcze długo trwały walki o granice naszego kraju. Zacznijmy od tego, jakie zmiany zaszły chociażby w naszych domach po ukształtowaniu granic Rzeczypospolitej.</a:t>
            </a:r>
            <a:endParaRPr sz="1800">
              <a:solidFill>
                <a:srgbClr val="666666"/>
              </a:solidFill>
              <a:latin typeface="Anton"/>
              <a:ea typeface="Anton"/>
              <a:cs typeface="Anton"/>
              <a:sym typeface="Anton"/>
            </a:endParaRPr>
          </a:p>
          <a:p>
            <a:pPr marL="0" lvl="0" indent="0" algn="l" rtl="0">
              <a:spcBef>
                <a:spcPts val="0"/>
              </a:spcBef>
              <a:spcAft>
                <a:spcPts val="0"/>
              </a:spcAft>
              <a:buNone/>
            </a:pPr>
            <a:r>
              <a:rPr lang="pl" sz="1800">
                <a:solidFill>
                  <a:srgbClr val="666666"/>
                </a:solidFill>
                <a:latin typeface="Anton"/>
                <a:ea typeface="Anton"/>
                <a:cs typeface="Anton"/>
                <a:sym typeface="Anton"/>
              </a:rPr>
              <a:t> Kiedyś luksusem był kolorowy telewizor czy tzw. automat pralniczy. Marzeniem był telefon stacjonarny, podczas gdy dziś 95% z nas ma komórkę. Ponad 100-krotnie wzrosła też liczba produktów w sklepach. W 1990 roku ludziom nie przyszło nawet do głowy, z ilu części składa się kurczak. Wtedy kurczaka się kupowało jako całość, i dobrze było gdy się go kupowało. Dzisiaj kupuje się skrzydełka, udka, piersi kurczaka. W dzisiejszych czasach luksusem przestał być też samochód. Po naszych drogach jeździ 15-krotnie więcej aut niż 20 lat temu, a liczba samochodów jest o jedną trzecią wyższa niż liczba gospodarstw domowych.</a:t>
            </a:r>
            <a:endParaRPr sz="1800">
              <a:solidFill>
                <a:srgbClr val="666666"/>
              </a:solidFill>
              <a:latin typeface="Anton"/>
              <a:ea typeface="Anton"/>
              <a:cs typeface="Anton"/>
              <a:sym typeface="Anton"/>
            </a:endParaRPr>
          </a:p>
          <a:p>
            <a:pPr marL="0" lvl="0" indent="0" algn="l" rtl="0">
              <a:spcBef>
                <a:spcPts val="0"/>
              </a:spcBef>
              <a:spcAft>
                <a:spcPts val="0"/>
              </a:spcAft>
              <a:buClr>
                <a:schemeClr val="dk1"/>
              </a:buClr>
              <a:buSzPts val="1100"/>
              <a:buFont typeface="Arial"/>
              <a:buNone/>
            </a:pPr>
            <a:endParaRPr sz="1100" i="1">
              <a:solidFill>
                <a:schemeClr val="dk1"/>
              </a:solidFill>
            </a:endParaRPr>
          </a:p>
          <a:p>
            <a:pPr marL="0" lvl="0" indent="0" algn="l" rtl="0">
              <a:spcBef>
                <a:spcPts val="0"/>
              </a:spcBef>
              <a:spcAft>
                <a:spcPts val="0"/>
              </a:spcAft>
              <a:buNone/>
            </a:pPr>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p:nvPr/>
        </p:nvSpPr>
        <p:spPr>
          <a:xfrm>
            <a:off x="870600" y="352950"/>
            <a:ext cx="7171800" cy="44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6000">
                <a:solidFill>
                  <a:srgbClr val="666666"/>
                </a:solidFill>
                <a:latin typeface="Anton"/>
                <a:ea typeface="Anton"/>
                <a:cs typeface="Anton"/>
                <a:sym typeface="Anton"/>
              </a:rPr>
              <a:t>W Polsce zaszło wiele zmian - powstały nowe galerie handlowe, ulice, czy stadiony. Zobaczmy:</a:t>
            </a:r>
            <a:endParaRPr sz="6000">
              <a:solidFill>
                <a:srgbClr val="666666"/>
              </a:solidFill>
              <a:latin typeface="Anton"/>
              <a:ea typeface="Anton"/>
              <a:cs typeface="Anton"/>
              <a:sym typeface="Anton"/>
            </a:endParaRPr>
          </a:p>
        </p:txBody>
      </p:sp>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p:nvPr/>
        </p:nvSpPr>
        <p:spPr>
          <a:xfrm>
            <a:off x="403400" y="302550"/>
            <a:ext cx="7339800" cy="21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600">
                <a:solidFill>
                  <a:srgbClr val="434343"/>
                </a:solidFill>
                <a:latin typeface="Anton"/>
                <a:ea typeface="Anton"/>
                <a:cs typeface="Anton"/>
                <a:sym typeface="Anton"/>
              </a:rPr>
              <a:t>POLSKIE DROGI KIEDYŚ</a:t>
            </a:r>
            <a:endParaRPr sz="3600">
              <a:solidFill>
                <a:srgbClr val="434343"/>
              </a:solidFill>
              <a:latin typeface="Anton"/>
              <a:ea typeface="Anton"/>
              <a:cs typeface="Anton"/>
              <a:sym typeface="Anton"/>
            </a:endParaRPr>
          </a:p>
        </p:txBody>
      </p:sp>
      <p:pic>
        <p:nvPicPr>
          <p:cNvPr id="229" name="Google Shape;229;p41"/>
          <p:cNvPicPr preferRelativeResize="0"/>
          <p:nvPr/>
        </p:nvPicPr>
        <p:blipFill>
          <a:blip r:embed="rId3">
            <a:alphaModFix/>
          </a:blip>
          <a:stretch>
            <a:fillRect/>
          </a:stretch>
        </p:blipFill>
        <p:spPr>
          <a:xfrm>
            <a:off x="320475" y="1172125"/>
            <a:ext cx="3301097" cy="2407050"/>
          </a:xfrm>
          <a:prstGeom prst="rect">
            <a:avLst/>
          </a:prstGeom>
          <a:noFill/>
          <a:ln>
            <a:noFill/>
          </a:ln>
        </p:spPr>
      </p:pic>
      <p:pic>
        <p:nvPicPr>
          <p:cNvPr id="230" name="Google Shape;230;p41"/>
          <p:cNvPicPr preferRelativeResize="0"/>
          <p:nvPr/>
        </p:nvPicPr>
        <p:blipFill>
          <a:blip r:embed="rId4">
            <a:alphaModFix/>
          </a:blip>
          <a:stretch>
            <a:fillRect/>
          </a:stretch>
        </p:blipFill>
        <p:spPr>
          <a:xfrm>
            <a:off x="4571997" y="302550"/>
            <a:ext cx="3919878" cy="2407050"/>
          </a:xfrm>
          <a:prstGeom prst="rect">
            <a:avLst/>
          </a:prstGeom>
          <a:noFill/>
          <a:ln>
            <a:noFill/>
          </a:ln>
        </p:spPr>
      </p:pic>
      <p:pic>
        <p:nvPicPr>
          <p:cNvPr id="231" name="Google Shape;231;p41"/>
          <p:cNvPicPr preferRelativeResize="0"/>
          <p:nvPr/>
        </p:nvPicPr>
        <p:blipFill>
          <a:blip r:embed="rId5">
            <a:alphaModFix/>
          </a:blip>
          <a:stretch>
            <a:fillRect/>
          </a:stretch>
        </p:blipFill>
        <p:spPr>
          <a:xfrm>
            <a:off x="4076547" y="2940425"/>
            <a:ext cx="2686050" cy="1704975"/>
          </a:xfrm>
          <a:prstGeom prst="rect">
            <a:avLst/>
          </a:prstGeom>
          <a:noFill/>
          <a:ln>
            <a:noFill/>
          </a:ln>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1000"/>
                                        <p:tgtEl>
                                          <p:spTgt spid="2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fade">
                                      <p:cBhvr>
                                        <p:cTn id="15" dur="1000"/>
                                        <p:tgtEl>
                                          <p:spTgt spid="23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1000"/>
                                        <p:tgtEl>
                                          <p:spTgt spid="23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31"/>
                                        </p:tgtEl>
                                        <p:attrNameLst>
                                          <p:attrName>style.visibility</p:attrName>
                                        </p:attrNameLst>
                                      </p:cBhvr>
                                      <p:to>
                                        <p:strVal val="visible"/>
                                      </p:to>
                                    </p:set>
                                    <p:animEffect transition="in" filter="fade">
                                      <p:cBhvr>
                                        <p:cTn id="23"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2"/>
          <p:cNvSpPr txBox="1"/>
          <p:nvPr/>
        </p:nvSpPr>
        <p:spPr>
          <a:xfrm>
            <a:off x="280150" y="291350"/>
            <a:ext cx="5277900" cy="19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666666"/>
                </a:solidFill>
                <a:latin typeface="Anton"/>
                <a:ea typeface="Anton"/>
                <a:cs typeface="Anton"/>
                <a:sym typeface="Anton"/>
              </a:rPr>
              <a:t>POLSKIE DROGI DZIŚ</a:t>
            </a:r>
            <a:endParaRPr sz="3000">
              <a:solidFill>
                <a:srgbClr val="666666"/>
              </a:solidFill>
              <a:latin typeface="Anton"/>
              <a:ea typeface="Anton"/>
              <a:cs typeface="Anton"/>
              <a:sym typeface="Anton"/>
            </a:endParaRPr>
          </a:p>
        </p:txBody>
      </p:sp>
      <p:pic>
        <p:nvPicPr>
          <p:cNvPr id="237" name="Google Shape;237;p42"/>
          <p:cNvPicPr preferRelativeResize="0"/>
          <p:nvPr/>
        </p:nvPicPr>
        <p:blipFill>
          <a:blip r:embed="rId3">
            <a:alphaModFix/>
          </a:blip>
          <a:stretch>
            <a:fillRect/>
          </a:stretch>
        </p:blipFill>
        <p:spPr>
          <a:xfrm>
            <a:off x="586000" y="1210725"/>
            <a:ext cx="2619375" cy="1743075"/>
          </a:xfrm>
          <a:prstGeom prst="rect">
            <a:avLst/>
          </a:prstGeom>
          <a:noFill/>
          <a:ln>
            <a:noFill/>
          </a:ln>
        </p:spPr>
      </p:pic>
      <p:pic>
        <p:nvPicPr>
          <p:cNvPr id="238" name="Google Shape;238;p42"/>
          <p:cNvPicPr preferRelativeResize="0"/>
          <p:nvPr/>
        </p:nvPicPr>
        <p:blipFill>
          <a:blip r:embed="rId4">
            <a:alphaModFix/>
          </a:blip>
          <a:stretch>
            <a:fillRect/>
          </a:stretch>
        </p:blipFill>
        <p:spPr>
          <a:xfrm>
            <a:off x="4883800" y="681108"/>
            <a:ext cx="3048000" cy="1714500"/>
          </a:xfrm>
          <a:prstGeom prst="rect">
            <a:avLst/>
          </a:prstGeom>
          <a:noFill/>
          <a:ln>
            <a:noFill/>
          </a:ln>
        </p:spPr>
      </p:pic>
      <p:pic>
        <p:nvPicPr>
          <p:cNvPr id="239" name="Google Shape;239;p42"/>
          <p:cNvPicPr preferRelativeResize="0"/>
          <p:nvPr/>
        </p:nvPicPr>
        <p:blipFill>
          <a:blip r:embed="rId5">
            <a:alphaModFix/>
          </a:blip>
          <a:stretch>
            <a:fillRect/>
          </a:stretch>
        </p:blipFill>
        <p:spPr>
          <a:xfrm>
            <a:off x="3812550" y="2690900"/>
            <a:ext cx="3546025" cy="2273525"/>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animEffect transition="in" filter="fade">
                                      <p:cBhvr>
                                        <p:cTn id="11" dur="1000"/>
                                        <p:tgtEl>
                                          <p:spTgt spid="2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8"/>
                                        </p:tgtEl>
                                        <p:attrNameLst>
                                          <p:attrName>style.visibility</p:attrName>
                                        </p:attrNameLst>
                                      </p:cBhvr>
                                      <p:to>
                                        <p:strVal val="visible"/>
                                      </p:to>
                                    </p:set>
                                    <p:animEffect transition="in" filter="fade">
                                      <p:cBhvr>
                                        <p:cTn id="15" dur="1000"/>
                                        <p:tgtEl>
                                          <p:spTgt spid="2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39"/>
                                        </p:tgtEl>
                                        <p:attrNameLst>
                                          <p:attrName>style.visibility</p:attrName>
                                        </p:attrNameLst>
                                      </p:cBhvr>
                                      <p:to>
                                        <p:strVal val="visible"/>
                                      </p:to>
                                    </p:set>
                                    <p:animEffect transition="in" filter="fade">
                                      <p:cBhvr>
                                        <p:cTn id="19"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3"/>
          <p:cNvSpPr txBox="1"/>
          <p:nvPr/>
        </p:nvSpPr>
        <p:spPr>
          <a:xfrm>
            <a:off x="140275" y="89275"/>
            <a:ext cx="6185400" cy="19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666666"/>
                </a:solidFill>
                <a:latin typeface="Anton"/>
                <a:ea typeface="Anton"/>
                <a:cs typeface="Anton"/>
                <a:sym typeface="Anton"/>
              </a:rPr>
              <a:t>DZISIEJSZE GALERIE HANDLOWE</a:t>
            </a:r>
            <a:endParaRPr sz="3000">
              <a:solidFill>
                <a:srgbClr val="666666"/>
              </a:solidFill>
              <a:latin typeface="Anton"/>
              <a:ea typeface="Anton"/>
              <a:cs typeface="Anton"/>
              <a:sym typeface="Anton"/>
            </a:endParaRPr>
          </a:p>
        </p:txBody>
      </p:sp>
      <p:pic>
        <p:nvPicPr>
          <p:cNvPr id="245" name="Google Shape;245;p43"/>
          <p:cNvPicPr preferRelativeResize="0"/>
          <p:nvPr/>
        </p:nvPicPr>
        <p:blipFill>
          <a:blip r:embed="rId3">
            <a:alphaModFix/>
          </a:blip>
          <a:stretch>
            <a:fillRect/>
          </a:stretch>
        </p:blipFill>
        <p:spPr>
          <a:xfrm>
            <a:off x="611525" y="778817"/>
            <a:ext cx="3398175" cy="1994833"/>
          </a:xfrm>
          <a:prstGeom prst="rect">
            <a:avLst/>
          </a:prstGeom>
          <a:noFill/>
          <a:ln>
            <a:noFill/>
          </a:ln>
        </p:spPr>
      </p:pic>
      <p:pic>
        <p:nvPicPr>
          <p:cNvPr id="246" name="Google Shape;246;p43"/>
          <p:cNvPicPr preferRelativeResize="0"/>
          <p:nvPr/>
        </p:nvPicPr>
        <p:blipFill>
          <a:blip r:embed="rId4">
            <a:alphaModFix/>
          </a:blip>
          <a:stretch>
            <a:fillRect/>
          </a:stretch>
        </p:blipFill>
        <p:spPr>
          <a:xfrm>
            <a:off x="4893713" y="89275"/>
            <a:ext cx="3398175" cy="2625261"/>
          </a:xfrm>
          <a:prstGeom prst="rect">
            <a:avLst/>
          </a:prstGeom>
          <a:noFill/>
          <a:ln>
            <a:noFill/>
          </a:ln>
        </p:spPr>
      </p:pic>
      <p:pic>
        <p:nvPicPr>
          <p:cNvPr id="247" name="Google Shape;247;p43"/>
          <p:cNvPicPr preferRelativeResize="0"/>
          <p:nvPr/>
        </p:nvPicPr>
        <p:blipFill>
          <a:blip r:embed="rId5">
            <a:alphaModFix/>
          </a:blip>
          <a:stretch>
            <a:fillRect/>
          </a:stretch>
        </p:blipFill>
        <p:spPr>
          <a:xfrm>
            <a:off x="1093700" y="2848675"/>
            <a:ext cx="3197735" cy="2116901"/>
          </a:xfrm>
          <a:prstGeom prst="rect">
            <a:avLst/>
          </a:prstGeom>
          <a:noFill/>
          <a:ln>
            <a:noFill/>
          </a:ln>
        </p:spPr>
      </p:pic>
      <p:pic>
        <p:nvPicPr>
          <p:cNvPr id="248" name="Google Shape;248;p43"/>
          <p:cNvPicPr preferRelativeResize="0"/>
          <p:nvPr/>
        </p:nvPicPr>
        <p:blipFill>
          <a:blip r:embed="rId6">
            <a:alphaModFix/>
          </a:blip>
          <a:stretch>
            <a:fillRect/>
          </a:stretch>
        </p:blipFill>
        <p:spPr>
          <a:xfrm>
            <a:off x="5081510" y="2773650"/>
            <a:ext cx="3022602" cy="2266952"/>
          </a:xfrm>
          <a:prstGeom prst="rect">
            <a:avLst/>
          </a:prstGeom>
          <a:noFill/>
          <a:ln>
            <a:noFill/>
          </a:ln>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5"/>
                                        </p:tgtEl>
                                        <p:attrNameLst>
                                          <p:attrName>style.visibility</p:attrName>
                                        </p:attrNameLst>
                                      </p:cBhvr>
                                      <p:to>
                                        <p:strVal val="visible"/>
                                      </p:to>
                                    </p:set>
                                    <p:animEffect transition="in" filter="fade">
                                      <p:cBhvr>
                                        <p:cTn id="11" dur="1000"/>
                                        <p:tgtEl>
                                          <p:spTgt spid="2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6"/>
                                        </p:tgtEl>
                                        <p:attrNameLst>
                                          <p:attrName>style.visibility</p:attrName>
                                        </p:attrNameLst>
                                      </p:cBhvr>
                                      <p:to>
                                        <p:strVal val="visible"/>
                                      </p:to>
                                    </p:set>
                                    <p:animEffect transition="in" filter="fade">
                                      <p:cBhvr>
                                        <p:cTn id="15" dur="1000"/>
                                        <p:tgtEl>
                                          <p:spTgt spid="24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fade">
                                      <p:cBhvr>
                                        <p:cTn id="19" dur="1000"/>
                                        <p:tgtEl>
                                          <p:spTgt spid="247"/>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48"/>
                                        </p:tgtEl>
                                        <p:attrNameLst>
                                          <p:attrName>style.visibility</p:attrName>
                                        </p:attrNameLst>
                                      </p:cBhvr>
                                      <p:to>
                                        <p:strVal val="visible"/>
                                      </p:to>
                                    </p:set>
                                    <p:animEffect transition="in" filter="fade">
                                      <p:cBhvr>
                                        <p:cTn id="23"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p:nvPr/>
        </p:nvSpPr>
        <p:spPr>
          <a:xfrm>
            <a:off x="331575" y="140300"/>
            <a:ext cx="5356200" cy="16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666666"/>
                </a:solidFill>
                <a:latin typeface="Anton"/>
                <a:ea typeface="Anton"/>
                <a:cs typeface="Anton"/>
                <a:sym typeface="Anton"/>
              </a:rPr>
              <a:t>POLSKIE WSIE KIEDYŚ</a:t>
            </a:r>
            <a:endParaRPr sz="3000">
              <a:solidFill>
                <a:srgbClr val="666666"/>
              </a:solidFill>
              <a:latin typeface="Anton"/>
              <a:ea typeface="Anton"/>
              <a:cs typeface="Anton"/>
              <a:sym typeface="Anton"/>
            </a:endParaRPr>
          </a:p>
        </p:txBody>
      </p:sp>
      <p:pic>
        <p:nvPicPr>
          <p:cNvPr id="254" name="Google Shape;254;p44"/>
          <p:cNvPicPr preferRelativeResize="0"/>
          <p:nvPr/>
        </p:nvPicPr>
        <p:blipFill>
          <a:blip r:embed="rId3">
            <a:alphaModFix/>
          </a:blip>
          <a:stretch>
            <a:fillRect/>
          </a:stretch>
        </p:blipFill>
        <p:spPr>
          <a:xfrm>
            <a:off x="548375" y="1021813"/>
            <a:ext cx="4501874" cy="2471225"/>
          </a:xfrm>
          <a:prstGeom prst="rect">
            <a:avLst/>
          </a:prstGeom>
          <a:noFill/>
          <a:ln>
            <a:noFill/>
          </a:ln>
        </p:spPr>
      </p:pic>
      <p:pic>
        <p:nvPicPr>
          <p:cNvPr id="255" name="Google Shape;255;p44"/>
          <p:cNvPicPr preferRelativeResize="0"/>
          <p:nvPr/>
        </p:nvPicPr>
        <p:blipFill>
          <a:blip r:embed="rId4">
            <a:alphaModFix/>
          </a:blip>
          <a:stretch>
            <a:fillRect/>
          </a:stretch>
        </p:blipFill>
        <p:spPr>
          <a:xfrm>
            <a:off x="5610625" y="573250"/>
            <a:ext cx="2914650" cy="421005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p:nvPr/>
        </p:nvSpPr>
        <p:spPr>
          <a:xfrm>
            <a:off x="140300" y="191300"/>
            <a:ext cx="7320300" cy="20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2400">
                <a:solidFill>
                  <a:srgbClr val="666666"/>
                </a:solidFill>
                <a:latin typeface="Anton"/>
                <a:ea typeface="Anton"/>
                <a:cs typeface="Anton"/>
                <a:sym typeface="Anton"/>
              </a:rPr>
              <a:t>POLSKIE WSIE DZISIAJ</a:t>
            </a:r>
            <a:endParaRPr sz="2400">
              <a:solidFill>
                <a:srgbClr val="666666"/>
              </a:solidFill>
              <a:latin typeface="Anton"/>
              <a:ea typeface="Anton"/>
              <a:cs typeface="Anton"/>
              <a:sym typeface="Anton"/>
            </a:endParaRPr>
          </a:p>
        </p:txBody>
      </p:sp>
      <p:pic>
        <p:nvPicPr>
          <p:cNvPr id="261" name="Google Shape;261;p45"/>
          <p:cNvPicPr preferRelativeResize="0"/>
          <p:nvPr/>
        </p:nvPicPr>
        <p:blipFill>
          <a:blip r:embed="rId3">
            <a:alphaModFix/>
          </a:blip>
          <a:stretch>
            <a:fillRect/>
          </a:stretch>
        </p:blipFill>
        <p:spPr>
          <a:xfrm>
            <a:off x="318175" y="956500"/>
            <a:ext cx="3278200" cy="2243150"/>
          </a:xfrm>
          <a:prstGeom prst="rect">
            <a:avLst/>
          </a:prstGeom>
          <a:noFill/>
          <a:ln>
            <a:noFill/>
          </a:ln>
        </p:spPr>
      </p:pic>
      <p:pic>
        <p:nvPicPr>
          <p:cNvPr id="262" name="Google Shape;262;p45"/>
          <p:cNvPicPr preferRelativeResize="0"/>
          <p:nvPr/>
        </p:nvPicPr>
        <p:blipFill>
          <a:blip r:embed="rId4">
            <a:alphaModFix/>
          </a:blip>
          <a:stretch>
            <a:fillRect/>
          </a:stretch>
        </p:blipFill>
        <p:spPr>
          <a:xfrm>
            <a:off x="4151150" y="1874025"/>
            <a:ext cx="3883391" cy="259420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par>
                          <p:cTn id="8" fill="hold">
                            <p:stCondLst>
                              <p:cond delay="1000"/>
                            </p:stCondLst>
                            <p:childTnLst>
                              <p:par>
                                <p:cTn id="9" presetID="10" presetClass="entr" presetSubtype="0" fill="hold" nodeType="afterEffect">
                                  <p:stCondLst>
                                    <p:cond delay="0"/>
                                  </p:stCondLst>
                                  <p:iterate type="lt">
                                    <p:tmPct val="0"/>
                                  </p:iterate>
                                  <p:childTnLst>
                                    <p:set>
                                      <p:cBhvr>
                                        <p:cTn id="10" dur="1" fill="hold">
                                          <p:stCondLst>
                                            <p:cond delay="0"/>
                                          </p:stCondLst>
                                        </p:cTn>
                                        <p:tgtEl>
                                          <p:spTgt spid="262"/>
                                        </p:tgtEl>
                                        <p:attrNameLst>
                                          <p:attrName>style.visibility</p:attrName>
                                        </p:attrNameLst>
                                      </p:cBhvr>
                                      <p:to>
                                        <p:strVal val="visible"/>
                                      </p:to>
                                    </p:set>
                                    <p:animEffect transition="in" filter="fade">
                                      <p:cBhvr>
                                        <p:cTn id="11"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p:nvPr/>
        </p:nvSpPr>
        <p:spPr>
          <a:xfrm>
            <a:off x="625725" y="488075"/>
            <a:ext cx="43176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POLSKIE STADIONY KIEDYŚ</a:t>
            </a:r>
            <a:endParaRPr sz="3000">
              <a:solidFill>
                <a:srgbClr val="434343"/>
              </a:solidFill>
              <a:latin typeface="Anton"/>
              <a:ea typeface="Anton"/>
              <a:cs typeface="Anton"/>
              <a:sym typeface="Anton"/>
            </a:endParaRPr>
          </a:p>
        </p:txBody>
      </p:sp>
      <p:pic>
        <p:nvPicPr>
          <p:cNvPr id="268" name="Google Shape;268;p46"/>
          <p:cNvPicPr preferRelativeResize="0"/>
          <p:nvPr/>
        </p:nvPicPr>
        <p:blipFill>
          <a:blip r:embed="rId3">
            <a:alphaModFix/>
          </a:blip>
          <a:stretch>
            <a:fillRect/>
          </a:stretch>
        </p:blipFill>
        <p:spPr>
          <a:xfrm>
            <a:off x="625725" y="1541525"/>
            <a:ext cx="3216725" cy="2187850"/>
          </a:xfrm>
          <a:prstGeom prst="rect">
            <a:avLst/>
          </a:prstGeom>
          <a:noFill/>
          <a:ln>
            <a:noFill/>
          </a:ln>
        </p:spPr>
      </p:pic>
      <p:pic>
        <p:nvPicPr>
          <p:cNvPr id="269" name="Google Shape;269;p46"/>
          <p:cNvPicPr preferRelativeResize="0"/>
          <p:nvPr/>
        </p:nvPicPr>
        <p:blipFill>
          <a:blip r:embed="rId4">
            <a:alphaModFix/>
          </a:blip>
          <a:stretch>
            <a:fillRect/>
          </a:stretch>
        </p:blipFill>
        <p:spPr>
          <a:xfrm>
            <a:off x="4663000" y="2029575"/>
            <a:ext cx="3901000" cy="2438125"/>
          </a:xfrm>
          <a:prstGeom prst="rect">
            <a:avLst/>
          </a:prstGeom>
          <a:noFill/>
          <a:ln>
            <a:noFill/>
          </a:ln>
        </p:spPr>
      </p:pic>
    </p:spTree>
  </p:cSld>
  <p:clrMapOvr>
    <a:masterClrMapping/>
  </p:clrMapOvr>
  <p:transition spd="slow" advClick="0" advTm="3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p:nvPr/>
        </p:nvSpPr>
        <p:spPr>
          <a:xfrm>
            <a:off x="663275" y="513100"/>
            <a:ext cx="45552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DZISIEJSZE POLSKIE STADIONY</a:t>
            </a:r>
            <a:endParaRPr sz="3000">
              <a:solidFill>
                <a:srgbClr val="434343"/>
              </a:solidFill>
              <a:latin typeface="Anton"/>
              <a:ea typeface="Anton"/>
              <a:cs typeface="Anton"/>
              <a:sym typeface="Anton"/>
            </a:endParaRPr>
          </a:p>
        </p:txBody>
      </p:sp>
      <p:pic>
        <p:nvPicPr>
          <p:cNvPr id="275" name="Google Shape;275;p47"/>
          <p:cNvPicPr preferRelativeResize="0"/>
          <p:nvPr/>
        </p:nvPicPr>
        <p:blipFill>
          <a:blip r:embed="rId3">
            <a:alphaModFix/>
          </a:blip>
          <a:stretch>
            <a:fillRect/>
          </a:stretch>
        </p:blipFill>
        <p:spPr>
          <a:xfrm>
            <a:off x="623958" y="1586967"/>
            <a:ext cx="3103625" cy="2206700"/>
          </a:xfrm>
          <a:prstGeom prst="rect">
            <a:avLst/>
          </a:prstGeom>
          <a:noFill/>
          <a:ln>
            <a:noFill/>
          </a:ln>
        </p:spPr>
      </p:pic>
      <p:pic>
        <p:nvPicPr>
          <p:cNvPr id="276" name="Google Shape;276;p47"/>
          <p:cNvPicPr preferRelativeResize="0"/>
          <p:nvPr/>
        </p:nvPicPr>
        <p:blipFill>
          <a:blip r:embed="rId4">
            <a:alphaModFix/>
          </a:blip>
          <a:stretch>
            <a:fillRect/>
          </a:stretch>
        </p:blipFill>
        <p:spPr>
          <a:xfrm>
            <a:off x="4217275" y="3105825"/>
            <a:ext cx="3260200" cy="1825716"/>
          </a:xfrm>
          <a:prstGeom prst="rect">
            <a:avLst/>
          </a:prstGeom>
          <a:noFill/>
          <a:ln>
            <a:noFill/>
          </a:ln>
        </p:spPr>
      </p:pic>
      <p:pic>
        <p:nvPicPr>
          <p:cNvPr id="277" name="Google Shape;277;p47"/>
          <p:cNvPicPr preferRelativeResize="0"/>
          <p:nvPr/>
        </p:nvPicPr>
        <p:blipFill>
          <a:blip r:embed="rId5">
            <a:alphaModFix/>
          </a:blip>
          <a:stretch>
            <a:fillRect/>
          </a:stretch>
        </p:blipFill>
        <p:spPr>
          <a:xfrm>
            <a:off x="5395000" y="1129675"/>
            <a:ext cx="3002300" cy="1686925"/>
          </a:xfrm>
          <a:prstGeom prst="rect">
            <a:avLst/>
          </a:prstGeom>
          <a:noFill/>
          <a:ln>
            <a:noFill/>
          </a:ln>
        </p:spPr>
      </p:pic>
    </p:spTree>
  </p:cSld>
  <p:clrMapOvr>
    <a:masterClrMapping/>
  </p:clrMapOvr>
  <p:transition spd="slow" advClick="0" advTm="3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p:nvPr/>
        </p:nvSpPr>
        <p:spPr>
          <a:xfrm>
            <a:off x="800925" y="500575"/>
            <a:ext cx="3454200" cy="8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TELEWIZORY KIEDYŚ</a:t>
            </a:r>
            <a:endParaRPr sz="3000">
              <a:solidFill>
                <a:srgbClr val="434343"/>
              </a:solidFill>
              <a:latin typeface="Anton"/>
              <a:ea typeface="Anton"/>
              <a:cs typeface="Anton"/>
              <a:sym typeface="Anton"/>
            </a:endParaRPr>
          </a:p>
        </p:txBody>
      </p:sp>
      <p:pic>
        <p:nvPicPr>
          <p:cNvPr id="283" name="Google Shape;283;p48"/>
          <p:cNvPicPr preferRelativeResize="0"/>
          <p:nvPr/>
        </p:nvPicPr>
        <p:blipFill>
          <a:blip r:embed="rId3">
            <a:alphaModFix/>
          </a:blip>
          <a:stretch>
            <a:fillRect/>
          </a:stretch>
        </p:blipFill>
        <p:spPr>
          <a:xfrm>
            <a:off x="939525" y="1652263"/>
            <a:ext cx="2763475" cy="1838975"/>
          </a:xfrm>
          <a:prstGeom prst="rect">
            <a:avLst/>
          </a:prstGeom>
          <a:noFill/>
          <a:ln>
            <a:noFill/>
          </a:ln>
        </p:spPr>
      </p:pic>
      <p:pic>
        <p:nvPicPr>
          <p:cNvPr id="284" name="Google Shape;284;p48"/>
          <p:cNvPicPr preferRelativeResize="0"/>
          <p:nvPr/>
        </p:nvPicPr>
        <p:blipFill>
          <a:blip r:embed="rId4">
            <a:alphaModFix/>
          </a:blip>
          <a:stretch>
            <a:fillRect/>
          </a:stretch>
        </p:blipFill>
        <p:spPr>
          <a:xfrm>
            <a:off x="4157250" y="2805475"/>
            <a:ext cx="2143125" cy="2143125"/>
          </a:xfrm>
          <a:prstGeom prst="rect">
            <a:avLst/>
          </a:prstGeom>
          <a:noFill/>
          <a:ln>
            <a:noFill/>
          </a:ln>
        </p:spPr>
      </p:pic>
      <p:pic>
        <p:nvPicPr>
          <p:cNvPr id="285" name="Google Shape;285;p48"/>
          <p:cNvPicPr preferRelativeResize="0"/>
          <p:nvPr/>
        </p:nvPicPr>
        <p:blipFill>
          <a:blip r:embed="rId5">
            <a:alphaModFix/>
          </a:blip>
          <a:stretch>
            <a:fillRect/>
          </a:stretch>
        </p:blipFill>
        <p:spPr>
          <a:xfrm>
            <a:off x="5902150" y="653000"/>
            <a:ext cx="2466975" cy="184785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83"/>
                                        </p:tgtEl>
                                        <p:attrNameLst>
                                          <p:attrName>style.visibility</p:attrName>
                                        </p:attrNameLst>
                                      </p:cBhvr>
                                      <p:to>
                                        <p:strVal val="visible"/>
                                      </p:to>
                                    </p:set>
                                    <p:animEffect transition="in" filter="fade">
                                      <p:cBhvr>
                                        <p:cTn id="10" dur="1000"/>
                                        <p:tgtEl>
                                          <p:spTgt spid="28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84"/>
                                        </p:tgtEl>
                                        <p:attrNameLst>
                                          <p:attrName>style.visibility</p:attrName>
                                        </p:attrNameLst>
                                      </p:cBhvr>
                                      <p:to>
                                        <p:strVal val="visible"/>
                                      </p:to>
                                    </p:set>
                                    <p:animEffect transition="in" filter="fade">
                                      <p:cBhvr>
                                        <p:cTn id="14" dur="1000"/>
                                        <p:tgtEl>
                                          <p:spTgt spid="284"/>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fade">
                                      <p:cBhvr>
                                        <p:cTn id="18"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753035" y="570155"/>
            <a:ext cx="7702476" cy="3354765"/>
          </a:xfrm>
          <a:prstGeom prst="rect">
            <a:avLst/>
          </a:prstGeom>
          <a:noFill/>
        </p:spPr>
        <p:txBody>
          <a:bodyPr wrap="square" rtlCol="0">
            <a:spAutoFit/>
          </a:bodyPr>
          <a:lstStyle/>
          <a:p>
            <a:r>
              <a:rPr lang="pl-PL" sz="1800" dirty="0" smtClean="0">
                <a:solidFill>
                  <a:schemeClr val="bg2">
                    <a:lumMod val="75000"/>
                  </a:schemeClr>
                </a:solidFill>
                <a:latin typeface="Tw Cen MT Condensed Extra Bold" pitchFamily="34" charset="-18"/>
              </a:rPr>
              <a:t>          -Polskie wsie dzisiaj  </a:t>
            </a:r>
          </a:p>
          <a:p>
            <a:r>
              <a:rPr lang="pl-PL" sz="1800" dirty="0" smtClean="0">
                <a:solidFill>
                  <a:schemeClr val="bg2">
                    <a:lumMod val="75000"/>
                  </a:schemeClr>
                </a:solidFill>
                <a:latin typeface="Tw Cen MT Condensed Extra Bold" pitchFamily="34" charset="-18"/>
              </a:rPr>
              <a:t>          -Polskie stadiony kiedyś</a:t>
            </a:r>
          </a:p>
          <a:p>
            <a:r>
              <a:rPr lang="pl-PL" sz="1800" dirty="0" smtClean="0">
                <a:solidFill>
                  <a:schemeClr val="bg2">
                    <a:lumMod val="75000"/>
                  </a:schemeClr>
                </a:solidFill>
                <a:latin typeface="Tw Cen MT Condensed Extra Bold" pitchFamily="34" charset="-18"/>
              </a:rPr>
              <a:t>          -Dzisiejsze Polskie stadiony</a:t>
            </a:r>
          </a:p>
          <a:p>
            <a:r>
              <a:rPr lang="pl-PL" sz="1800" dirty="0" smtClean="0">
                <a:solidFill>
                  <a:schemeClr val="bg2">
                    <a:lumMod val="75000"/>
                  </a:schemeClr>
                </a:solidFill>
                <a:latin typeface="Tw Cen MT Condensed Extra Bold" pitchFamily="34" charset="-18"/>
              </a:rPr>
              <a:t>          -Telewizor kiedyś</a:t>
            </a:r>
          </a:p>
          <a:p>
            <a:r>
              <a:rPr lang="pl-PL" sz="1800" dirty="0" smtClean="0">
                <a:solidFill>
                  <a:schemeClr val="bg2">
                    <a:lumMod val="75000"/>
                  </a:schemeClr>
                </a:solidFill>
                <a:latin typeface="Tw Cen MT Condensed Extra Bold" pitchFamily="34" charset="-18"/>
              </a:rPr>
              <a:t>          -Telewizor teraz</a:t>
            </a:r>
          </a:p>
          <a:p>
            <a:r>
              <a:rPr lang="pl-PL" sz="1800" dirty="0" smtClean="0">
                <a:solidFill>
                  <a:schemeClr val="bg2">
                    <a:lumMod val="75000"/>
                  </a:schemeClr>
                </a:solidFill>
                <a:latin typeface="Tw Cen MT Condensed Extra Bold" pitchFamily="34" charset="-18"/>
              </a:rPr>
              <a:t>          -Polskie szkoły kiedyś</a:t>
            </a:r>
          </a:p>
          <a:p>
            <a:r>
              <a:rPr lang="pl-PL" sz="1800" dirty="0" smtClean="0">
                <a:solidFill>
                  <a:schemeClr val="bg2">
                    <a:lumMod val="75000"/>
                  </a:schemeClr>
                </a:solidFill>
                <a:latin typeface="Tw Cen MT Condensed Extra Bold" pitchFamily="34" charset="-18"/>
              </a:rPr>
              <a:t>          -Polskie szkoły teraz</a:t>
            </a:r>
          </a:p>
          <a:p>
            <a:r>
              <a:rPr lang="pl-PL" sz="1800" dirty="0" smtClean="0">
                <a:solidFill>
                  <a:schemeClr val="bg2">
                    <a:lumMod val="75000"/>
                  </a:schemeClr>
                </a:solidFill>
                <a:latin typeface="Tw Cen MT Condensed Extra Bold" pitchFamily="34" charset="-18"/>
              </a:rPr>
              <a:t>          -Telefony kiedyś</a:t>
            </a:r>
          </a:p>
          <a:p>
            <a:r>
              <a:rPr lang="pl-PL" sz="1800" dirty="0" smtClean="0">
                <a:solidFill>
                  <a:schemeClr val="bg2">
                    <a:lumMod val="75000"/>
                  </a:schemeClr>
                </a:solidFill>
                <a:latin typeface="Tw Cen MT Condensed Extra Bold" pitchFamily="34" charset="-18"/>
              </a:rPr>
              <a:t>          -Telefony teraz</a:t>
            </a:r>
          </a:p>
          <a:p>
            <a:r>
              <a:rPr lang="pl-PL" sz="1800" dirty="0" smtClean="0">
                <a:latin typeface="Tw Cen MT Condensed Extra Bold" pitchFamily="34" charset="-18"/>
              </a:rPr>
              <a:t>8.Cytat</a:t>
            </a:r>
          </a:p>
          <a:p>
            <a:r>
              <a:rPr lang="pl-PL" sz="1800" dirty="0" smtClean="0">
                <a:latin typeface="Tw Cen MT Condensed Extra Bold" pitchFamily="34" charset="-18"/>
              </a:rPr>
              <a:t>9.Koniec</a:t>
            </a:r>
          </a:p>
          <a:p>
            <a:endParaRPr lang="pl-PL" dirty="0"/>
          </a:p>
        </p:txBody>
      </p:sp>
    </p:spTree>
  </p:cSld>
  <p:clrMapOvr>
    <a:masterClrMapping/>
  </p:clrMapOvr>
  <p:transition spd="slow" advClick="0" advTm="2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9"/>
          <p:cNvSpPr txBox="1"/>
          <p:nvPr/>
        </p:nvSpPr>
        <p:spPr>
          <a:xfrm>
            <a:off x="738350" y="663275"/>
            <a:ext cx="2953500" cy="68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TELEWIZORY TERAZ</a:t>
            </a:r>
            <a:endParaRPr sz="3000">
              <a:solidFill>
                <a:srgbClr val="434343"/>
              </a:solidFill>
              <a:latin typeface="Anton"/>
              <a:ea typeface="Anton"/>
              <a:cs typeface="Anton"/>
              <a:sym typeface="Anton"/>
            </a:endParaRPr>
          </a:p>
        </p:txBody>
      </p:sp>
      <p:pic>
        <p:nvPicPr>
          <p:cNvPr id="291" name="Google Shape;291;p49"/>
          <p:cNvPicPr preferRelativeResize="0"/>
          <p:nvPr/>
        </p:nvPicPr>
        <p:blipFill>
          <a:blip r:embed="rId3">
            <a:alphaModFix/>
          </a:blip>
          <a:stretch>
            <a:fillRect/>
          </a:stretch>
        </p:blipFill>
        <p:spPr>
          <a:xfrm>
            <a:off x="4859025" y="663275"/>
            <a:ext cx="3604825" cy="1950150"/>
          </a:xfrm>
          <a:prstGeom prst="rect">
            <a:avLst/>
          </a:prstGeom>
          <a:noFill/>
          <a:ln>
            <a:noFill/>
          </a:ln>
        </p:spPr>
      </p:pic>
      <p:pic>
        <p:nvPicPr>
          <p:cNvPr id="292" name="Google Shape;292;p49"/>
          <p:cNvPicPr preferRelativeResize="0"/>
          <p:nvPr/>
        </p:nvPicPr>
        <p:blipFill>
          <a:blip r:embed="rId4">
            <a:alphaModFix/>
          </a:blip>
          <a:stretch>
            <a:fillRect/>
          </a:stretch>
        </p:blipFill>
        <p:spPr>
          <a:xfrm>
            <a:off x="738350" y="1659415"/>
            <a:ext cx="2953500" cy="2630860"/>
          </a:xfrm>
          <a:prstGeom prst="rect">
            <a:avLst/>
          </a:prstGeom>
          <a:noFill/>
          <a:ln>
            <a:noFill/>
          </a:ln>
        </p:spPr>
      </p:pic>
      <p:pic>
        <p:nvPicPr>
          <p:cNvPr id="293" name="Google Shape;293;p49"/>
          <p:cNvPicPr preferRelativeResize="0"/>
          <p:nvPr/>
        </p:nvPicPr>
        <p:blipFill>
          <a:blip r:embed="rId5">
            <a:alphaModFix/>
          </a:blip>
          <a:stretch>
            <a:fillRect/>
          </a:stretch>
        </p:blipFill>
        <p:spPr>
          <a:xfrm>
            <a:off x="4473725" y="3065455"/>
            <a:ext cx="2953500" cy="196542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92"/>
                                        </p:tgtEl>
                                        <p:attrNameLst>
                                          <p:attrName>style.visibility</p:attrName>
                                        </p:attrNameLst>
                                      </p:cBhvr>
                                      <p:to>
                                        <p:strVal val="visible"/>
                                      </p:to>
                                    </p:set>
                                    <p:animEffect transition="in" filter="fade">
                                      <p:cBhvr>
                                        <p:cTn id="10" dur="1000"/>
                                        <p:tgtEl>
                                          <p:spTgt spid="29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fade">
                                      <p:cBhvr>
                                        <p:cTn id="14" dur="1000"/>
                                        <p:tgtEl>
                                          <p:spTgt spid="29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91"/>
                                        </p:tgtEl>
                                        <p:attrNameLst>
                                          <p:attrName>style.visibility</p:attrName>
                                        </p:attrNameLst>
                                      </p:cBhvr>
                                      <p:to>
                                        <p:strVal val="visible"/>
                                      </p:to>
                                    </p:set>
                                    <p:animEffect transition="in" filter="fade">
                                      <p:cBhvr>
                                        <p:cTn id="18"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p:nvPr/>
        </p:nvSpPr>
        <p:spPr>
          <a:xfrm>
            <a:off x="441025" y="627950"/>
            <a:ext cx="36168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POLSKIE SZKOŁY KIEDYŚ</a:t>
            </a:r>
            <a:endParaRPr sz="3000">
              <a:solidFill>
                <a:srgbClr val="434343"/>
              </a:solidFill>
              <a:latin typeface="Anton"/>
              <a:ea typeface="Anton"/>
              <a:cs typeface="Anton"/>
              <a:sym typeface="Anton"/>
            </a:endParaRPr>
          </a:p>
        </p:txBody>
      </p:sp>
      <p:pic>
        <p:nvPicPr>
          <p:cNvPr id="299" name="Google Shape;299;p50"/>
          <p:cNvPicPr preferRelativeResize="0"/>
          <p:nvPr/>
        </p:nvPicPr>
        <p:blipFill>
          <a:blip r:embed="rId3">
            <a:alphaModFix/>
          </a:blip>
          <a:stretch>
            <a:fillRect/>
          </a:stretch>
        </p:blipFill>
        <p:spPr>
          <a:xfrm>
            <a:off x="441025" y="1403750"/>
            <a:ext cx="3616800" cy="2115951"/>
          </a:xfrm>
          <a:prstGeom prst="rect">
            <a:avLst/>
          </a:prstGeom>
          <a:noFill/>
          <a:ln>
            <a:noFill/>
          </a:ln>
        </p:spPr>
      </p:pic>
      <p:pic>
        <p:nvPicPr>
          <p:cNvPr id="300" name="Google Shape;300;p50"/>
          <p:cNvPicPr preferRelativeResize="0"/>
          <p:nvPr/>
        </p:nvPicPr>
        <p:blipFill>
          <a:blip r:embed="rId4">
            <a:alphaModFix/>
          </a:blip>
          <a:stretch>
            <a:fillRect/>
          </a:stretch>
        </p:blipFill>
        <p:spPr>
          <a:xfrm>
            <a:off x="5148800" y="2759675"/>
            <a:ext cx="2810415" cy="2115950"/>
          </a:xfrm>
          <a:prstGeom prst="rect">
            <a:avLst/>
          </a:prstGeom>
          <a:noFill/>
          <a:ln>
            <a:noFill/>
          </a:ln>
        </p:spPr>
      </p:pic>
      <p:pic>
        <p:nvPicPr>
          <p:cNvPr id="301" name="Google Shape;301;p50"/>
          <p:cNvPicPr preferRelativeResize="0"/>
          <p:nvPr/>
        </p:nvPicPr>
        <p:blipFill>
          <a:blip r:embed="rId5">
            <a:alphaModFix/>
          </a:blip>
          <a:stretch>
            <a:fillRect/>
          </a:stretch>
        </p:blipFill>
        <p:spPr>
          <a:xfrm>
            <a:off x="4572000" y="365125"/>
            <a:ext cx="2679800" cy="181240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1000"/>
                                        <p:tgtEl>
                                          <p:spTgt spid="29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01"/>
                                        </p:tgtEl>
                                        <p:attrNameLst>
                                          <p:attrName>style.visibility</p:attrName>
                                        </p:attrNameLst>
                                      </p:cBhvr>
                                      <p:to>
                                        <p:strVal val="visible"/>
                                      </p:to>
                                    </p:set>
                                    <p:animEffect transition="in" filter="fade">
                                      <p:cBhvr>
                                        <p:cTn id="14" dur="1000"/>
                                        <p:tgtEl>
                                          <p:spTgt spid="301"/>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00"/>
                                        </p:tgtEl>
                                        <p:attrNameLst>
                                          <p:attrName>style.visibility</p:attrName>
                                        </p:attrNameLst>
                                      </p:cBhvr>
                                      <p:to>
                                        <p:strVal val="visible"/>
                                      </p:to>
                                    </p:set>
                                    <p:animEffect transition="in" filter="fade">
                                      <p:cBhvr>
                                        <p:cTn id="18"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1"/>
          <p:cNvSpPr txBox="1"/>
          <p:nvPr/>
        </p:nvSpPr>
        <p:spPr>
          <a:xfrm>
            <a:off x="926075" y="663275"/>
            <a:ext cx="48558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dirty="0">
                <a:solidFill>
                  <a:srgbClr val="434343"/>
                </a:solidFill>
                <a:latin typeface="Anton"/>
                <a:ea typeface="Anton"/>
                <a:cs typeface="Anton"/>
                <a:sym typeface="Anton"/>
              </a:rPr>
              <a:t>POLSKIE SZKOŁY </a:t>
            </a:r>
            <a:r>
              <a:rPr lang="pl" sz="3000" dirty="0" smtClean="0">
                <a:solidFill>
                  <a:srgbClr val="434343"/>
                </a:solidFill>
                <a:latin typeface="Anton"/>
                <a:ea typeface="Anton"/>
                <a:cs typeface="Anton"/>
                <a:sym typeface="Anton"/>
              </a:rPr>
              <a:t>TERAZ</a:t>
            </a:r>
            <a:endParaRPr sz="3000" dirty="0">
              <a:solidFill>
                <a:srgbClr val="434343"/>
              </a:solidFill>
              <a:latin typeface="Anton"/>
              <a:ea typeface="Anton"/>
              <a:cs typeface="Anton"/>
              <a:sym typeface="Anton"/>
            </a:endParaRPr>
          </a:p>
        </p:txBody>
      </p:sp>
      <p:pic>
        <p:nvPicPr>
          <p:cNvPr id="307" name="Google Shape;307;p51"/>
          <p:cNvPicPr preferRelativeResize="0"/>
          <p:nvPr/>
        </p:nvPicPr>
        <p:blipFill>
          <a:blip r:embed="rId3">
            <a:alphaModFix/>
          </a:blip>
          <a:stretch>
            <a:fillRect/>
          </a:stretch>
        </p:blipFill>
        <p:spPr>
          <a:xfrm>
            <a:off x="640450" y="1464275"/>
            <a:ext cx="3046500" cy="2027300"/>
          </a:xfrm>
          <a:prstGeom prst="rect">
            <a:avLst/>
          </a:prstGeom>
          <a:noFill/>
          <a:ln>
            <a:noFill/>
          </a:ln>
        </p:spPr>
      </p:pic>
      <p:pic>
        <p:nvPicPr>
          <p:cNvPr id="308" name="Google Shape;308;p51"/>
          <p:cNvPicPr preferRelativeResize="0"/>
          <p:nvPr/>
        </p:nvPicPr>
        <p:blipFill>
          <a:blip r:embed="rId4">
            <a:alphaModFix/>
          </a:blip>
          <a:stretch>
            <a:fillRect/>
          </a:stretch>
        </p:blipFill>
        <p:spPr>
          <a:xfrm>
            <a:off x="4091689" y="2846999"/>
            <a:ext cx="2706561" cy="2027300"/>
          </a:xfrm>
          <a:prstGeom prst="rect">
            <a:avLst/>
          </a:prstGeom>
          <a:noFill/>
          <a:ln>
            <a:noFill/>
          </a:ln>
        </p:spPr>
      </p:pic>
      <p:pic>
        <p:nvPicPr>
          <p:cNvPr id="309" name="Google Shape;309;p51"/>
          <p:cNvPicPr preferRelativeResize="0"/>
          <p:nvPr/>
        </p:nvPicPr>
        <p:blipFill>
          <a:blip r:embed="rId5">
            <a:alphaModFix/>
          </a:blip>
          <a:stretch>
            <a:fillRect/>
          </a:stretch>
        </p:blipFill>
        <p:spPr>
          <a:xfrm>
            <a:off x="5056625" y="544450"/>
            <a:ext cx="3046500" cy="2027307"/>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07"/>
                                        </p:tgtEl>
                                        <p:attrNameLst>
                                          <p:attrName>style.visibility</p:attrName>
                                        </p:attrNameLst>
                                      </p:cBhvr>
                                      <p:to>
                                        <p:strVal val="visible"/>
                                      </p:to>
                                    </p:set>
                                    <p:animEffect transition="in" filter="fade">
                                      <p:cBhvr>
                                        <p:cTn id="10" dur="1000"/>
                                        <p:tgtEl>
                                          <p:spTgt spid="30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09"/>
                                        </p:tgtEl>
                                        <p:attrNameLst>
                                          <p:attrName>style.visibility</p:attrName>
                                        </p:attrNameLst>
                                      </p:cBhvr>
                                      <p:to>
                                        <p:strVal val="visible"/>
                                      </p:to>
                                    </p:set>
                                    <p:animEffect transition="in" filter="fade">
                                      <p:cBhvr>
                                        <p:cTn id="14" dur="1000"/>
                                        <p:tgtEl>
                                          <p:spTgt spid="309"/>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08"/>
                                        </p:tgtEl>
                                        <p:attrNameLst>
                                          <p:attrName>style.visibility</p:attrName>
                                        </p:attrNameLst>
                                      </p:cBhvr>
                                      <p:to>
                                        <p:strVal val="visible"/>
                                      </p:to>
                                    </p:set>
                                    <p:animEffect transition="in" filter="fade">
                                      <p:cBhvr>
                                        <p:cTn id="18"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2"/>
          <p:cNvSpPr txBox="1"/>
          <p:nvPr/>
        </p:nvSpPr>
        <p:spPr>
          <a:xfrm>
            <a:off x="438025" y="475525"/>
            <a:ext cx="3591600" cy="11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TELEFONY KIEDYŚ</a:t>
            </a:r>
            <a:endParaRPr sz="3000">
              <a:solidFill>
                <a:srgbClr val="434343"/>
              </a:solidFill>
              <a:latin typeface="Anton"/>
              <a:ea typeface="Anton"/>
              <a:cs typeface="Anton"/>
              <a:sym typeface="Anton"/>
            </a:endParaRPr>
          </a:p>
        </p:txBody>
      </p:sp>
      <p:pic>
        <p:nvPicPr>
          <p:cNvPr id="315" name="Google Shape;315;p52"/>
          <p:cNvPicPr preferRelativeResize="0"/>
          <p:nvPr/>
        </p:nvPicPr>
        <p:blipFill>
          <a:blip r:embed="rId3">
            <a:alphaModFix/>
            <a:grayscl/>
          </a:blip>
          <a:stretch>
            <a:fillRect/>
          </a:stretch>
        </p:blipFill>
        <p:spPr>
          <a:xfrm>
            <a:off x="738375" y="1619250"/>
            <a:ext cx="2627200" cy="2085075"/>
          </a:xfrm>
          <a:prstGeom prst="rect">
            <a:avLst/>
          </a:prstGeom>
          <a:noFill/>
          <a:ln>
            <a:noFill/>
          </a:ln>
        </p:spPr>
      </p:pic>
      <p:pic>
        <p:nvPicPr>
          <p:cNvPr id="316" name="Google Shape;316;p52"/>
          <p:cNvPicPr preferRelativeResize="0"/>
          <p:nvPr/>
        </p:nvPicPr>
        <p:blipFill>
          <a:blip r:embed="rId4">
            <a:alphaModFix/>
            <a:duotone>
              <a:prstClr val="black"/>
              <a:schemeClr val="tx2">
                <a:tint val="45000"/>
                <a:satMod val="400000"/>
              </a:schemeClr>
            </a:duotone>
          </a:blip>
          <a:stretch>
            <a:fillRect/>
          </a:stretch>
        </p:blipFill>
        <p:spPr>
          <a:xfrm>
            <a:off x="4154850" y="2735475"/>
            <a:ext cx="2894625" cy="2168175"/>
          </a:xfrm>
          <a:prstGeom prst="rect">
            <a:avLst/>
          </a:prstGeom>
          <a:noFill/>
          <a:ln>
            <a:noFill/>
          </a:ln>
        </p:spPr>
      </p:pic>
      <p:pic>
        <p:nvPicPr>
          <p:cNvPr id="317" name="Google Shape;317;p52"/>
          <p:cNvPicPr preferRelativeResize="0"/>
          <p:nvPr/>
        </p:nvPicPr>
        <p:blipFill>
          <a:blip r:embed="rId5">
            <a:alphaModFix/>
            <a:duotone>
              <a:prstClr val="black"/>
              <a:schemeClr val="tx2">
                <a:tint val="45000"/>
                <a:satMod val="400000"/>
              </a:schemeClr>
            </a:duotone>
          </a:blip>
          <a:stretch>
            <a:fillRect/>
          </a:stretch>
        </p:blipFill>
        <p:spPr>
          <a:xfrm>
            <a:off x="5433475" y="750850"/>
            <a:ext cx="2857500" cy="160020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3"/>
          <p:cNvSpPr txBox="1"/>
          <p:nvPr/>
        </p:nvSpPr>
        <p:spPr>
          <a:xfrm>
            <a:off x="838475" y="775900"/>
            <a:ext cx="2665500" cy="8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3000">
                <a:solidFill>
                  <a:srgbClr val="434343"/>
                </a:solidFill>
                <a:latin typeface="Anton"/>
                <a:ea typeface="Anton"/>
                <a:cs typeface="Anton"/>
                <a:sym typeface="Anton"/>
              </a:rPr>
              <a:t>TELEFONY TERAZ</a:t>
            </a:r>
            <a:endParaRPr sz="3000">
              <a:solidFill>
                <a:srgbClr val="434343"/>
              </a:solidFill>
              <a:latin typeface="Anton"/>
              <a:ea typeface="Anton"/>
              <a:cs typeface="Anton"/>
              <a:sym typeface="Anton"/>
            </a:endParaRPr>
          </a:p>
        </p:txBody>
      </p:sp>
      <p:pic>
        <p:nvPicPr>
          <p:cNvPr id="323" name="Google Shape;323;p53"/>
          <p:cNvPicPr preferRelativeResize="0"/>
          <p:nvPr/>
        </p:nvPicPr>
        <p:blipFill>
          <a:blip r:embed="rId3">
            <a:alphaModFix/>
          </a:blip>
          <a:stretch>
            <a:fillRect/>
          </a:stretch>
        </p:blipFill>
        <p:spPr>
          <a:xfrm>
            <a:off x="398853" y="1639300"/>
            <a:ext cx="2665500" cy="2665500"/>
          </a:xfrm>
          <a:prstGeom prst="rect">
            <a:avLst/>
          </a:prstGeom>
          <a:noFill/>
          <a:ln>
            <a:noFill/>
          </a:ln>
        </p:spPr>
      </p:pic>
      <p:pic>
        <p:nvPicPr>
          <p:cNvPr id="324" name="Google Shape;324;p53"/>
          <p:cNvPicPr preferRelativeResize="0"/>
          <p:nvPr/>
        </p:nvPicPr>
        <p:blipFill>
          <a:blip r:embed="rId4">
            <a:alphaModFix/>
          </a:blip>
          <a:stretch>
            <a:fillRect/>
          </a:stretch>
        </p:blipFill>
        <p:spPr>
          <a:xfrm>
            <a:off x="3371763" y="2369300"/>
            <a:ext cx="2333075" cy="2333075"/>
          </a:xfrm>
          <a:prstGeom prst="rect">
            <a:avLst/>
          </a:prstGeom>
          <a:noFill/>
          <a:ln>
            <a:noFill/>
          </a:ln>
        </p:spPr>
      </p:pic>
      <p:pic>
        <p:nvPicPr>
          <p:cNvPr id="325" name="Google Shape;325;p53"/>
          <p:cNvPicPr preferRelativeResize="0"/>
          <p:nvPr/>
        </p:nvPicPr>
        <p:blipFill>
          <a:blip r:embed="rId5">
            <a:alphaModFix/>
          </a:blip>
          <a:stretch>
            <a:fillRect/>
          </a:stretch>
        </p:blipFill>
        <p:spPr>
          <a:xfrm>
            <a:off x="6012250" y="1176375"/>
            <a:ext cx="2525725" cy="2525725"/>
          </a:xfrm>
          <a:prstGeom prst="rect">
            <a:avLst/>
          </a:prstGeom>
          <a:noFill/>
          <a:ln>
            <a:noFill/>
          </a:ln>
        </p:spPr>
      </p:pic>
    </p:spTree>
  </p:cSld>
  <p:clrMapOvr>
    <a:masterClrMapping/>
  </p:clrMapOvr>
  <p:transition spd="slow" advClick="0" advTm="3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54"/>
          <p:cNvSpPr txBox="1">
            <a:spLocks noGrp="1"/>
          </p:cNvSpPr>
          <p:nvPr>
            <p:ph type="title" idx="4294967295"/>
          </p:nvPr>
        </p:nvSpPr>
        <p:spPr>
          <a:xfrm>
            <a:off x="587025" y="2456000"/>
            <a:ext cx="7596600" cy="76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pl" sz="4000">
                <a:solidFill>
                  <a:srgbClr val="999999"/>
                </a:solidFill>
                <a:latin typeface="Lobster"/>
                <a:ea typeface="Lobster"/>
                <a:cs typeface="Lobster"/>
                <a:sym typeface="Lobster"/>
              </a:rPr>
              <a:t>"Obowiązki względem ojczyzny, to nie tylko obowiązki względem Polaków dzisiejszych, ale także względem pokoleń minionych i tych co po nas przyjdą."</a:t>
            </a:r>
            <a:endParaRPr sz="4000">
              <a:solidFill>
                <a:srgbClr val="999999"/>
              </a:solidFill>
              <a:latin typeface="Lobster"/>
              <a:ea typeface="Lobster"/>
              <a:cs typeface="Lobster"/>
              <a:sym typeface="Lobster"/>
            </a:endParaRPr>
          </a:p>
          <a:p>
            <a:pPr marL="0" lvl="0" indent="0" algn="ctr" rtl="0">
              <a:spcBef>
                <a:spcPts val="0"/>
              </a:spcBef>
              <a:spcAft>
                <a:spcPts val="0"/>
              </a:spcAft>
              <a:buClr>
                <a:schemeClr val="dk1"/>
              </a:buClr>
              <a:buSzPts val="1100"/>
              <a:buFont typeface="Arial"/>
              <a:buNone/>
            </a:pPr>
            <a:endParaRPr sz="3000">
              <a:solidFill>
                <a:schemeClr val="lt2"/>
              </a:solidFill>
              <a:latin typeface="Lobster"/>
              <a:ea typeface="Lobster"/>
              <a:cs typeface="Lobster"/>
              <a:sym typeface="Lobster"/>
            </a:endParaRPr>
          </a:p>
          <a:p>
            <a:pPr marL="0" lvl="0" indent="0" algn="ctr" rtl="0">
              <a:spcBef>
                <a:spcPts val="0"/>
              </a:spcBef>
              <a:spcAft>
                <a:spcPts val="0"/>
              </a:spcAft>
              <a:buNone/>
            </a:pPr>
            <a:endParaRPr>
              <a:solidFill>
                <a:schemeClr val="lt2"/>
              </a:solidFill>
            </a:endParaRPr>
          </a:p>
        </p:txBody>
      </p:sp>
      <p:cxnSp>
        <p:nvCxnSpPr>
          <p:cNvPr id="331" name="Google Shape;331;p54"/>
          <p:cNvCxnSpPr/>
          <p:nvPr/>
        </p:nvCxnSpPr>
        <p:spPr>
          <a:xfrm>
            <a:off x="3797175" y="4211200"/>
            <a:ext cx="1176300" cy="8100"/>
          </a:xfrm>
          <a:prstGeom prst="straightConnector1">
            <a:avLst/>
          </a:prstGeom>
          <a:noFill/>
          <a:ln w="28575" cap="flat" cmpd="sng">
            <a:solidFill>
              <a:schemeClr val="dk1"/>
            </a:solidFill>
            <a:prstDash val="solid"/>
            <a:round/>
            <a:headEnd type="none" w="sm" len="sm"/>
            <a:tailEnd type="none" w="sm" len="sm"/>
          </a:ln>
        </p:spPr>
      </p:cxnSp>
      <p:sp>
        <p:nvSpPr>
          <p:cNvPr id="332" name="Google Shape;332;p54"/>
          <p:cNvSpPr txBox="1">
            <a:spLocks noGrp="1"/>
          </p:cNvSpPr>
          <p:nvPr>
            <p:ph type="body" idx="4294967295"/>
          </p:nvPr>
        </p:nvSpPr>
        <p:spPr>
          <a:xfrm>
            <a:off x="-792575" y="4400450"/>
            <a:ext cx="7724400" cy="518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pl"/>
              <a:t>                            </a:t>
            </a:r>
            <a:r>
              <a:rPr lang="pl" sz="3600">
                <a:latin typeface="Bree Serif"/>
                <a:ea typeface="Bree Serif"/>
                <a:cs typeface="Bree Serif"/>
                <a:sym typeface="Bree Serif"/>
              </a:rPr>
              <a:t>                Roman Dmowski</a:t>
            </a:r>
            <a:endParaRPr sz="3600">
              <a:latin typeface="Bree Serif"/>
              <a:ea typeface="Bree Serif"/>
              <a:cs typeface="Bree Serif"/>
              <a:sym typeface="Bree Serif"/>
            </a:endParaRPr>
          </a:p>
        </p:txBody>
      </p:sp>
    </p:spTree>
  </p:cSld>
  <p:clrMapOvr>
    <a:masterClrMapping/>
  </p:clrMapOvr>
  <p:transition spd="slow" advClick="0" advTm="4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5"/>
          <p:cNvSpPr txBox="1">
            <a:spLocks noGrp="1"/>
          </p:cNvSpPr>
          <p:nvPr>
            <p:ph type="title"/>
          </p:nvPr>
        </p:nvSpPr>
        <p:spPr>
          <a:xfrm>
            <a:off x="243250" y="939125"/>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l" sz="3600">
                <a:latin typeface="Bree Serif"/>
                <a:ea typeface="Bree Serif"/>
                <a:cs typeface="Bree Serif"/>
                <a:sym typeface="Bree Serif"/>
              </a:rPr>
              <a:t>Dziękujemy!</a:t>
            </a:r>
            <a:endParaRPr sz="3600">
              <a:latin typeface="Bree Serif"/>
              <a:ea typeface="Bree Serif"/>
              <a:cs typeface="Bree Serif"/>
              <a:sym typeface="Bree Serif"/>
            </a:endParaRPr>
          </a:p>
        </p:txBody>
      </p:sp>
      <p:sp>
        <p:nvSpPr>
          <p:cNvPr id="338" name="Google Shape;338;p55"/>
          <p:cNvSpPr txBox="1">
            <a:spLocks noGrp="1"/>
          </p:cNvSpPr>
          <p:nvPr>
            <p:ph type="body" idx="1"/>
          </p:nvPr>
        </p:nvSpPr>
        <p:spPr>
          <a:xfrm>
            <a:off x="-127850" y="2137425"/>
            <a:ext cx="3550200" cy="317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800" b="1">
                <a:latin typeface="Ultra"/>
                <a:ea typeface="Ultra"/>
                <a:cs typeface="Ultra"/>
                <a:sym typeface="Ultra"/>
              </a:rPr>
              <a:t>Alicja Kur</a:t>
            </a:r>
            <a:endParaRPr sz="1800" b="1">
              <a:latin typeface="Ultra"/>
              <a:ea typeface="Ultra"/>
              <a:cs typeface="Ultra"/>
              <a:sym typeface="Ultra"/>
            </a:endParaRPr>
          </a:p>
          <a:p>
            <a:pPr marL="0" lvl="0" indent="0" algn="ctr" rtl="0">
              <a:spcBef>
                <a:spcPts val="0"/>
              </a:spcBef>
              <a:spcAft>
                <a:spcPts val="0"/>
              </a:spcAft>
              <a:buNone/>
            </a:pPr>
            <a:r>
              <a:rPr lang="pl" sz="1800" b="1">
                <a:latin typeface="Ultra"/>
                <a:ea typeface="Ultra"/>
                <a:cs typeface="Ultra"/>
                <a:sym typeface="Ultra"/>
              </a:rPr>
              <a:t>Patrycja Prandzioch</a:t>
            </a:r>
            <a:endParaRPr sz="1800" b="1">
              <a:latin typeface="Ultra"/>
              <a:ea typeface="Ultra"/>
              <a:cs typeface="Ultra"/>
              <a:sym typeface="Ultra"/>
            </a:endParaRPr>
          </a:p>
          <a:p>
            <a:pPr marL="0" lvl="0" indent="0" algn="ctr" rtl="0">
              <a:spcBef>
                <a:spcPts val="0"/>
              </a:spcBef>
              <a:spcAft>
                <a:spcPts val="0"/>
              </a:spcAft>
              <a:buNone/>
            </a:pPr>
            <a:r>
              <a:rPr lang="pl" sz="1800" b="1">
                <a:latin typeface="Ultra"/>
                <a:ea typeface="Ultra"/>
                <a:cs typeface="Ultra"/>
                <a:sym typeface="Ultra"/>
              </a:rPr>
              <a:t>kl. III b </a:t>
            </a:r>
            <a:endParaRPr sz="1800" b="1">
              <a:latin typeface="Ultra"/>
              <a:ea typeface="Ultra"/>
              <a:cs typeface="Ultra"/>
              <a:sym typeface="Ultra"/>
            </a:endParaRPr>
          </a:p>
          <a:p>
            <a:pPr marL="0" lvl="0" indent="0" algn="ctr" rtl="0">
              <a:spcBef>
                <a:spcPts val="0"/>
              </a:spcBef>
              <a:spcAft>
                <a:spcPts val="0"/>
              </a:spcAft>
              <a:buNone/>
            </a:pPr>
            <a:r>
              <a:rPr lang="pl" sz="1800" b="1">
                <a:latin typeface="Ultra"/>
                <a:ea typeface="Ultra"/>
                <a:cs typeface="Ultra"/>
                <a:sym typeface="Ultra"/>
              </a:rPr>
              <a:t>gimnazjum</a:t>
            </a:r>
            <a:endParaRPr sz="1800" b="1">
              <a:latin typeface="Ultra"/>
              <a:ea typeface="Ultra"/>
              <a:cs typeface="Ultra"/>
              <a:sym typeface="Ultra"/>
            </a:endParaRPr>
          </a:p>
        </p:txBody>
      </p:sp>
      <p:pic>
        <p:nvPicPr>
          <p:cNvPr id="339" name="Google Shape;339;p55"/>
          <p:cNvPicPr preferRelativeResize="0"/>
          <p:nvPr/>
        </p:nvPicPr>
        <p:blipFill>
          <a:blip r:embed="rId3">
            <a:alphaModFix/>
          </a:blip>
          <a:stretch>
            <a:fillRect/>
          </a:stretch>
        </p:blipFill>
        <p:spPr>
          <a:xfrm>
            <a:off x="3474188" y="0"/>
            <a:ext cx="5470300" cy="5143500"/>
          </a:xfrm>
          <a:prstGeom prst="rect">
            <a:avLst/>
          </a:prstGeom>
          <a:noFill/>
          <a:ln>
            <a:noFill/>
          </a:ln>
        </p:spPr>
      </p:pic>
    </p:spTree>
  </p:cSld>
  <p:clrMapOvr>
    <a:masterClrMapping/>
  </p:clrMapOvr>
  <p:transition spd="slow" advClick="0" advTm="3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53000" y="170850"/>
            <a:ext cx="4760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u="sng">
                <a:latin typeface="Bree Serif"/>
                <a:ea typeface="Bree Serif"/>
                <a:cs typeface="Bree Serif"/>
                <a:sym typeface="Bree Serif"/>
              </a:rPr>
              <a:t>Wprowadzenie</a:t>
            </a:r>
            <a:endParaRPr u="sng">
              <a:latin typeface="Bree Serif"/>
              <a:ea typeface="Bree Serif"/>
              <a:cs typeface="Bree Serif"/>
              <a:sym typeface="Bree Serif"/>
            </a:endParaRPr>
          </a:p>
        </p:txBody>
      </p:sp>
      <p:sp>
        <p:nvSpPr>
          <p:cNvPr id="60" name="Google Shape;60;p14"/>
          <p:cNvSpPr txBox="1">
            <a:spLocks noGrp="1"/>
          </p:cNvSpPr>
          <p:nvPr>
            <p:ph type="body" idx="1"/>
          </p:nvPr>
        </p:nvSpPr>
        <p:spPr>
          <a:xfrm>
            <a:off x="2851425" y="1007513"/>
            <a:ext cx="6398400" cy="190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3000">
                <a:solidFill>
                  <a:srgbClr val="434343"/>
                </a:solidFill>
                <a:latin typeface="Bree Serif"/>
                <a:ea typeface="Bree Serif"/>
                <a:cs typeface="Bree Serif"/>
                <a:sym typeface="Bree Serif"/>
              </a:rPr>
              <a:t>Prezentacja zawiera podstawowe informacje o etapach odzyskiwania przez Polskę niepodległości, wydarzeniach, które się do niego przyczyniły, osobach, które miały na nie wpływ, a także zmiany, jakie zaszły w wolnej Polsce. </a:t>
            </a:r>
            <a:endParaRPr sz="3000">
              <a:solidFill>
                <a:srgbClr val="434343"/>
              </a:solidFill>
              <a:latin typeface="Bree Serif"/>
              <a:ea typeface="Bree Serif"/>
              <a:cs typeface="Bree Serif"/>
              <a:sym typeface="Bree Serif"/>
            </a:endParaRPr>
          </a:p>
        </p:txBody>
      </p:sp>
      <p:pic>
        <p:nvPicPr>
          <p:cNvPr id="61" name="Google Shape;61;p14"/>
          <p:cNvPicPr preferRelativeResize="0"/>
          <p:nvPr/>
        </p:nvPicPr>
        <p:blipFill>
          <a:blip r:embed="rId3">
            <a:alphaModFix/>
          </a:blip>
          <a:stretch>
            <a:fillRect/>
          </a:stretch>
        </p:blipFill>
        <p:spPr>
          <a:xfrm>
            <a:off x="95975" y="2910125"/>
            <a:ext cx="2755450" cy="2233375"/>
          </a:xfrm>
          <a:prstGeom prst="rect">
            <a:avLst/>
          </a:prstGeom>
          <a:noFill/>
          <a:ln>
            <a:noFill/>
          </a:ln>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239925" y="2140870"/>
            <a:ext cx="3667200" cy="130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3000" dirty="0">
                <a:solidFill>
                  <a:srgbClr val="434343"/>
                </a:solidFill>
                <a:latin typeface="Bree Serif"/>
                <a:ea typeface="Bree Serif"/>
                <a:cs typeface="Bree Serif"/>
                <a:sym typeface="Bree Serif"/>
              </a:rPr>
              <a:t>1.Krótki zarys poszczególnych  wydarzeń historycznych.</a:t>
            </a:r>
            <a:endParaRPr sz="3000" dirty="0">
              <a:solidFill>
                <a:srgbClr val="434343"/>
              </a:solidFill>
              <a:latin typeface="Bree Serif"/>
              <a:ea typeface="Bree Serif"/>
              <a:cs typeface="Bree Serif"/>
              <a:sym typeface="Bree Serif"/>
            </a:endParaRPr>
          </a:p>
        </p:txBody>
      </p:sp>
      <p:pic>
        <p:nvPicPr>
          <p:cNvPr id="67" name="Google Shape;67;p15"/>
          <p:cNvPicPr preferRelativeResize="0"/>
          <p:nvPr/>
        </p:nvPicPr>
        <p:blipFill>
          <a:blip r:embed="rId3">
            <a:alphaModFix/>
          </a:blip>
          <a:stretch>
            <a:fillRect/>
          </a:stretch>
        </p:blipFill>
        <p:spPr>
          <a:xfrm>
            <a:off x="3907124" y="1445150"/>
            <a:ext cx="4803050" cy="3698350"/>
          </a:xfrm>
          <a:prstGeom prst="rect">
            <a:avLst/>
          </a:prstGeom>
          <a:noFill/>
          <a:ln>
            <a:noFill/>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latin typeface="Bree Serif"/>
                <a:ea typeface="Bree Serif"/>
                <a:cs typeface="Bree Serif"/>
                <a:sym typeface="Bree Serif"/>
              </a:rPr>
              <a:t>Chrzest Polski</a:t>
            </a:r>
            <a:endParaRPr sz="2800" u="sng">
              <a:latin typeface="Bree Serif"/>
              <a:ea typeface="Bree Serif"/>
              <a:cs typeface="Bree Serif"/>
              <a:sym typeface="Bree Serif"/>
            </a:endParaRPr>
          </a:p>
        </p:txBody>
      </p:sp>
      <p:sp>
        <p:nvSpPr>
          <p:cNvPr id="73" name="Google Shape;73;p16"/>
          <p:cNvSpPr txBox="1">
            <a:spLocks noGrp="1"/>
          </p:cNvSpPr>
          <p:nvPr>
            <p:ph type="body" idx="1"/>
          </p:nvPr>
        </p:nvSpPr>
        <p:spPr>
          <a:xfrm>
            <a:off x="399300" y="1589825"/>
            <a:ext cx="81858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1800" dirty="0">
                <a:solidFill>
                  <a:srgbClr val="434343"/>
                </a:solidFill>
                <a:latin typeface="Bree Serif"/>
                <a:ea typeface="Bree Serif"/>
                <a:cs typeface="Bree Serif"/>
                <a:sym typeface="Bree Serif"/>
              </a:rPr>
              <a:t>Polska przyjęła chrześcijaństwo w 966 roku. Krok ten wzmacniał pozycję państwa gnieźnieńskiego oraz stwarzał korzystne możliwości nawiązania współpracy z dwoma potęgami ówczesnej Europy: cesarstwem i papiestwem. W X wieku jedynie w ramach wspólnoty państw chrześcijańskich można było myśleć o prowadzeniu skutecznej polityki zagranicznej. Kościół chrześcijański potwierdzał nową strukturę społeczną i popierał władzę książęcą, tym samym wzmacniał pozycję państwa.</a:t>
            </a:r>
            <a:endParaRPr sz="1800" dirty="0">
              <a:solidFill>
                <a:srgbClr val="434343"/>
              </a:solidFill>
              <a:latin typeface="Bree Serif"/>
              <a:ea typeface="Bree Serif"/>
              <a:cs typeface="Bree Serif"/>
              <a:sym typeface="Bree Serif"/>
            </a:endParaRPr>
          </a:p>
          <a:p>
            <a:pPr marL="0" lvl="0" indent="0" algn="l" rtl="0">
              <a:spcBef>
                <a:spcPts val="1600"/>
              </a:spcBef>
              <a:spcAft>
                <a:spcPts val="1600"/>
              </a:spcAft>
              <a:buNone/>
            </a:pPr>
            <a:endParaRPr dirty="0"/>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555600"/>
            <a:ext cx="7134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a:solidFill>
                  <a:srgbClr val="000000"/>
                </a:solidFill>
                <a:latin typeface="Bree Serif"/>
                <a:ea typeface="Bree Serif"/>
                <a:cs typeface="Bree Serif"/>
                <a:sym typeface="Bree Serif"/>
              </a:rPr>
              <a:t>Zjazd Gnieźnieński</a:t>
            </a:r>
            <a:endParaRPr sz="2800" u="sng">
              <a:solidFill>
                <a:srgbClr val="000000"/>
              </a:solidFill>
              <a:latin typeface="Bree Serif"/>
              <a:ea typeface="Bree Serif"/>
              <a:cs typeface="Bree Serif"/>
              <a:sym typeface="Bree Serif"/>
            </a:endParaRPr>
          </a:p>
        </p:txBody>
      </p:sp>
      <p:sp>
        <p:nvSpPr>
          <p:cNvPr id="79" name="Google Shape;79;p17"/>
          <p:cNvSpPr txBox="1">
            <a:spLocks noGrp="1"/>
          </p:cNvSpPr>
          <p:nvPr>
            <p:ph type="body" idx="1"/>
          </p:nvPr>
        </p:nvSpPr>
        <p:spPr>
          <a:xfrm>
            <a:off x="311700" y="1964100"/>
            <a:ext cx="8361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pl" sz="2400">
                <a:solidFill>
                  <a:srgbClr val="434343"/>
                </a:solidFill>
                <a:latin typeface="Bree Serif"/>
                <a:ea typeface="Bree Serif"/>
                <a:cs typeface="Bree Serif"/>
                <a:sym typeface="Bree Serif"/>
              </a:rPr>
              <a:t>odbył się w 1000 r. i  miał na celu wzmocnienie pozycji Polski w Europie. Zjazd ten przyczynił się do zacieśnienia stosunków z Cesarstwem Niemieckim, a także wzmocnił władzę Bolesława Chrobrego.</a:t>
            </a:r>
            <a:endParaRPr sz="2400">
              <a:solidFill>
                <a:srgbClr val="434343"/>
              </a:solidFill>
              <a:latin typeface="Bree Serif"/>
              <a:ea typeface="Bree Serif"/>
              <a:cs typeface="Bree Serif"/>
              <a:sym typeface="Bree Serif"/>
            </a:endParaRPr>
          </a:p>
          <a:p>
            <a:pPr marL="0" lvl="0" indent="0" algn="l" rtl="0">
              <a:spcBef>
                <a:spcPts val="1600"/>
              </a:spcBef>
              <a:spcAft>
                <a:spcPts val="1600"/>
              </a:spcAft>
              <a:buNone/>
            </a:pPr>
            <a:endParaRPr/>
          </a:p>
        </p:txBody>
      </p:sp>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555600"/>
            <a:ext cx="8423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800" u="sng" dirty="0">
                <a:latin typeface="Bree Serif"/>
                <a:ea typeface="Bree Serif"/>
                <a:cs typeface="Bree Serif"/>
                <a:sym typeface="Bree Serif"/>
              </a:rPr>
              <a:t>Koronacja Bolesława Chrobrego</a:t>
            </a:r>
            <a:endParaRPr sz="2800" u="sng" dirty="0">
              <a:latin typeface="Bree Serif"/>
              <a:ea typeface="Bree Serif"/>
              <a:cs typeface="Bree Serif"/>
              <a:sym typeface="Bree Serif"/>
            </a:endParaRPr>
          </a:p>
        </p:txBody>
      </p:sp>
      <p:sp>
        <p:nvSpPr>
          <p:cNvPr id="85" name="Google Shape;85;p18"/>
          <p:cNvSpPr txBox="1">
            <a:spLocks noGrp="1"/>
          </p:cNvSpPr>
          <p:nvPr>
            <p:ph type="body" idx="1"/>
          </p:nvPr>
        </p:nvSpPr>
        <p:spPr>
          <a:xfrm>
            <a:off x="311700" y="1765050"/>
            <a:ext cx="8285700" cy="31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pl" sz="2400" dirty="0">
                <a:solidFill>
                  <a:srgbClr val="434343"/>
                </a:solidFill>
                <a:latin typeface="Bree Serif"/>
                <a:ea typeface="Bree Serif"/>
                <a:cs typeface="Bree Serif"/>
                <a:sym typeface="Bree Serif"/>
              </a:rPr>
              <a:t>miała miejsce w Gnieźnie wiosną 1025 r. - </a:t>
            </a:r>
            <a:r>
              <a:rPr lang="pl" sz="2400" dirty="0">
                <a:solidFill>
                  <a:srgbClr val="434343"/>
                </a:solidFill>
                <a:highlight>
                  <a:srgbClr val="FFFFFF"/>
                </a:highlight>
                <a:latin typeface="Bree Serif"/>
                <a:ea typeface="Bree Serif"/>
                <a:cs typeface="Bree Serif"/>
                <a:sym typeface="Bree Serif"/>
              </a:rPr>
              <a:t>była to pierwsza koronacja w dziejach Polski. Bolesław Chrobry skorzystał z zamieniasza w Niemczech, gdy umarł cesarz Henryk II i śmierci papieża Benedykta VIII, rozkazał polskim biskupom, aby dokonali koronacji. </a:t>
            </a:r>
            <a:endParaRPr sz="2400" dirty="0">
              <a:solidFill>
                <a:srgbClr val="434343"/>
              </a:solidFill>
              <a:latin typeface="Bree Serif"/>
              <a:ea typeface="Bree Serif"/>
              <a:cs typeface="Bree Serif"/>
              <a:sym typeface="Bree Serif"/>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1513</Words>
  <Application>Microsoft Office PowerPoint</Application>
  <PresentationFormat>Pokaz na ekranie (16:9)</PresentationFormat>
  <Paragraphs>121</Paragraphs>
  <Slides>46</Slides>
  <Notes>43</Notes>
  <HiddenSlides>0</HiddenSlides>
  <MMClips>2</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46</vt:i4>
      </vt:variant>
    </vt:vector>
  </HeadingPairs>
  <TitlesOfParts>
    <vt:vector size="56" baseType="lpstr">
      <vt:lpstr>Arial</vt:lpstr>
      <vt:lpstr>Anton</vt:lpstr>
      <vt:lpstr>Tw Cen MT Condensed Extra Bold</vt:lpstr>
      <vt:lpstr>Bree Serif</vt:lpstr>
      <vt:lpstr>Caveat</vt:lpstr>
      <vt:lpstr>Alegreya</vt:lpstr>
      <vt:lpstr>Lobster</vt:lpstr>
      <vt:lpstr>Montserrat</vt:lpstr>
      <vt:lpstr>Ultra</vt:lpstr>
      <vt:lpstr>Simple Light</vt:lpstr>
      <vt:lpstr>100- LECIE ODZYSKANIA NIEPODLEGŁOŚCI PRZEZ POLSKĘ  1918 - 2018</vt:lpstr>
      <vt:lpstr>Slajd 2</vt:lpstr>
      <vt:lpstr>Slajd 3</vt:lpstr>
      <vt:lpstr>Slajd 4</vt:lpstr>
      <vt:lpstr>Wprowadzenie</vt:lpstr>
      <vt:lpstr>1.Krótki zarys poszczególnych  wydarzeń historycznych.</vt:lpstr>
      <vt:lpstr>Chrzest Polski</vt:lpstr>
      <vt:lpstr>Zjazd Gnieźnieński</vt:lpstr>
      <vt:lpstr>Koronacja Bolesława Chrobrego</vt:lpstr>
      <vt:lpstr>Bitwa pod Grunwaldem</vt:lpstr>
      <vt:lpstr>Unia Lubelska </vt:lpstr>
      <vt:lpstr>Konfederacja Warszawska</vt:lpstr>
      <vt:lpstr>Konstytucja 3 maja</vt:lpstr>
      <vt:lpstr>III rozbiór Polski</vt:lpstr>
      <vt:lpstr>Odzyskanie niepodległości </vt:lpstr>
      <vt:lpstr>Bitwa Warszawska</vt:lpstr>
      <vt:lpstr>II Wojna Światowa</vt:lpstr>
      <vt:lpstr>2.Postacie, które mają związek z odzyskaniem niepodległości przez Polskę.</vt:lpstr>
      <vt:lpstr>Józef Piłsudski</vt:lpstr>
      <vt:lpstr>Ignacy Paderewski</vt:lpstr>
      <vt:lpstr>Władysław Sikorski</vt:lpstr>
      <vt:lpstr> Św. Jan Paweł II  -Karol Wojtyła</vt:lpstr>
      <vt:lpstr>Lech Wałęsa</vt:lpstr>
      <vt:lpstr>3. Ważne wydarzenia w trakcie odzyskiwania suwerenności Polski.</vt:lpstr>
      <vt:lpstr>Okrągły Stół</vt:lpstr>
      <vt:lpstr>Zalegalizowanie Solidarności</vt:lpstr>
      <vt:lpstr>Wejście Polski do NATO</vt:lpstr>
      <vt:lpstr>Przystąpienie Polski do Unii Europejskiej</vt:lpstr>
      <vt:lpstr>WOLNA POLSKA</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"Obowiązki względem ojczyzny, to nie tylko obowiązki względem Polaków dzisiejszych, ale także względem pokoleń minionych i tych co po nas przyjdą."  </vt:lpstr>
      <vt:lpstr>Dziękujemy!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LECIE ODZYSKANIA NIEPODLEGŁOŚCI PRZEZ POLSKĘ  1918 - 2018</dc:title>
  <dc:creator>Patrycja</dc:creator>
  <cp:lastModifiedBy>Patrycja</cp:lastModifiedBy>
  <cp:revision>11</cp:revision>
  <dcterms:modified xsi:type="dcterms:W3CDTF">2018-10-21T18:04:38Z</dcterms:modified>
</cp:coreProperties>
</file>