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59" r:id="rId6"/>
    <p:sldId id="274" r:id="rId7"/>
    <p:sldId id="260" r:id="rId8"/>
    <p:sldId id="261" r:id="rId9"/>
    <p:sldId id="277" r:id="rId10"/>
    <p:sldId id="262" r:id="rId11"/>
    <p:sldId id="263" r:id="rId12"/>
    <p:sldId id="276" r:id="rId13"/>
    <p:sldId id="264" r:id="rId14"/>
    <p:sldId id="265" r:id="rId15"/>
    <p:sldId id="266" r:id="rId16"/>
    <p:sldId id="267" r:id="rId17"/>
    <p:sldId id="272" r:id="rId18"/>
    <p:sldId id="271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930" autoAdjust="0"/>
    <p:restoredTop sz="94660"/>
  </p:normalViewPr>
  <p:slideViewPr>
    <p:cSldViewPr>
      <p:cViewPr>
        <p:scale>
          <a:sx n="66" d="100"/>
          <a:sy n="66" d="100"/>
        </p:scale>
        <p:origin x="-118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AB55-0608-42A5-B474-8EDCADA1F1E2}" type="datetimeFigureOut">
              <a:rPr lang="pl-PL" smtClean="0"/>
              <a:pPr/>
              <a:t>10.02.2019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CB29-C7CA-40AD-8A00-2C6D6383075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AB55-0608-42A5-B474-8EDCADA1F1E2}" type="datetimeFigureOut">
              <a:rPr lang="pl-PL" smtClean="0"/>
              <a:pPr/>
              <a:t>10.02.2019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CB29-C7CA-40AD-8A00-2C6D6383075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AB55-0608-42A5-B474-8EDCADA1F1E2}" type="datetimeFigureOut">
              <a:rPr lang="pl-PL" smtClean="0"/>
              <a:pPr/>
              <a:t>10.02.2019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CB29-C7CA-40AD-8A00-2C6D6383075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AB55-0608-42A5-B474-8EDCADA1F1E2}" type="datetimeFigureOut">
              <a:rPr lang="pl-PL" smtClean="0"/>
              <a:pPr/>
              <a:t>10.02.2019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CB29-C7CA-40AD-8A00-2C6D6383075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AB55-0608-42A5-B474-8EDCADA1F1E2}" type="datetimeFigureOut">
              <a:rPr lang="pl-PL" smtClean="0"/>
              <a:pPr/>
              <a:t>10.02.2019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CB29-C7CA-40AD-8A00-2C6D6383075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AB55-0608-42A5-B474-8EDCADA1F1E2}" type="datetimeFigureOut">
              <a:rPr lang="pl-PL" smtClean="0"/>
              <a:pPr/>
              <a:t>10.02.2019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CB29-C7CA-40AD-8A00-2C6D6383075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AB55-0608-42A5-B474-8EDCADA1F1E2}" type="datetimeFigureOut">
              <a:rPr lang="pl-PL" smtClean="0"/>
              <a:pPr/>
              <a:t>10.02.2019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CB29-C7CA-40AD-8A00-2C6D6383075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AB55-0608-42A5-B474-8EDCADA1F1E2}" type="datetimeFigureOut">
              <a:rPr lang="pl-PL" smtClean="0"/>
              <a:pPr/>
              <a:t>10.02.2019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CB29-C7CA-40AD-8A00-2C6D6383075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AB55-0608-42A5-B474-8EDCADA1F1E2}" type="datetimeFigureOut">
              <a:rPr lang="pl-PL" smtClean="0"/>
              <a:pPr/>
              <a:t>10.02.2019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CB29-C7CA-40AD-8A00-2C6D6383075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AB55-0608-42A5-B474-8EDCADA1F1E2}" type="datetimeFigureOut">
              <a:rPr lang="pl-PL" smtClean="0"/>
              <a:pPr/>
              <a:t>10.02.2019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CB29-C7CA-40AD-8A00-2C6D6383075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AB55-0608-42A5-B474-8EDCADA1F1E2}" type="datetimeFigureOut">
              <a:rPr lang="pl-PL" smtClean="0"/>
              <a:pPr/>
              <a:t>10.02.2019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CB29-C7CA-40AD-8A00-2C6D6383075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2AB55-0608-42A5-B474-8EDCADA1F1E2}" type="datetimeFigureOut">
              <a:rPr lang="pl-PL" smtClean="0"/>
              <a:pPr/>
              <a:t>10.02.2019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0CB29-C7CA-40AD-8A00-2C6D6383075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85860"/>
          </a:xfrm>
        </p:spPr>
        <p:txBody>
          <a:bodyPr>
            <a:noAutofit/>
          </a:bodyPr>
          <a:lstStyle/>
          <a:p>
            <a:r>
              <a:rPr lang="pl-PL" sz="8000" dirty="0" smtClean="0">
                <a:latin typeface="Arial Black" pitchFamily="34" charset="0"/>
              </a:rPr>
              <a:t>PREZENTACJA</a:t>
            </a:r>
            <a:endParaRPr lang="pl-PL" sz="8000" dirty="0">
              <a:latin typeface="Arial Black" pitchFamily="34" charset="0"/>
            </a:endParaRPr>
          </a:p>
        </p:txBody>
      </p:sp>
      <p:pic>
        <p:nvPicPr>
          <p:cNvPr id="5" name="Picture 2" descr="C:\Users\USER\Desktop\leopold-okulic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0706" y="1357298"/>
            <a:ext cx="3600450" cy="5111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ole tekstowe 5"/>
          <p:cNvSpPr txBox="1"/>
          <p:nvPr/>
        </p:nvSpPr>
        <p:spPr>
          <a:xfrm>
            <a:off x="0" y="2692312"/>
            <a:ext cx="53578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700" dirty="0" smtClean="0">
                <a:latin typeface="Arial Narrow" pitchFamily="34" charset="0"/>
              </a:rPr>
              <a:t>LEOPOLD </a:t>
            </a:r>
            <a:r>
              <a:rPr lang="pl-PL" sz="4700" dirty="0" smtClean="0">
                <a:latin typeface="Arial Narrow" pitchFamily="34" charset="0"/>
              </a:rPr>
              <a:t>OKULICKI </a:t>
            </a:r>
            <a:r>
              <a:rPr lang="pl-PL" sz="4700" dirty="0" smtClean="0">
                <a:latin typeface="Arial Narrow" pitchFamily="34" charset="0"/>
              </a:rPr>
              <a:t>– życie i działalność </a:t>
            </a:r>
            <a:r>
              <a:rPr lang="pl-PL" sz="4700" dirty="0" smtClean="0">
                <a:latin typeface="Arial Narrow" pitchFamily="34" charset="0"/>
              </a:rPr>
              <a:t>„Niedźwiadka” </a:t>
            </a:r>
            <a:endParaRPr lang="pl-PL" sz="4700" dirty="0">
              <a:latin typeface="Arial Narrow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23719"/>
            <a:ext cx="5000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Arial Narrow" pitchFamily="34" charset="0"/>
              </a:rPr>
              <a:t>AUTOR: SEBASTIAN MARKOWICZ</a:t>
            </a:r>
            <a:endParaRPr lang="pl-PL" sz="2400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0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600" dirty="0">
                <a:latin typeface="Arial Narrow" pitchFamily="34" charset="0"/>
              </a:rPr>
              <a:t>W 1943 roku Okulicki trafił do Londynu. Cały czas pozostawał w gotowości do przerzucenia do kraju. Dopiero w 1944 roku, jako członek elitarnego grona cichociemnych, był brany pod uwagę w planowanych akcjach w okupowanej ojczyźnie</a:t>
            </a:r>
            <a:r>
              <a:rPr lang="pl-PL" sz="2600" dirty="0" smtClean="0">
                <a:latin typeface="Arial Narrow" pitchFamily="34" charset="0"/>
              </a:rPr>
              <a:t>.</a:t>
            </a:r>
            <a:endParaRPr lang="pl-PL" sz="2600" dirty="0">
              <a:latin typeface="Arial Narrow" pitchFamily="34" charset="0"/>
            </a:endParaRPr>
          </a:p>
        </p:txBody>
      </p:sp>
      <p:pic>
        <p:nvPicPr>
          <p:cNvPr id="10241" name="Picture 1" descr="C:\Users\USER\Desktop\27-56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357298"/>
            <a:ext cx="5786478" cy="3453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pole tekstowe 3"/>
          <p:cNvSpPr txBox="1"/>
          <p:nvPr/>
        </p:nvSpPr>
        <p:spPr>
          <a:xfrm>
            <a:off x="0" y="4793662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600" dirty="0" smtClean="0">
                <a:latin typeface="Arial Narrow" pitchFamily="34" charset="0"/>
              </a:rPr>
              <a:t>W nocy z 21 na 22 maja 1944 roku zrzucono go nad Polską. Awansowany do stopnia generała brygady miał przekazać dowódcy AK - gen. Komorowskiemu, rozkazy i listy od Naczelnego Wodza - gen. Sosnkowskiego. Z mianowania dowódcy AK został zastępcą szefa sztabu i szefa operacji w Dowództwie AK.</a:t>
            </a:r>
          </a:p>
          <a:p>
            <a:pPr algn="just"/>
            <a:endParaRPr lang="pl-PL" sz="2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0"/>
            <a:ext cx="514350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dirty="0">
                <a:latin typeface="Arial Narrow" pitchFamily="34" charset="0"/>
              </a:rPr>
              <a:t>27 lipca 1944 roku zastąpił pułkownika "</a:t>
            </a:r>
            <a:r>
              <a:rPr lang="pl-PL" sz="2800" dirty="0" err="1">
                <a:latin typeface="Arial Narrow" pitchFamily="34" charset="0"/>
              </a:rPr>
              <a:t>Nila</a:t>
            </a:r>
            <a:r>
              <a:rPr lang="pl-PL" sz="2800" dirty="0">
                <a:latin typeface="Arial Narrow" pitchFamily="34" charset="0"/>
              </a:rPr>
              <a:t>" Fieldorfa na stanowisku komendanta organizacji "NIE". Natomiast 30 lipca 1944 roku "Bór" wyznaczył go na swojego następcę na wypadek ujawnienia się wobec Armii Czerwonej po zajęciu Warszawy </a:t>
            </a:r>
            <a:r>
              <a:rPr lang="pl-PL" sz="2800" dirty="0" smtClean="0">
                <a:latin typeface="Arial Narrow" pitchFamily="34" charset="0"/>
              </a:rPr>
              <a:t>lub </a:t>
            </a:r>
            <a:r>
              <a:rPr lang="pl-PL" sz="2800" dirty="0">
                <a:latin typeface="Arial Narrow" pitchFamily="34" charset="0"/>
              </a:rPr>
              <a:t>jakiejkolwiek niemożności dalszego dowodzenia. Z tego powodu gen. Leopold Okulicki po wybuchu powstania pozostał w konspiracji. Należy jednak podkreślić, iż to właśnie on wyjątkowo naciskał na </a:t>
            </a:r>
            <a:r>
              <a:rPr lang="pl-PL" sz="2800" dirty="0" smtClean="0">
                <a:latin typeface="Arial Narrow" pitchFamily="34" charset="0"/>
              </a:rPr>
              <a:t>„</a:t>
            </a:r>
            <a:r>
              <a:rPr lang="pl-PL" sz="2800" dirty="0" smtClean="0">
                <a:latin typeface="Arial Narrow" pitchFamily="34" charset="0"/>
              </a:rPr>
              <a:t>Bora”, </a:t>
            </a:r>
            <a:r>
              <a:rPr lang="pl-PL" sz="2800" dirty="0">
                <a:latin typeface="Arial Narrow" pitchFamily="34" charset="0"/>
              </a:rPr>
              <a:t>aby rozpocząć działania powstańcze w Warszawie. </a:t>
            </a:r>
          </a:p>
        </p:txBody>
      </p:sp>
      <p:pic>
        <p:nvPicPr>
          <p:cNvPr id="2051" name="Picture 3" descr="C:\Users\USER\Desktop\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082" y="1643050"/>
            <a:ext cx="3825176" cy="3779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149625"/>
            <a:ext cx="507206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3200" dirty="0" smtClean="0">
                <a:latin typeface="Arial Narrow" pitchFamily="34" charset="0"/>
              </a:rPr>
              <a:t>Po kapitulacji Powstania Warszawskiego 2 października 1944 roku gen. Leopold Okulicki opuścił stolicę wraz z ludnością cywilną i przez obóz przejściowy w Pruszkowie trafił do Częstochowy. 21 grudnia 1944 roku Leopold Okulicki stanął na czele AK</a:t>
            </a:r>
            <a:r>
              <a:rPr lang="pl-PL" sz="3200" b="1" dirty="0" smtClean="0">
                <a:latin typeface="Arial Narrow" pitchFamily="34" charset="0"/>
              </a:rPr>
              <a:t>.</a:t>
            </a:r>
            <a:r>
              <a:rPr lang="pl-PL" sz="3200" dirty="0" smtClean="0">
                <a:latin typeface="Arial Narrow" pitchFamily="34" charset="0"/>
              </a:rPr>
              <a:t> Stanowisko ostatniego dowódcy AK piastował do 19 stycznia 1945 roku, kiedy wydał rozkaz rozwiązania AK i zejścia do konspiracji.</a:t>
            </a:r>
            <a:endParaRPr lang="pl-PL" sz="3200" dirty="0">
              <a:latin typeface="Arial Narrow" pitchFamily="34" charset="0"/>
            </a:endParaRPr>
          </a:p>
        </p:txBody>
      </p:sp>
      <p:pic>
        <p:nvPicPr>
          <p:cNvPr id="3" name="Picture 2" descr="C:\Users\USER\Desktop\nie_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28604"/>
            <a:ext cx="3842174" cy="6000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0"/>
            <a:ext cx="914400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900" dirty="0">
                <a:latin typeface="Arial Narrow" pitchFamily="34" charset="0"/>
              </a:rPr>
              <a:t>27 marca 1945 roku gen Leopold Okulicki został podstępnie aresztowany w Pruszkowie i wywieziony przez NKWD do Moskwy. Tam postawiono go przed sądem </a:t>
            </a:r>
            <a:r>
              <a:rPr lang="pl-PL" sz="2900" dirty="0" smtClean="0">
                <a:latin typeface="Arial Narrow" pitchFamily="34" charset="0"/>
              </a:rPr>
              <a:t>w sławnym procesie </a:t>
            </a:r>
            <a:r>
              <a:rPr lang="pl-PL" sz="2900" dirty="0">
                <a:latin typeface="Arial Narrow" pitchFamily="34" charset="0"/>
              </a:rPr>
              <a:t>szesnastu przywódców Polskiego Państwa Podziemnego</a:t>
            </a:r>
            <a:r>
              <a:rPr lang="pl-PL" sz="2900" b="1" dirty="0">
                <a:latin typeface="Arial Narrow" pitchFamily="34" charset="0"/>
              </a:rPr>
              <a:t>,</a:t>
            </a:r>
            <a:r>
              <a:rPr lang="pl-PL" sz="2900" dirty="0">
                <a:latin typeface="Arial Narrow" pitchFamily="34" charset="0"/>
              </a:rPr>
              <a:t> których oskarżono o szpiegostwo, terroryzm oraz dywersyjną działalność na tyłach Armii Czerwonej</a:t>
            </a:r>
            <a:r>
              <a:rPr lang="pl-PL" sz="2900" dirty="0" smtClean="0">
                <a:latin typeface="Arial Narrow" pitchFamily="34" charset="0"/>
              </a:rPr>
              <a:t>. "</a:t>
            </a:r>
            <a:r>
              <a:rPr lang="pl-PL" sz="2900" dirty="0">
                <a:latin typeface="Arial Narrow" pitchFamily="34" charset="0"/>
              </a:rPr>
              <a:t>Śledztwo" trwało trzy miesiące. Oskarżonych skazano, mimo protestów Zachodu i rządu RP w Londynie. </a:t>
            </a:r>
          </a:p>
        </p:txBody>
      </p:sp>
      <p:pic>
        <p:nvPicPr>
          <p:cNvPr id="1026" name="Picture 2" descr="C:\Users\USER\Desktop\240px-Okulicki_NKVD_19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286124"/>
            <a:ext cx="5211689" cy="3467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0"/>
            <a:ext cx="9144000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900" dirty="0" smtClean="0">
                <a:latin typeface="Arial Narrow" pitchFamily="34" charset="0"/>
              </a:rPr>
              <a:t>Gen. Leopold Okulicki, jako jeden z nielicznych oskarżonych, odważył się zabrać głos w trakcie procesu: </a:t>
            </a:r>
            <a:endParaRPr lang="pl-PL" sz="2900" dirty="0" smtClean="0">
              <a:latin typeface="Arial Narrow" pitchFamily="34" charset="0"/>
            </a:endParaRPr>
          </a:p>
          <a:p>
            <a:pPr algn="just"/>
            <a:r>
              <a:rPr lang="pl-PL" sz="2900" dirty="0" smtClean="0">
                <a:latin typeface="Arial Narrow" pitchFamily="34" charset="0"/>
              </a:rPr>
              <a:t>„</a:t>
            </a:r>
            <a:r>
              <a:rPr lang="pl-PL" sz="2900" dirty="0" smtClean="0">
                <a:latin typeface="Arial Narrow" pitchFamily="34" charset="0"/>
              </a:rPr>
              <a:t>Oskarżając 300 tysięcy żołnierzy Armii Krajowej, oskarżacie cały Naród Polski. (...) Powstanie Warszawskie to bohaterska walka i nie daje ona podstaw do politycznych represji. (...) W bitwie warszawskiej walczyliśmy z Niemcami przez 63 dni i pomagaliśmy tą drogą Armii Czerwonej. (...) Naród Polski ma wiele wad, ale ma jedną wyrównującą je zaletę - umiłowanie wolności. Chcę przyjaźni z Rosją, ale pod jednym warunkiem - jest nim utrzymanie niepodległości Polski</a:t>
            </a:r>
            <a:r>
              <a:rPr lang="pl-PL" sz="2900" dirty="0" smtClean="0">
                <a:latin typeface="Arial Narrow" pitchFamily="34" charset="0"/>
              </a:rPr>
              <a:t>”. </a:t>
            </a:r>
          </a:p>
          <a:p>
            <a:pPr algn="just"/>
            <a:r>
              <a:rPr lang="pl-PL" sz="2900" dirty="0" smtClean="0">
                <a:latin typeface="Arial Narrow" pitchFamily="34" charset="0"/>
              </a:rPr>
              <a:t>W </a:t>
            </a:r>
            <a:r>
              <a:rPr lang="pl-PL" sz="2900" dirty="0">
                <a:latin typeface="Arial Narrow" pitchFamily="34" charset="0"/>
              </a:rPr>
              <a:t>ten sposób generał Okulicki zaprotestował przeciwko bezprawiu i oszustwu. Odpowiedzią na jego mowę był gromki śmiech funkcjonariuszy NKWD i kilku prosowieckich zachodnich dziennikarzy. Był to śmiech jednoznaczny, tragiczny, mówiący wszystko</a:t>
            </a:r>
            <a:r>
              <a:rPr lang="pl-PL" sz="2900" dirty="0" smtClean="0">
                <a:latin typeface="Arial Narrow" pitchFamily="34" charset="0"/>
              </a:rPr>
              <a:t>...</a:t>
            </a:r>
            <a:endParaRPr lang="pl-PL" sz="2900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>
                <a:latin typeface="Arial Narrow" pitchFamily="34" charset="0"/>
              </a:rPr>
              <a:t>Proces toczył się przed kolegium Wojskowym Sądu Najwyższego ZSRS od 18 do 21 czerwca 1945 roku. Gen. Leopold Okulicki został skazany na najwyższą karę - 10 lat więzienia. W odróżnieniu od innych typowych "sowieckich" procesów, wyrok był "wyjątkowo" łagodny w stosunku do postawionych zarzutów. W 1955 roku władze Związku Sowieckiego oświadczyły, że Leopold Okulicki rzekomo miał umrzeć na atak serca i paraliż w czasie odsiadywania wyroku w Wigilię Bożego Narodzenia 24 grudnia 1946 roku. Podobno zgon nastąpił w szpitalu więziennym w Butyrkach w Moskwie. Oficjalnie strona sowiecka twierdziła, że jego ciało spalono. </a:t>
            </a:r>
            <a:r>
              <a:rPr lang="pl-PL" sz="2400" dirty="0" smtClean="0">
                <a:latin typeface="Arial Narrow" pitchFamily="34" charset="0"/>
              </a:rPr>
              <a:t>Można </a:t>
            </a:r>
            <a:r>
              <a:rPr lang="pl-PL" sz="2400" dirty="0" smtClean="0">
                <a:latin typeface="Arial Narrow" pitchFamily="34" charset="0"/>
              </a:rPr>
              <a:t>jednak </a:t>
            </a:r>
            <a:r>
              <a:rPr lang="pl-PL" sz="2400" dirty="0">
                <a:latin typeface="Arial Narrow" pitchFamily="34" charset="0"/>
              </a:rPr>
              <a:t>śmiało przypuszczać, </a:t>
            </a:r>
            <a:r>
              <a:rPr lang="pl-PL" sz="2400" dirty="0" smtClean="0">
                <a:latin typeface="Arial Narrow" pitchFamily="34" charset="0"/>
              </a:rPr>
              <a:t>że </a:t>
            </a:r>
            <a:r>
              <a:rPr lang="pl-PL" sz="2400" dirty="0">
                <a:latin typeface="Arial Narrow" pitchFamily="34" charset="0"/>
              </a:rPr>
              <a:t>więzień celi 66 </a:t>
            </a:r>
            <a:r>
              <a:rPr lang="pl-PL" sz="2400" dirty="0" smtClean="0">
                <a:latin typeface="Arial Narrow" pitchFamily="34" charset="0"/>
              </a:rPr>
              <a:t>został zamordowany </a:t>
            </a:r>
            <a:r>
              <a:rPr lang="pl-PL" sz="2400" dirty="0" smtClean="0">
                <a:latin typeface="Arial Narrow" pitchFamily="34" charset="0"/>
              </a:rPr>
              <a:t>na </a:t>
            </a:r>
            <a:r>
              <a:rPr lang="pl-PL" sz="2400" dirty="0">
                <a:latin typeface="Arial Narrow" pitchFamily="34" charset="0"/>
              </a:rPr>
              <a:t>Łubiance. </a:t>
            </a:r>
            <a:r>
              <a:rPr lang="pl-PL" sz="2400" dirty="0" smtClean="0">
                <a:latin typeface="Arial Narrow" pitchFamily="34" charset="0"/>
              </a:rPr>
              <a:t>Antoni </a:t>
            </a:r>
            <a:r>
              <a:rPr lang="pl-PL" sz="2400" dirty="0">
                <a:latin typeface="Arial Narrow" pitchFamily="34" charset="0"/>
              </a:rPr>
              <a:t>Pajdak i Adam Bień, </a:t>
            </a:r>
            <a:r>
              <a:rPr lang="pl-PL" sz="2400" dirty="0" smtClean="0">
                <a:latin typeface="Arial Narrow" pitchFamily="34" charset="0"/>
              </a:rPr>
              <a:t>osadzeni </a:t>
            </a:r>
            <a:r>
              <a:rPr lang="pl-PL" sz="2400" dirty="0">
                <a:latin typeface="Arial Narrow" pitchFamily="34" charset="0"/>
              </a:rPr>
              <a:t>razem </a:t>
            </a:r>
            <a:r>
              <a:rPr lang="pl-PL" sz="2400" dirty="0" smtClean="0">
                <a:latin typeface="Arial Narrow" pitchFamily="34" charset="0"/>
              </a:rPr>
              <a:t>z </a:t>
            </a:r>
            <a:r>
              <a:rPr lang="pl-PL" sz="2400" dirty="0">
                <a:latin typeface="Arial Narrow" pitchFamily="34" charset="0"/>
              </a:rPr>
              <a:t>gen. Leopoldem </a:t>
            </a:r>
            <a:r>
              <a:rPr lang="pl-PL" sz="2400" dirty="0" smtClean="0">
                <a:latin typeface="Arial Narrow" pitchFamily="34" charset="0"/>
              </a:rPr>
              <a:t>Okulickim</a:t>
            </a:r>
            <a:r>
              <a:rPr lang="pl-PL" sz="2400" dirty="0">
                <a:latin typeface="Arial Narrow" pitchFamily="34" charset="0"/>
              </a:rPr>
              <a:t>, </a:t>
            </a:r>
            <a:r>
              <a:rPr lang="pl-PL" sz="2400" dirty="0" smtClean="0">
                <a:latin typeface="Arial Narrow" pitchFamily="34" charset="0"/>
              </a:rPr>
              <a:t>słyszeli jak </a:t>
            </a:r>
            <a:r>
              <a:rPr lang="pl-PL" sz="2400" dirty="0" smtClean="0">
                <a:latin typeface="Arial Narrow" pitchFamily="34" charset="0"/>
              </a:rPr>
              <a:t>wyprowadzano go </a:t>
            </a:r>
            <a:r>
              <a:rPr lang="pl-PL" sz="2400" dirty="0">
                <a:latin typeface="Arial Narrow" pitchFamily="34" charset="0"/>
              </a:rPr>
              <a:t>z celi, do której już nigdy </a:t>
            </a:r>
            <a:r>
              <a:rPr lang="pl-PL" sz="2400" dirty="0" smtClean="0">
                <a:latin typeface="Arial Narrow" pitchFamily="34" charset="0"/>
              </a:rPr>
              <a:t>więcej </a:t>
            </a:r>
            <a:r>
              <a:rPr lang="pl-PL" sz="2400" dirty="0">
                <a:latin typeface="Arial Narrow" pitchFamily="34" charset="0"/>
              </a:rPr>
              <a:t>nie powrócił</a:t>
            </a:r>
            <a:r>
              <a:rPr lang="pl-PL" sz="2400" dirty="0" smtClean="0">
                <a:latin typeface="Arial Narrow" pitchFamily="34" charset="0"/>
              </a:rPr>
              <a:t>.</a:t>
            </a:r>
            <a:endParaRPr lang="pl-PL" sz="2400" dirty="0">
              <a:latin typeface="Arial Narrow" pitchFamily="34" charset="0"/>
            </a:endParaRPr>
          </a:p>
        </p:txBody>
      </p:sp>
      <p:pic>
        <p:nvPicPr>
          <p:cNvPr id="4098" name="Picture 2" descr="C:\Users\USER\Desktop\historia_proces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0243" y="4500570"/>
            <a:ext cx="5486401" cy="2305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0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dirty="0">
                <a:latin typeface="Arial Narrow" pitchFamily="34" charset="0"/>
              </a:rPr>
              <a:t>Leopold Okulicki był czterokrotnie odznaczony Krzyżem Walecznych, raz Krzyżem Niepodległości i Virtuti </a:t>
            </a:r>
            <a:r>
              <a:rPr lang="pl-PL" sz="2800" dirty="0" err="1">
                <a:latin typeface="Arial Narrow" pitchFamily="34" charset="0"/>
              </a:rPr>
              <a:t>Militari</a:t>
            </a:r>
            <a:r>
              <a:rPr lang="pl-PL" sz="2800" dirty="0">
                <a:latin typeface="Arial Narrow" pitchFamily="34" charset="0"/>
              </a:rPr>
              <a:t> IV i V klasy oraz pośmiertnie medalem zasługi "</a:t>
            </a:r>
            <a:r>
              <a:rPr lang="pl-PL" sz="2800" dirty="0" err="1">
                <a:latin typeface="Arial Narrow" pitchFamily="34" charset="0"/>
              </a:rPr>
              <a:t>The</a:t>
            </a:r>
            <a:r>
              <a:rPr lang="pl-PL" sz="2800" dirty="0">
                <a:latin typeface="Arial Narrow" pitchFamily="34" charset="0"/>
              </a:rPr>
              <a:t> Legion of </a:t>
            </a:r>
            <a:r>
              <a:rPr lang="pl-PL" sz="2800" dirty="0" err="1">
                <a:latin typeface="Arial Narrow" pitchFamily="34" charset="0"/>
              </a:rPr>
              <a:t>Merit</a:t>
            </a:r>
            <a:r>
              <a:rPr lang="pl-PL" sz="2800" dirty="0">
                <a:latin typeface="Arial Narrow" pitchFamily="34" charset="0"/>
              </a:rPr>
              <a:t>", nadanym przez prezydenta USA Ronalda Regana.</a:t>
            </a:r>
          </a:p>
          <a:p>
            <a:pPr algn="just"/>
            <a:r>
              <a:rPr lang="pl-PL" sz="2800" dirty="0">
                <a:latin typeface="Arial Narrow" pitchFamily="34" charset="0"/>
              </a:rPr>
              <a:t>Symboliczny grób Leopolda Okulickiego znajduje się na warszawskich Powązkach.</a:t>
            </a:r>
          </a:p>
          <a:p>
            <a:pPr algn="just"/>
            <a:endParaRPr lang="pl-PL" sz="2800" dirty="0">
              <a:latin typeface="Arial Narrow" pitchFamily="34" charset="0"/>
            </a:endParaRPr>
          </a:p>
        </p:txBody>
      </p:sp>
      <p:pic>
        <p:nvPicPr>
          <p:cNvPr id="3" name="Picture 2" descr="C:\Users\USER\Desktop\Virtuti_Militari_Cross_from_November_Uprising_18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6445" y="2285992"/>
            <a:ext cx="3438959" cy="4439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1" name="Picture 1" descr="C:\Users\USER\Desktop\Okulicki Leopold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07" y="2857496"/>
            <a:ext cx="4667283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0" y="0"/>
            <a:ext cx="9144000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latin typeface="Arial Black" pitchFamily="34" charset="0"/>
              </a:rPr>
              <a:t>BIBLIOGRAFIA:</a:t>
            </a:r>
          </a:p>
          <a:p>
            <a:pPr algn="just">
              <a:buFont typeface="Arial" pitchFamily="34" charset="0"/>
              <a:buChar char="•"/>
            </a:pPr>
            <a:r>
              <a:rPr lang="pl-PL" sz="2200" dirty="0" smtClean="0">
                <a:latin typeface="Arial Narrow" pitchFamily="34" charset="0"/>
              </a:rPr>
              <a:t>Kurtyka J., Pawłowicz J., </a:t>
            </a:r>
            <a:r>
              <a:rPr lang="pl-PL" sz="2200" i="1" dirty="0" smtClean="0">
                <a:latin typeface="Arial Narrow" pitchFamily="34" charset="0"/>
              </a:rPr>
              <a:t>Generał Leopold Okulicki 1898-1946</a:t>
            </a:r>
            <a:r>
              <a:rPr lang="pl-PL" sz="2200" dirty="0" smtClean="0">
                <a:latin typeface="Arial Narrow" pitchFamily="34" charset="0"/>
              </a:rPr>
              <a:t>, Warszawa: IPN, 2010.  </a:t>
            </a:r>
          </a:p>
          <a:p>
            <a:pPr algn="just"/>
            <a:r>
              <a:rPr lang="pl-PL" sz="2200" dirty="0" smtClean="0">
                <a:latin typeface="Arial Narrow" pitchFamily="34" charset="0"/>
              </a:rPr>
              <a:t>  ISBN 978-83-7629-216-8, OCLC 838112758.</a:t>
            </a:r>
          </a:p>
          <a:p>
            <a:pPr algn="just">
              <a:buFont typeface="Arial" pitchFamily="34" charset="0"/>
              <a:buChar char="•"/>
            </a:pPr>
            <a:r>
              <a:rPr lang="pl-PL" sz="2200" dirty="0" smtClean="0">
                <a:latin typeface="Arial Narrow" pitchFamily="34" charset="0"/>
              </a:rPr>
              <a:t>Zbigniew Mierzwiński: </a:t>
            </a:r>
            <a:r>
              <a:rPr lang="pl-PL" sz="2200" i="1" dirty="0" smtClean="0">
                <a:latin typeface="Arial Narrow" pitchFamily="34" charset="0"/>
              </a:rPr>
              <a:t>Generałowie II Rzeczypospolitej</a:t>
            </a:r>
            <a:r>
              <a:rPr lang="pl-PL" sz="2200" dirty="0" smtClean="0">
                <a:latin typeface="Arial Narrow" pitchFamily="34" charset="0"/>
              </a:rPr>
              <a:t>. Warszawa 1990: Wydawnictwo    </a:t>
            </a:r>
          </a:p>
          <a:p>
            <a:pPr algn="just"/>
            <a:r>
              <a:rPr lang="pl-PL" sz="2200" dirty="0">
                <a:latin typeface="Arial Narrow" pitchFamily="34" charset="0"/>
              </a:rPr>
              <a:t> </a:t>
            </a:r>
            <a:r>
              <a:rPr lang="pl-PL" sz="2200" dirty="0" smtClean="0">
                <a:latin typeface="Arial Narrow" pitchFamily="34" charset="0"/>
              </a:rPr>
              <a:t> Polonia, s. 183–194. ISBN 83- 7021-096-1.</a:t>
            </a:r>
          </a:p>
          <a:p>
            <a:pPr algn="just">
              <a:buFont typeface="Arial" pitchFamily="34" charset="0"/>
              <a:buChar char="•"/>
            </a:pPr>
            <a:r>
              <a:rPr lang="pl-PL" sz="2200" dirty="0" smtClean="0">
                <a:latin typeface="Arial Narrow" pitchFamily="34" charset="0"/>
              </a:rPr>
              <a:t>Tadeusz Jurga: </a:t>
            </a:r>
            <a:r>
              <a:rPr lang="pl-PL" sz="2200" i="1" dirty="0" smtClean="0">
                <a:latin typeface="Arial Narrow" pitchFamily="34" charset="0"/>
              </a:rPr>
              <a:t>Obrona Polski 1939</a:t>
            </a:r>
            <a:r>
              <a:rPr lang="pl-PL" sz="2200" dirty="0" smtClean="0">
                <a:latin typeface="Arial Narrow" pitchFamily="34" charset="0"/>
              </a:rPr>
              <a:t>. Warszawa: Instytut Wydawniczy </a:t>
            </a:r>
            <a:r>
              <a:rPr lang="pl-PL" sz="2200" dirty="0" err="1" smtClean="0">
                <a:latin typeface="Arial Narrow" pitchFamily="34" charset="0"/>
              </a:rPr>
              <a:t>„Pa</a:t>
            </a:r>
            <a:r>
              <a:rPr lang="pl-PL" sz="2200" dirty="0" smtClean="0">
                <a:latin typeface="Arial Narrow" pitchFamily="34" charset="0"/>
              </a:rPr>
              <a:t>x”, 1990, s.  </a:t>
            </a:r>
          </a:p>
          <a:p>
            <a:pPr algn="just"/>
            <a:r>
              <a:rPr lang="pl-PL" sz="2200" dirty="0">
                <a:latin typeface="Arial Narrow" pitchFamily="34" charset="0"/>
              </a:rPr>
              <a:t> </a:t>
            </a:r>
            <a:r>
              <a:rPr lang="pl-PL" sz="2200" dirty="0" smtClean="0">
                <a:latin typeface="Arial Narrow" pitchFamily="34" charset="0"/>
              </a:rPr>
              <a:t>  798. ISBN 83-211-1096-7.</a:t>
            </a:r>
          </a:p>
          <a:p>
            <a:pPr algn="just">
              <a:buFont typeface="Arial" pitchFamily="34" charset="0"/>
              <a:buChar char="•"/>
            </a:pPr>
            <a:r>
              <a:rPr lang="pl-PL" sz="2200" dirty="0" smtClean="0">
                <a:latin typeface="Arial Narrow" pitchFamily="34" charset="0"/>
              </a:rPr>
              <a:t>Wojciech Roszkowski, </a:t>
            </a:r>
            <a:r>
              <a:rPr lang="pl-PL" sz="2200" i="1" dirty="0" smtClean="0">
                <a:latin typeface="Arial Narrow" pitchFamily="34" charset="0"/>
              </a:rPr>
              <a:t>Historia Polski 1939–1993</a:t>
            </a:r>
            <a:r>
              <a:rPr lang="pl-PL" sz="2200" dirty="0" smtClean="0">
                <a:latin typeface="Arial Narrow" pitchFamily="34" charset="0"/>
              </a:rPr>
              <a:t>, Wydawnictwo Naukowe PWN,  </a:t>
            </a:r>
          </a:p>
          <a:p>
            <a:pPr algn="just"/>
            <a:r>
              <a:rPr lang="pl-PL" sz="2200" dirty="0">
                <a:latin typeface="Arial Narrow" pitchFamily="34" charset="0"/>
              </a:rPr>
              <a:t> </a:t>
            </a:r>
            <a:r>
              <a:rPr lang="pl-PL" sz="2200" dirty="0" smtClean="0">
                <a:latin typeface="Arial Narrow" pitchFamily="34" charset="0"/>
              </a:rPr>
              <a:t> Warszawa 994</a:t>
            </a:r>
            <a:r>
              <a:rPr lang="pl-PL" sz="2200" dirty="0">
                <a:latin typeface="Arial Narrow" pitchFamily="34" charset="0"/>
              </a:rPr>
              <a:t>.</a:t>
            </a:r>
            <a:r>
              <a:rPr lang="pl-PL" sz="2200" dirty="0" smtClean="0">
                <a:latin typeface="Arial Narrow" pitchFamily="34" charset="0"/>
              </a:rPr>
              <a:t> ISBN 83-01-11637-4​.</a:t>
            </a:r>
          </a:p>
          <a:p>
            <a:pPr algn="just">
              <a:buFont typeface="Arial" pitchFamily="34" charset="0"/>
              <a:buChar char="•"/>
            </a:pPr>
            <a:r>
              <a:rPr lang="pl-PL" sz="2200" dirty="0" smtClean="0">
                <a:latin typeface="Arial Narrow" pitchFamily="34" charset="0"/>
              </a:rPr>
              <a:t>http</a:t>
            </a:r>
            <a:r>
              <a:rPr lang="pl-PL" sz="2200" dirty="0">
                <a:latin typeface="Arial Narrow" pitchFamily="34" charset="0"/>
              </a:rPr>
              <a:t>://</a:t>
            </a:r>
            <a:r>
              <a:rPr lang="pl-PL" sz="2200" dirty="0" smtClean="0">
                <a:latin typeface="Arial Narrow" pitchFamily="34" charset="0"/>
              </a:rPr>
              <a:t>leopoldokulickilegungenkomendant.blogspot.com/2008/06/zbyszek-okulicki-syn-</a:t>
            </a:r>
          </a:p>
          <a:p>
            <a:pPr algn="just"/>
            <a:r>
              <a:rPr lang="pl-PL" sz="2200" dirty="0">
                <a:latin typeface="Arial Narrow" pitchFamily="34" charset="0"/>
              </a:rPr>
              <a:t> </a:t>
            </a:r>
            <a:r>
              <a:rPr lang="pl-PL" sz="2200" dirty="0" smtClean="0">
                <a:latin typeface="Arial Narrow" pitchFamily="34" charset="0"/>
              </a:rPr>
              <a:t> generaa.html</a:t>
            </a:r>
          </a:p>
          <a:p>
            <a:pPr algn="just">
              <a:buFont typeface="Arial" pitchFamily="34" charset="0"/>
              <a:buChar char="•"/>
            </a:pPr>
            <a:r>
              <a:rPr lang="pl-PL" sz="2200" dirty="0" smtClean="0">
                <a:latin typeface="Arial Narrow" pitchFamily="34" charset="0"/>
              </a:rPr>
              <a:t>https://mojecmentarze.blogspot.com/2012/06/leopold-okulicki.html</a:t>
            </a:r>
          </a:p>
          <a:p>
            <a:pPr algn="just">
              <a:buFont typeface="Arial" pitchFamily="34" charset="0"/>
              <a:buChar char="•"/>
            </a:pPr>
            <a:r>
              <a:rPr lang="pl-PL" sz="2200" dirty="0" smtClean="0">
                <a:latin typeface="Arial Narrow" pitchFamily="34" charset="0"/>
              </a:rPr>
              <a:t>https</a:t>
            </a:r>
            <a:r>
              <a:rPr lang="pl-PL" sz="2200" dirty="0">
                <a:latin typeface="Arial Narrow" pitchFamily="34" charset="0"/>
              </a:rPr>
              <a:t>://</a:t>
            </a:r>
            <a:r>
              <a:rPr lang="pl-PL" sz="2200" dirty="0" smtClean="0">
                <a:latin typeface="Arial Narrow" pitchFamily="34" charset="0"/>
              </a:rPr>
              <a:t>okulicki.ipn.gov.pl/oku/galeria-1/19411944/2075,1941-1944.html</a:t>
            </a:r>
          </a:p>
          <a:p>
            <a:pPr algn="just">
              <a:buFont typeface="Arial" pitchFamily="34" charset="0"/>
              <a:buChar char="•"/>
            </a:pPr>
            <a:r>
              <a:rPr lang="pl-PL" sz="2200" dirty="0">
                <a:latin typeface="Arial Narrow" pitchFamily="34" charset="0"/>
              </a:rPr>
              <a:t>https://</a:t>
            </a:r>
            <a:r>
              <a:rPr lang="pl-PL" sz="2200" dirty="0" smtClean="0">
                <a:latin typeface="Arial Narrow" pitchFamily="34" charset="0"/>
              </a:rPr>
              <a:t>pl.wikipedia.org/wiki/Leopold_Okulicki</a:t>
            </a:r>
          </a:p>
          <a:p>
            <a:pPr algn="just">
              <a:buFont typeface="Arial" pitchFamily="34" charset="0"/>
              <a:buChar char="•"/>
            </a:pPr>
            <a:r>
              <a:rPr lang="pl-PL" sz="2100" dirty="0" smtClean="0">
                <a:latin typeface="Arial Narrow" pitchFamily="34" charset="0"/>
              </a:rPr>
              <a:t>https</a:t>
            </a:r>
            <a:r>
              <a:rPr lang="pl-PL" sz="2100" dirty="0">
                <a:latin typeface="Arial Narrow" pitchFamily="34" charset="0"/>
              </a:rPr>
              <a:t>://</a:t>
            </a:r>
            <a:r>
              <a:rPr lang="pl-PL" sz="2100" dirty="0" smtClean="0">
                <a:latin typeface="Arial Narrow" pitchFamily="34" charset="0"/>
              </a:rPr>
              <a:t>pl.wikipedia.org/wiki/Plik:Virtuti_Militari_Cross_from_November_Uprising_1831.png</a:t>
            </a:r>
          </a:p>
          <a:p>
            <a:pPr algn="just">
              <a:buFont typeface="Arial" pitchFamily="34" charset="0"/>
              <a:buChar char="•"/>
            </a:pPr>
            <a:r>
              <a:rPr lang="pl-PL" sz="2200" dirty="0">
                <a:latin typeface="Arial Narrow" pitchFamily="34" charset="0"/>
              </a:rPr>
              <a:t>http://</a:t>
            </a:r>
            <a:r>
              <a:rPr lang="pl-PL" sz="2200" dirty="0" smtClean="0">
                <a:latin typeface="Arial Narrow" pitchFamily="34" charset="0"/>
              </a:rPr>
              <a:t>www.sww.w.szu.pl/index.php?id=biografia_leopold_okulicki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6288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92" y="-71462"/>
            <a:ext cx="11287172" cy="7054769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1000100" y="855819"/>
            <a:ext cx="78581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800" dirty="0" smtClean="0">
                <a:solidFill>
                  <a:srgbClr val="CC0000"/>
                </a:solidFill>
                <a:latin typeface="Arial Narrow" pitchFamily="34" charset="0"/>
              </a:rPr>
              <a:t>DZIĘKUJĘ</a:t>
            </a:r>
            <a:endParaRPr lang="pl-PL" sz="13800" dirty="0">
              <a:solidFill>
                <a:srgbClr val="CC0000"/>
              </a:solidFill>
              <a:latin typeface="Arial Narrow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85786" y="3713339"/>
            <a:ext cx="100012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800" dirty="0" smtClean="0">
                <a:latin typeface="Arial Narrow" pitchFamily="34" charset="0"/>
              </a:rPr>
              <a:t>ZA UWAGĘ</a:t>
            </a:r>
            <a:endParaRPr lang="pl-PL" sz="13800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0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500" dirty="0">
                <a:latin typeface="Arial Narrow" pitchFamily="34" charset="0"/>
              </a:rPr>
              <a:t>Ostatni komendant główny Armii Krajowej urodził </a:t>
            </a:r>
            <a:r>
              <a:rPr lang="pl-PL" sz="3500" dirty="0" smtClean="0">
                <a:latin typeface="Arial Narrow" pitchFamily="34" charset="0"/>
              </a:rPr>
              <a:t>się 12 </a:t>
            </a:r>
            <a:r>
              <a:rPr lang="pl-PL" sz="3500" dirty="0">
                <a:latin typeface="Arial Narrow" pitchFamily="34" charset="0"/>
              </a:rPr>
              <a:t>listopada 1898 roku </a:t>
            </a:r>
            <a:r>
              <a:rPr lang="pl-PL" sz="3500" dirty="0" smtClean="0">
                <a:latin typeface="Arial Narrow" pitchFamily="34" charset="0"/>
              </a:rPr>
              <a:t>w Batucicach </a:t>
            </a:r>
            <a:r>
              <a:rPr lang="pl-PL" sz="3500" dirty="0">
                <a:latin typeface="Arial Narrow" pitchFamily="34" charset="0"/>
              </a:rPr>
              <a:t>w powiecie bocheńskim</a:t>
            </a:r>
            <a:r>
              <a:rPr lang="pl-PL" sz="3500" dirty="0" smtClean="0">
                <a:latin typeface="Arial Narrow" pitchFamily="34" charset="0"/>
              </a:rPr>
              <a:t>. Był </a:t>
            </a:r>
            <a:r>
              <a:rPr lang="pl-PL" sz="3500" dirty="0">
                <a:latin typeface="Arial Narrow" pitchFamily="34" charset="0"/>
              </a:rPr>
              <a:t>synem Błażeja Okulickiego i Anny Korcyl. Rodzina Leopolda miała chłopskie korzenie, jednak wraz ze stopniowym powodzeniem materialnym i uznaniem społecznym podniosła swój status (wyrazem tego była m.in. zmiana nazwiska z Kicka na Okulicki w latach siedemdziesiątych XIX wieku). </a:t>
            </a:r>
            <a:endParaRPr lang="pl-PL" sz="3500" dirty="0" smtClean="0">
              <a:latin typeface="Arial Narrow" pitchFamily="34" charset="0"/>
            </a:endParaRPr>
          </a:p>
          <a:p>
            <a:pPr algn="just"/>
            <a:r>
              <a:rPr lang="pl-PL" sz="3500" dirty="0" smtClean="0">
                <a:latin typeface="Arial Narrow" pitchFamily="34" charset="0"/>
              </a:rPr>
              <a:t>Leopold </a:t>
            </a:r>
            <a:r>
              <a:rPr lang="pl-PL" sz="3500" dirty="0">
                <a:latin typeface="Arial Narrow" pitchFamily="34" charset="0"/>
              </a:rPr>
              <a:t>rozpoczął edukację w szkole powszechnej w Okulicach. Następnie pobierał nauki w gimnazjum w Bochni</a:t>
            </a:r>
            <a:r>
              <a:rPr lang="pl-PL" sz="3500" dirty="0" smtClean="0">
                <a:latin typeface="Arial Narrow" pitchFamily="34" charset="0"/>
              </a:rPr>
              <a:t>. Rodzice </a:t>
            </a:r>
            <a:r>
              <a:rPr lang="pl-PL" sz="3500" dirty="0">
                <a:latin typeface="Arial Narrow" pitchFamily="34" charset="0"/>
              </a:rPr>
              <a:t>chcieli, by został księdzem, ale jego życie potoczyło się w zupełnie innym kierunku</a:t>
            </a:r>
            <a:r>
              <a:rPr lang="pl-PL" sz="3500" dirty="0" smtClean="0">
                <a:latin typeface="Arial Narrow" pitchFamily="34" charset="0"/>
              </a:rPr>
              <a:t>.</a:t>
            </a:r>
            <a:endParaRPr lang="pl-PL" sz="3500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786314" y="142852"/>
            <a:ext cx="435768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dirty="0">
                <a:latin typeface="Arial Narrow" pitchFamily="34" charset="0"/>
              </a:rPr>
              <a:t>We wrześniu 1913 roku wstąpił do Związku Strzeleckiego, gdzie uzyskał stopień podoficerski. W listopadzie 1918 roku sformował pluton złożony z uczniów swojego gimnazjum, który następnie wszedł w skład 4. Pułku Piechoty Legionów i ruszył z odsieczą do Lwowa. Od sierpnia 1919 roku Leopold Okulicki dowodził kompanią piechoty, a w czasie wojny z bolszewikami w 1920 roku walczył w rejonie Wołkowyska, Lidy i pod Mołodecznem</a:t>
            </a:r>
            <a:r>
              <a:rPr lang="pl-PL" sz="2800" dirty="0" smtClean="0">
                <a:latin typeface="Arial Narrow" pitchFamily="34" charset="0"/>
              </a:rPr>
              <a:t>. </a:t>
            </a:r>
            <a:endParaRPr lang="pl-PL" sz="2800" dirty="0">
              <a:latin typeface="Arial Narrow" pitchFamily="34" charset="0"/>
            </a:endParaRPr>
          </a:p>
        </p:txBody>
      </p:sp>
      <p:pic>
        <p:nvPicPr>
          <p:cNvPr id="3075" name="Picture 3" descr="C:\Users\USER\Desktop\ok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4500594" cy="4248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-24"/>
            <a:ext cx="41433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3200" dirty="0" smtClean="0">
                <a:latin typeface="Arial Narrow" pitchFamily="34" charset="0"/>
              </a:rPr>
              <a:t>Po zwycięskiej </a:t>
            </a:r>
            <a:r>
              <a:rPr lang="pl-PL" sz="3200" dirty="0" smtClean="0">
                <a:latin typeface="Arial Narrow" pitchFamily="34" charset="0"/>
              </a:rPr>
              <a:t>wojnie </a:t>
            </a:r>
            <a:r>
              <a:rPr lang="pl-PL" sz="3200" dirty="0" smtClean="0">
                <a:latin typeface="Arial Narrow" pitchFamily="34" charset="0"/>
              </a:rPr>
              <a:t>z bolszewikami </a:t>
            </a:r>
            <a:r>
              <a:rPr lang="pl-PL" sz="3200" dirty="0" smtClean="0">
                <a:latin typeface="Arial Narrow" pitchFamily="34" charset="0"/>
              </a:rPr>
              <a:t>Leopold </a:t>
            </a:r>
            <a:r>
              <a:rPr lang="pl-PL" sz="3200" dirty="0" smtClean="0">
                <a:latin typeface="Arial Narrow" pitchFamily="34" charset="0"/>
              </a:rPr>
              <a:t>Okulicki </a:t>
            </a:r>
            <a:r>
              <a:rPr lang="pl-PL" sz="3200" dirty="0" smtClean="0">
                <a:latin typeface="Arial Narrow" pitchFamily="34" charset="0"/>
              </a:rPr>
              <a:t>został skierowany </a:t>
            </a:r>
            <a:r>
              <a:rPr lang="pl-PL" sz="3200" dirty="0" smtClean="0">
                <a:latin typeface="Arial Narrow" pitchFamily="34" charset="0"/>
              </a:rPr>
              <a:t>do Wyższej </a:t>
            </a:r>
            <a:r>
              <a:rPr lang="pl-PL" sz="3200" dirty="0" smtClean="0">
                <a:latin typeface="Arial Narrow" pitchFamily="34" charset="0"/>
              </a:rPr>
              <a:t>Szkoły Wojennej w </a:t>
            </a:r>
            <a:r>
              <a:rPr lang="pl-PL" sz="3200" dirty="0" smtClean="0">
                <a:latin typeface="Arial Narrow" pitchFamily="34" charset="0"/>
              </a:rPr>
              <a:t>Warszawie. W 1922 </a:t>
            </a:r>
            <a:r>
              <a:rPr lang="pl-PL" sz="3200" dirty="0" smtClean="0">
                <a:latin typeface="Arial Narrow" pitchFamily="34" charset="0"/>
              </a:rPr>
              <a:t>roku wziął </a:t>
            </a:r>
            <a:r>
              <a:rPr lang="pl-PL" sz="3200" dirty="0" smtClean="0">
                <a:latin typeface="Arial Narrow" pitchFamily="34" charset="0"/>
              </a:rPr>
              <a:t>ślub z </a:t>
            </a:r>
            <a:r>
              <a:rPr lang="pl-PL" sz="3200" dirty="0" smtClean="0">
                <a:latin typeface="Arial Narrow" pitchFamily="34" charset="0"/>
              </a:rPr>
              <a:t>Władysławą Jabłonowską</a:t>
            </a:r>
            <a:r>
              <a:rPr lang="pl-PL" sz="3200" dirty="0" smtClean="0">
                <a:latin typeface="Arial Narrow" pitchFamily="34" charset="0"/>
              </a:rPr>
              <a:t>. Z </a:t>
            </a:r>
            <a:r>
              <a:rPr lang="pl-PL" sz="3200" dirty="0" smtClean="0">
                <a:latin typeface="Arial Narrow" pitchFamily="34" charset="0"/>
              </a:rPr>
              <a:t>tego małżeństwa </a:t>
            </a:r>
            <a:r>
              <a:rPr lang="pl-PL" sz="3200" dirty="0" smtClean="0">
                <a:latin typeface="Arial Narrow" pitchFamily="34" charset="0"/>
              </a:rPr>
              <a:t>urodził </a:t>
            </a:r>
            <a:r>
              <a:rPr lang="pl-PL" sz="3200" dirty="0" smtClean="0">
                <a:latin typeface="Arial Narrow" pitchFamily="34" charset="0"/>
              </a:rPr>
              <a:t>się </a:t>
            </a:r>
            <a:r>
              <a:rPr lang="pl-PL" sz="3200" dirty="0" smtClean="0">
                <a:latin typeface="Arial Narrow" pitchFamily="34" charset="0"/>
              </a:rPr>
              <a:t>jego jedyny syn – </a:t>
            </a:r>
            <a:r>
              <a:rPr lang="pl-PL" sz="3200" dirty="0" smtClean="0">
                <a:latin typeface="Arial Narrow" pitchFamily="34" charset="0"/>
              </a:rPr>
              <a:t>Zbigniew</a:t>
            </a:r>
            <a:r>
              <a:rPr lang="pl-PL" sz="3200" dirty="0" smtClean="0">
                <a:latin typeface="Arial Narrow" pitchFamily="34" charset="0"/>
              </a:rPr>
              <a:t>.</a:t>
            </a:r>
            <a:endParaRPr lang="pl-PL" sz="3200" dirty="0">
              <a:latin typeface="Arial Narrow" pitchFamily="34" charset="0"/>
            </a:endParaRPr>
          </a:p>
        </p:txBody>
      </p:sp>
      <p:pic>
        <p:nvPicPr>
          <p:cNvPr id="3" name="Picture 2" descr="C:\Users\USER\Desktop\27-57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8272" y="142852"/>
            <a:ext cx="2912884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C:\Users\USER\Desktop\27-57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742260"/>
            <a:ext cx="2765712" cy="4044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000" dirty="0">
                <a:latin typeface="Arial Narrow" pitchFamily="34" charset="0"/>
              </a:rPr>
              <a:t>W czasie pełnienia służby wojskowej, Okulicki wielokrotnie awansował, między innymi był wykładowcą taktyki w Centrum Wyszkolenia Piechoty oraz szefem sztabu 13. Kresowej Dywizji Piechoty w Równem. W 1935 roku awansował do Sztabu Głównego Wojska Polskiego. Rok później objął Wydział "Wschód", w którym opracowywane były plany wojny obronnej ze Związkiem Sowieckim. W tym czasie wybuchła II wojna światowa</a:t>
            </a:r>
            <a:r>
              <a:rPr lang="pl-PL" sz="3000" dirty="0" smtClean="0">
                <a:latin typeface="Arial Narrow" pitchFamily="34" charset="0"/>
              </a:rPr>
              <a:t>. </a:t>
            </a:r>
            <a:endParaRPr lang="pl-PL" sz="3000" dirty="0">
              <a:latin typeface="Arial Narrow" pitchFamily="34" charset="0"/>
            </a:endParaRPr>
          </a:p>
        </p:txBody>
      </p:sp>
      <p:pic>
        <p:nvPicPr>
          <p:cNvPr id="3" name="Picture 3" descr="C:\Users\USER\Desktop\27-56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871915"/>
            <a:ext cx="4572032" cy="2843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C:\Users\USER\Desktop\27-56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857628"/>
            <a:ext cx="4172199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Leopold_Okulic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5682" y="1000108"/>
            <a:ext cx="3375445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rostokąt 2"/>
          <p:cNvSpPr/>
          <p:nvPr/>
        </p:nvSpPr>
        <p:spPr>
          <a:xfrm>
            <a:off x="0" y="0"/>
            <a:ext cx="550069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800" dirty="0" smtClean="0">
                <a:latin typeface="Arial Narrow" pitchFamily="34" charset="0"/>
              </a:rPr>
              <a:t>Gdy Naczelny Wódz opuścił Warszawę, Leopold Okulicki pozostał w stolicy, pełniąc funkcję oficera łącznikowego Edwarda Rydza-Śmigłego przy Armii "Warszawa". Od 10 września 1939 roku Okulicki brał udział w obronie miasta, najpierw jako szef sztabu odcinka Warszawa-Wschód, potem jako dowódca zgrupowania na Woli. W tym czasie jego żona i syn szczęśliwie przedostali się przez granicę polsko-rumuńską. Po kapitulacji Warszawy Leopold Okulicki jako jeden z pierwszych oficerów wstąpił do Służby Zwycięstwu Polski, został zaprzysiężony 28 września 1939 roku.</a:t>
            </a:r>
            <a:endParaRPr lang="pl-PL" sz="2800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500562" y="-71462"/>
            <a:ext cx="4643438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W październiku 1939 roku działał w Łodzi. Z początku w SZW, później w Związku Walki Zbrojnej. W tym czasie awansowano go do stopnia pułkownika. Zagrożony 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aresztowaniem, Leopold</a:t>
            </a:r>
            <a:r>
              <a:rPr kumimoji="0" lang="pl-PL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Okulicki 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zdecydował się na powrót do stolicy w marcu 1940 roku. W Warszawie mianowano go 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l-PL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głównym 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komendantem 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terenów 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wschodnich Rzeczypospolitej okupowanych po 17 września 1939 roku przez Armię Czerwoną. W październiku 1940 roku, jako Jan Mrówka, wyjechał z Warszawy do Lwowa.</a:t>
            </a: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3" name="Picture 3" descr="C:\Users\USER\Desktop\27-56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214841" cy="6552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>
                <a:latin typeface="Arial Narrow" pitchFamily="34" charset="0"/>
              </a:rPr>
              <a:t>Niestety jego otoczenie zostało szybko rozpracowane przez sowiecką agenturę i służby. NKWD aresztowało go w styczniu 1941 roku i wywiozło do Moskwy, gdzie trafił na Łubiankę. Nie poddał się, mimo że był długo i okrutnie torturowany. Trafił do Lefortowa, skąd wypuszczono go dopiero po podpisaniu układu Sikorski - Majski. </a:t>
            </a:r>
          </a:p>
        </p:txBody>
      </p:sp>
      <p:pic>
        <p:nvPicPr>
          <p:cNvPr id="3" name="Picture 1" descr="C:\Users\USER\Desktop\Okulicki_NKV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0564" y="3032958"/>
            <a:ext cx="5334642" cy="368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3200" dirty="0" smtClean="0">
                <a:latin typeface="Arial Narrow" pitchFamily="34" charset="0"/>
              </a:rPr>
              <a:t>W sierpniu 1941 roku </a:t>
            </a:r>
            <a:r>
              <a:rPr lang="pl-PL" sz="3200" dirty="0" smtClean="0">
                <a:latin typeface="Arial Narrow" pitchFamily="34" charset="0"/>
              </a:rPr>
              <a:t>Okulicki został szefem sztabu Armii Polskiej w Związku Sowieckim i uczestniczył w rozmowach gen. Andresa ze Stalinem. Wziął udział między innymi w spotkaniu, w trakcie którego poruszano </a:t>
            </a:r>
            <a:r>
              <a:rPr lang="pl-PL" sz="3200" dirty="0" smtClean="0">
                <a:latin typeface="Arial Narrow" pitchFamily="34" charset="0"/>
              </a:rPr>
              <a:t>kwestię </a:t>
            </a:r>
            <a:r>
              <a:rPr lang="pl-PL" sz="3200" dirty="0" smtClean="0">
                <a:latin typeface="Arial Narrow" pitchFamily="34" charset="0"/>
              </a:rPr>
              <a:t>dotyczącą </a:t>
            </a:r>
            <a:r>
              <a:rPr lang="pl-PL" sz="3200" dirty="0" smtClean="0">
                <a:latin typeface="Arial Narrow" pitchFamily="34" charset="0"/>
              </a:rPr>
              <a:t>zaginionych </a:t>
            </a:r>
            <a:r>
              <a:rPr lang="pl-PL" sz="3200" dirty="0" smtClean="0">
                <a:latin typeface="Arial Narrow" pitchFamily="34" charset="0"/>
              </a:rPr>
              <a:t>polskich oficerów </a:t>
            </a:r>
            <a:r>
              <a:rPr lang="pl-PL" sz="3200" dirty="0" smtClean="0">
                <a:latin typeface="Arial Narrow" pitchFamily="34" charset="0"/>
              </a:rPr>
              <a:t>aresztowanych </a:t>
            </a:r>
            <a:r>
              <a:rPr lang="pl-PL" sz="3200" dirty="0" smtClean="0">
                <a:latin typeface="Arial Narrow" pitchFamily="34" charset="0"/>
              </a:rPr>
              <a:t>po kampanii </a:t>
            </a:r>
            <a:r>
              <a:rPr lang="pl-PL" sz="3200" dirty="0" smtClean="0">
                <a:latin typeface="Arial Narrow" pitchFamily="34" charset="0"/>
              </a:rPr>
              <a:t>wrześniowej </a:t>
            </a:r>
            <a:r>
              <a:rPr lang="pl-PL" sz="3200" dirty="0" smtClean="0">
                <a:latin typeface="Arial Narrow" pitchFamily="34" charset="0"/>
              </a:rPr>
              <a:t>i wywiezionych </a:t>
            </a:r>
            <a:r>
              <a:rPr lang="pl-PL" sz="3200" dirty="0" smtClean="0">
                <a:latin typeface="Arial Narrow" pitchFamily="34" charset="0"/>
              </a:rPr>
              <a:t>do </a:t>
            </a:r>
            <a:r>
              <a:rPr lang="pl-PL" sz="3200" dirty="0" smtClean="0">
                <a:latin typeface="Arial Narrow" pitchFamily="34" charset="0"/>
              </a:rPr>
              <a:t>sowieckich obozów</a:t>
            </a:r>
            <a:r>
              <a:rPr lang="pl-PL" sz="3200" dirty="0" smtClean="0">
                <a:latin typeface="Arial Narrow" pitchFamily="34" charset="0"/>
              </a:rPr>
              <a:t>.</a:t>
            </a:r>
            <a:endParaRPr lang="pl-PL" sz="3200" dirty="0" smtClean="0">
              <a:latin typeface="Arial Narrow" pitchFamily="34" charset="0"/>
            </a:endParaRPr>
          </a:p>
        </p:txBody>
      </p:sp>
      <p:pic>
        <p:nvPicPr>
          <p:cNvPr id="3" name="Picture 2" descr="C:\Users\USER\Desktop\27-56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00372"/>
            <a:ext cx="5072098" cy="3732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C:\Users\USER\Desktop\27-56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015840"/>
            <a:ext cx="2857519" cy="3770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1156</Words>
  <Application>Microsoft Office PowerPoint</Application>
  <PresentationFormat>Pokaz na ekranie (4:3)</PresentationFormat>
  <Paragraphs>41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PREZENTACJA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</dc:title>
  <dc:creator>Windows User</dc:creator>
  <cp:lastModifiedBy>Windows User</cp:lastModifiedBy>
  <cp:revision>29</cp:revision>
  <dcterms:created xsi:type="dcterms:W3CDTF">2019-02-10T08:13:16Z</dcterms:created>
  <dcterms:modified xsi:type="dcterms:W3CDTF">2019-02-10T14:14:22Z</dcterms:modified>
</cp:coreProperties>
</file>