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9" r:id="rId4"/>
    <p:sldId id="266" r:id="rId5"/>
    <p:sldId id="259" r:id="rId6"/>
    <p:sldId id="260" r:id="rId7"/>
    <p:sldId id="261" r:id="rId8"/>
    <p:sldId id="262" r:id="rId9"/>
    <p:sldId id="279" r:id="rId10"/>
    <p:sldId id="267" r:id="rId11"/>
    <p:sldId id="275" r:id="rId12"/>
    <p:sldId id="264" r:id="rId13"/>
    <p:sldId id="265" r:id="rId14"/>
    <p:sldId id="263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25700A1-BFB4-416C-9137-4E402770212E}">
          <p14:sldIdLst>
            <p14:sldId id="256"/>
            <p14:sldId id="269"/>
            <p14:sldId id="266"/>
            <p14:sldId id="259"/>
            <p14:sldId id="260"/>
            <p14:sldId id="261"/>
            <p14:sldId id="262"/>
            <p14:sldId id="279"/>
            <p14:sldId id="267"/>
            <p14:sldId id="275"/>
            <p14:sldId id="264"/>
            <p14:sldId id="265"/>
            <p14:sldId id="263"/>
            <p14:sldId id="278"/>
          </p14:sldIdLst>
        </p14:section>
        <p14:section name="Oddíl bez názvu" id="{74DAF8DB-BC05-450C-9AB6-4A14DBE3B29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5" autoAdjust="0"/>
    <p:restoredTop sz="86400" autoAdjust="0"/>
  </p:normalViewPr>
  <p:slideViewPr>
    <p:cSldViewPr>
      <p:cViewPr>
        <p:scale>
          <a:sx n="84" d="100"/>
          <a:sy n="84" d="100"/>
        </p:scale>
        <p:origin x="-2310" y="-35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1/16/2019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5641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1/16/2019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7181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0260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5756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326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4280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8790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358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3770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3158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8109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6144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6091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8373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2132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757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2 sloupce tex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1/16/2019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129090"/>
            <a:ext cx="9132263" cy="12197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of Inclusion in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Society through SPORT and Music! 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</a:pPr>
            <a:r>
              <a:rPr lang="sk-SK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</a:t>
            </a:r>
            <a:r>
              <a:rPr lang="sk-SK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sk-SK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2015-1-IT02-KA201-014884</a:t>
            </a:r>
            <a:endParaRPr lang="sk-SK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bdélník 8"/>
          <p:cNvSpPr/>
          <p:nvPr/>
        </p:nvSpPr>
        <p:spPr>
          <a:xfrm>
            <a:off x="11737" y="3166011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JOIN </a:t>
            </a:r>
            <a:r>
              <a:rPr lang="sk-SK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US, </a:t>
            </a:r>
            <a:r>
              <a:rPr lang="sk-SK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</a:t>
            </a:r>
            <a:r>
              <a:rPr lang="sk-SK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sk-SK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PRIDAJ </a:t>
            </a:r>
            <a:r>
              <a:rPr lang="sk-SK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K NÁM , PODPOR </a:t>
            </a:r>
            <a:r>
              <a:rPr lang="sk-SK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MŇA!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sk-SK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Pridaj </a:t>
            </a:r>
            <a:r>
              <a:rPr lang="sk-SK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</a:t>
            </a:r>
            <a:r>
              <a:rPr lang="sk-SK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možnostiam inklúzie v EÚ prostredníctvom hudby a </a:t>
            </a:r>
            <a:r>
              <a:rPr lang="sk-SK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športu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délník 7"/>
          <p:cNvSpPr/>
          <p:nvPr/>
        </p:nvSpPr>
        <p:spPr>
          <a:xfrm>
            <a:off x="1841500" y="2120900"/>
            <a:ext cx="70744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400" b="1" dirty="0"/>
              <a:t>Mobility žiakov</a:t>
            </a:r>
            <a:r>
              <a:rPr lang="sk-SK" sz="2400" dirty="0"/>
              <a:t>:   (5 dní, vždy predtým 6  virtuálnych stretnutí cez fórum </a:t>
            </a:r>
            <a:r>
              <a:rPr lang="sk-SK" sz="2400" dirty="0" err="1"/>
              <a:t>Twinspace</a:t>
            </a:r>
            <a:r>
              <a:rPr lang="sk-SK" sz="2400" dirty="0"/>
              <a:t>)</a:t>
            </a:r>
          </a:p>
          <a:p>
            <a:endParaRPr lang="sk-SK" sz="2400" dirty="0"/>
          </a:p>
          <a:p>
            <a:pPr>
              <a:buNone/>
            </a:pPr>
            <a:r>
              <a:rPr lang="sk-SK" sz="2000" dirty="0"/>
              <a:t>Marec 2016: Slovensko (hudba)</a:t>
            </a:r>
          </a:p>
          <a:p>
            <a:pPr>
              <a:buNone/>
            </a:pPr>
            <a:r>
              <a:rPr lang="sk-SK" sz="2000" dirty="0"/>
              <a:t>Máj 2016: Estónsko (šport)</a:t>
            </a:r>
          </a:p>
          <a:p>
            <a:pPr>
              <a:buNone/>
            </a:pPr>
            <a:r>
              <a:rPr lang="sk-SK" sz="2000" dirty="0"/>
              <a:t>November 2016: Rumunsko (hudba)</a:t>
            </a:r>
          </a:p>
          <a:p>
            <a:pPr>
              <a:buNone/>
            </a:pPr>
            <a:r>
              <a:rPr lang="sk-SK" sz="2000" dirty="0"/>
              <a:t>Marec 2017: </a:t>
            </a:r>
            <a:r>
              <a:rPr lang="sk-SK" sz="2000" dirty="0" smtClean="0"/>
              <a:t>Belgicko </a:t>
            </a:r>
            <a:r>
              <a:rPr lang="sk-SK" sz="2000" dirty="0"/>
              <a:t>(šport)</a:t>
            </a:r>
          </a:p>
          <a:p>
            <a:pPr>
              <a:buNone/>
            </a:pPr>
            <a:r>
              <a:rPr lang="sk-SK" sz="2000" dirty="0"/>
              <a:t>Máj 2017: Taliansko (Špeciálne </a:t>
            </a:r>
            <a:r>
              <a:rPr lang="sk-SK" sz="2000" dirty="0" err="1"/>
              <a:t>olymp</a:t>
            </a:r>
            <a:r>
              <a:rPr lang="sk-SK" sz="2000" dirty="0"/>
              <a:t>. hry)</a:t>
            </a:r>
          </a:p>
          <a:p>
            <a:pPr>
              <a:buNone/>
            </a:pPr>
            <a:r>
              <a:rPr lang="sk-SK" sz="2000" dirty="0"/>
              <a:t>September 2017: Brusel (aktivity v Európskom parlamente)</a:t>
            </a:r>
          </a:p>
        </p:txBody>
      </p:sp>
      <p:sp>
        <p:nvSpPr>
          <p:cNvPr id="2" name="Obdélník 1"/>
          <p:cNvSpPr/>
          <p:nvPr/>
        </p:nvSpPr>
        <p:spPr>
          <a:xfrm>
            <a:off x="1841500" y="499278"/>
            <a:ext cx="45288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Uskutočnené </a:t>
            </a:r>
            <a:r>
              <a:rPr lang="sk-SK" sz="3200" dirty="0"/>
              <a:t> </a:t>
            </a:r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</a:p>
        </p:txBody>
      </p:sp>
    </p:spTree>
    <p:extLst>
      <p:ext uri="{BB962C8B-B14F-4D97-AF65-F5344CB8AC3E}">
        <p14:creationId xmlns:p14="http://schemas.microsoft.com/office/powerpoint/2010/main" val="5203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482622" y="406945"/>
            <a:ext cx="6033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INTELEKTUÁLNYCH   VÝSTUPOV</a:t>
            </a:r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63689" y="1988840"/>
            <a:ext cx="698477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400" b="1" dirty="0" smtClean="0"/>
              <a:t>1. </a:t>
            </a:r>
            <a:r>
              <a:rPr lang="sk-SK" sz="2000" b="1" u="sng" dirty="0"/>
              <a:t>Kurz odbornej prípravy</a:t>
            </a:r>
            <a:r>
              <a:rPr lang="sk-SK" sz="2000" b="1" dirty="0"/>
              <a:t> </a:t>
            </a:r>
            <a:r>
              <a:rPr lang="sk-SK" sz="2000" dirty="0"/>
              <a:t>formou </a:t>
            </a:r>
            <a:r>
              <a:rPr lang="sk-SK" sz="2000" dirty="0" err="1"/>
              <a:t>e-learningu</a:t>
            </a:r>
            <a:r>
              <a:rPr lang="sk-SK" sz="2000" dirty="0"/>
              <a:t> pre </a:t>
            </a:r>
            <a:r>
              <a:rPr lang="sk-SK" sz="2000" dirty="0" err="1"/>
              <a:t>inkluzívne</a:t>
            </a:r>
            <a:r>
              <a:rPr lang="sk-SK" sz="2000" dirty="0"/>
              <a:t> vzdelávanie pomocou hudby, (vrátane metodiky) zameraný na rozvoj zručností a schopností pre všetkých učiteľov (aj ostatných predmetov, nielen hudby). Učiteľov, ktorí chcú obohatiť hodiny s hudobnými prvkami a dosiahnuť tak začlenenie žiakov s </a:t>
            </a:r>
            <a:r>
              <a:rPr lang="sk-SK" sz="2000" dirty="0" smtClean="0"/>
              <a:t>poruchami/ znevýhodnením</a:t>
            </a:r>
            <a:r>
              <a:rPr lang="sk-SK" sz="2000" dirty="0"/>
              <a:t>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1802594" y="4489450"/>
            <a:ext cx="69069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400" b="1" dirty="0"/>
              <a:t>2. </a:t>
            </a:r>
            <a:r>
              <a:rPr lang="sk-SK" sz="2000" b="1" u="sng" dirty="0"/>
              <a:t>Kurz odbornej prípravy</a:t>
            </a:r>
            <a:r>
              <a:rPr lang="sk-SK" sz="2000" b="1" dirty="0"/>
              <a:t> </a:t>
            </a:r>
            <a:r>
              <a:rPr lang="sk-SK" sz="2000" dirty="0"/>
              <a:t>formou </a:t>
            </a:r>
            <a:r>
              <a:rPr lang="sk-SK" sz="2000" dirty="0" err="1"/>
              <a:t>e-learningu</a:t>
            </a:r>
            <a:r>
              <a:rPr lang="sk-SK" sz="2000" dirty="0"/>
              <a:t> pre výučbu </a:t>
            </a:r>
            <a:r>
              <a:rPr lang="sk-SK" sz="2000" dirty="0" err="1"/>
              <a:t>inkluzívnych</a:t>
            </a:r>
            <a:r>
              <a:rPr lang="sk-SK" sz="2000" dirty="0"/>
              <a:t> metód pomocou športu a </a:t>
            </a:r>
            <a:r>
              <a:rPr lang="sk-SK" sz="2000" dirty="0" smtClean="0"/>
              <a:t>pohybu (</a:t>
            </a:r>
            <a:r>
              <a:rPr lang="sk-SK" sz="2000" dirty="0"/>
              <a:t>pre všetky predmety, </a:t>
            </a:r>
            <a:r>
              <a:rPr lang="sk-SK" sz="2000" dirty="0" smtClean="0"/>
              <a:t>nielen </a:t>
            </a:r>
            <a:r>
              <a:rPr lang="sk-SK" sz="2000" dirty="0"/>
              <a:t>šport</a:t>
            </a:r>
            <a:r>
              <a:rPr lang="sk-SK" sz="2000" dirty="0" smtClean="0"/>
              <a:t>).</a:t>
            </a:r>
            <a:endParaRPr lang="sk-SK" sz="2000" dirty="0"/>
          </a:p>
          <a:p>
            <a:pPr algn="just">
              <a:buNone/>
            </a:pPr>
            <a:r>
              <a:rPr lang="sk-SK" sz="2000" dirty="0" smtClean="0">
                <a:solidFill>
                  <a:schemeClr val="accent1"/>
                </a:solidFill>
              </a:rPr>
              <a:t>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7919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1853121" y="1916832"/>
            <a:ext cx="70744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sk-SK" sz="2000" b="1" dirty="0" smtClean="0"/>
              <a:t>Zber </a:t>
            </a:r>
            <a:r>
              <a:rPr lang="sk-SK" sz="2000" b="1" dirty="0"/>
              <a:t>údajov a ich spracovanie</a:t>
            </a:r>
            <a:r>
              <a:rPr lang="sk-SK" sz="2000" dirty="0"/>
              <a:t>, za použitia </a:t>
            </a:r>
            <a:r>
              <a:rPr lang="sk-SK" sz="2000" dirty="0" err="1" smtClean="0"/>
              <a:t>štrukturovaných</a:t>
            </a:r>
            <a:r>
              <a:rPr lang="sk-SK" sz="2000" dirty="0" smtClean="0"/>
              <a:t> </a:t>
            </a:r>
          </a:p>
          <a:p>
            <a:r>
              <a:rPr lang="sk-SK" sz="2000" dirty="0" smtClean="0"/>
              <a:t>       a </a:t>
            </a:r>
            <a:r>
              <a:rPr lang="sk-SK" sz="2000" dirty="0" err="1" smtClean="0"/>
              <a:t>pološtrukturovaných</a:t>
            </a:r>
            <a:r>
              <a:rPr lang="sk-SK" sz="2000" dirty="0" smtClean="0"/>
              <a:t> </a:t>
            </a:r>
            <a:r>
              <a:rPr lang="sk-SK" sz="2000" dirty="0"/>
              <a:t>dotazníkov, rozhovorov a </a:t>
            </a:r>
            <a:r>
              <a:rPr lang="sk-SK" sz="2000" dirty="0" smtClean="0"/>
              <a:t>on-line    </a:t>
            </a:r>
          </a:p>
          <a:p>
            <a:r>
              <a:rPr lang="sk-SK" sz="2000" dirty="0"/>
              <a:t> </a:t>
            </a:r>
            <a:r>
              <a:rPr lang="sk-SK" sz="2000" dirty="0" smtClean="0"/>
              <a:t>     prieskumov </a:t>
            </a:r>
            <a:r>
              <a:rPr lang="sk-SK" sz="2000" dirty="0"/>
              <a:t>o výhodách vyplývajúcich z </a:t>
            </a:r>
            <a:r>
              <a:rPr lang="sk-SK" sz="2000" dirty="0" err="1"/>
              <a:t>inkluzívneho</a:t>
            </a:r>
            <a:r>
              <a:rPr lang="sk-SK" sz="2000" dirty="0"/>
              <a:t> </a:t>
            </a:r>
            <a:r>
              <a:rPr lang="sk-SK" sz="2000" dirty="0" smtClean="0"/>
              <a:t> </a:t>
            </a:r>
          </a:p>
          <a:p>
            <a:r>
              <a:rPr lang="sk-SK" sz="2000" dirty="0"/>
              <a:t> </a:t>
            </a:r>
            <a:r>
              <a:rPr lang="sk-SK" sz="2000" dirty="0" smtClean="0"/>
              <a:t>     vzdelávania.</a:t>
            </a:r>
          </a:p>
          <a:p>
            <a:pPr algn="just"/>
            <a:endParaRPr lang="sk-SK" sz="2000" dirty="0"/>
          </a:p>
        </p:txBody>
      </p:sp>
      <p:sp>
        <p:nvSpPr>
          <p:cNvPr id="3" name="Obdélník 2"/>
          <p:cNvSpPr/>
          <p:nvPr/>
        </p:nvSpPr>
        <p:spPr>
          <a:xfrm>
            <a:off x="1773505" y="3356992"/>
            <a:ext cx="707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sz="24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. </a:t>
            </a:r>
            <a:r>
              <a:rPr lang="sk-SK" sz="2400" b="1" dirty="0"/>
              <a:t>Profil: </a:t>
            </a:r>
            <a:r>
              <a:rPr lang="sk-SK" sz="2400" b="1" u="sng" dirty="0" err="1"/>
              <a:t>Inkluzívny</a:t>
            </a:r>
            <a:r>
              <a:rPr lang="sk-SK" sz="2400" b="1" u="sng" dirty="0"/>
              <a:t> učiteľ </a:t>
            </a:r>
            <a:r>
              <a:rPr lang="sk-SK" sz="2400" b="1" u="sng" dirty="0" smtClean="0"/>
              <a:t>hudby</a:t>
            </a:r>
          </a:p>
          <a:p>
            <a:pPr>
              <a:buNone/>
            </a:pPr>
            <a:endParaRPr lang="sk-SK" sz="2400" b="1" u="sng" dirty="0"/>
          </a:p>
          <a:p>
            <a:pPr>
              <a:buNone/>
            </a:pPr>
            <a:r>
              <a:rPr lang="sk-SK" sz="2400" b="1" dirty="0">
                <a:latin typeface="Arial" pitchFamily="34" charset="0"/>
                <a:cs typeface="Arial" pitchFamily="34" charset="0"/>
              </a:rPr>
              <a:t>5. </a:t>
            </a:r>
            <a:r>
              <a:rPr lang="sk-SK" sz="2400" b="1" dirty="0"/>
              <a:t>Profil: </a:t>
            </a:r>
            <a:r>
              <a:rPr lang="sk-SK" sz="2400" b="1" u="sng" dirty="0" err="1"/>
              <a:t>Inkluzívny</a:t>
            </a:r>
            <a:r>
              <a:rPr lang="sk-SK" sz="2400" b="1" u="sng" dirty="0"/>
              <a:t> učiteľ </a:t>
            </a:r>
            <a:r>
              <a:rPr lang="sk-SK" sz="2400" b="1" u="sng" dirty="0" smtClean="0"/>
              <a:t> telesnej </a:t>
            </a:r>
            <a:r>
              <a:rPr lang="sk-SK" sz="2400" b="1" u="sng" dirty="0"/>
              <a:t>výchovy</a:t>
            </a:r>
          </a:p>
          <a:p>
            <a:pPr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44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43664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893782" y="446153"/>
            <a:ext cx="58384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Rada pre </a:t>
            </a:r>
            <a:r>
              <a:rPr lang="sk-SK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inkluzívne</a:t>
            </a: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vzdelávanie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331640" y="1484784"/>
            <a:ext cx="7584316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i="1" dirty="0"/>
              <a:t>Členovia</a:t>
            </a:r>
            <a:r>
              <a:rPr lang="sk-SK" sz="2400" b="1" i="1" dirty="0" smtClean="0"/>
              <a:t>:</a:t>
            </a:r>
            <a:endParaRPr lang="sk-SK" sz="2400" b="1" i="1" dirty="0"/>
          </a:p>
          <a:p>
            <a:r>
              <a:rPr lang="sk-SK" sz="2000" i="1" dirty="0"/>
              <a:t> </a:t>
            </a:r>
            <a:endParaRPr lang="sk-SK" sz="20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k-SK" sz="2000" i="1" dirty="0" smtClean="0"/>
              <a:t>Základná  škola  Turany :</a:t>
            </a:r>
          </a:p>
          <a:p>
            <a:pPr algn="ctr"/>
            <a:r>
              <a:rPr lang="sk-SK" sz="1600" i="1" dirty="0" smtClean="0"/>
              <a:t> Mgr</a:t>
            </a:r>
            <a:r>
              <a:rPr lang="sk-SK" sz="1600" i="1" dirty="0"/>
              <a:t>. Melánia </a:t>
            </a:r>
            <a:r>
              <a:rPr lang="sk-SK" sz="1600" i="1" dirty="0" smtClean="0"/>
              <a:t>Klučiarovská, Mgr. Anton </a:t>
            </a:r>
            <a:r>
              <a:rPr lang="sk-SK" sz="1600" i="1" dirty="0" err="1" smtClean="0"/>
              <a:t>Garaj</a:t>
            </a:r>
            <a:r>
              <a:rPr lang="sk-SK" sz="1600" i="1" dirty="0" smtClean="0"/>
              <a:t>, PhDr</a:t>
            </a:r>
            <a:r>
              <a:rPr lang="sk-SK" sz="1600" i="1" dirty="0"/>
              <a:t>. Lýdia Porubská, </a:t>
            </a:r>
          </a:p>
          <a:p>
            <a:pPr algn="ctr"/>
            <a:r>
              <a:rPr lang="sk-SK" sz="1600" i="1" dirty="0" smtClean="0"/>
              <a:t>Mgr. </a:t>
            </a:r>
            <a:r>
              <a:rPr lang="sk-SK" sz="1600" i="1" dirty="0" err="1" smtClean="0"/>
              <a:t>art</a:t>
            </a:r>
            <a:r>
              <a:rPr lang="sk-SK" sz="1600" i="1" dirty="0" smtClean="0"/>
              <a:t> </a:t>
            </a:r>
            <a:r>
              <a:rPr lang="sk-SK" sz="1600" i="1" dirty="0"/>
              <a:t>Marika Hrnčiarová, Mgr. Ján </a:t>
            </a:r>
            <a:r>
              <a:rPr lang="sk-SK" sz="1600" i="1" dirty="0" smtClean="0"/>
              <a:t>Juhás, Ing. Romana </a:t>
            </a:r>
            <a:r>
              <a:rPr lang="sk-SK" sz="1600" i="1" dirty="0" err="1" smtClean="0"/>
              <a:t>Černeková</a:t>
            </a:r>
            <a:endParaRPr lang="sk-SK" sz="1600" i="1" dirty="0" smtClean="0"/>
          </a:p>
          <a:p>
            <a:endParaRPr lang="sk-SK" sz="1000" dirty="0"/>
          </a:p>
          <a:p>
            <a:pPr marL="342900" indent="-342900">
              <a:buFont typeface="Arial" pitchFamily="34" charset="0"/>
              <a:buChar char="•"/>
            </a:pPr>
            <a:r>
              <a:rPr lang="sk-SK" sz="2000" i="1" dirty="0" smtClean="0"/>
              <a:t>Mesto Turany</a:t>
            </a:r>
            <a:r>
              <a:rPr lang="sk-SK" sz="2000" dirty="0" smtClean="0"/>
              <a:t>: </a:t>
            </a:r>
            <a:r>
              <a:rPr lang="sk-SK" sz="1600" i="1" dirty="0" smtClean="0"/>
              <a:t>Ing. Miroslav </a:t>
            </a:r>
            <a:r>
              <a:rPr lang="sk-SK" sz="1600" i="1" dirty="0" err="1" smtClean="0"/>
              <a:t>Blahušiak</a:t>
            </a:r>
            <a:r>
              <a:rPr lang="sk-SK" sz="1600" i="1" dirty="0" smtClean="0"/>
              <a:t>, Roman Maťko</a:t>
            </a:r>
          </a:p>
          <a:p>
            <a:pPr marL="342900" indent="-342900">
              <a:buFont typeface="Arial" pitchFamily="34" charset="0"/>
              <a:buChar char="•"/>
            </a:pPr>
            <a:endParaRPr lang="sk-SK" sz="1000" dirty="0"/>
          </a:p>
          <a:p>
            <a:pPr marL="342900" indent="-342900">
              <a:buFont typeface="Arial" pitchFamily="34" charset="0"/>
              <a:buChar char="•"/>
            </a:pPr>
            <a:r>
              <a:rPr lang="sk-SK" sz="2000" i="1" dirty="0" smtClean="0"/>
              <a:t>SZŠ  s poruchami učenia Vrútky: </a:t>
            </a:r>
            <a:r>
              <a:rPr lang="sk-SK" sz="1600" i="1" dirty="0" smtClean="0"/>
              <a:t>Mgr. Ľubica </a:t>
            </a:r>
            <a:r>
              <a:rPr lang="sk-SK" sz="1600" i="1" dirty="0" err="1" smtClean="0"/>
              <a:t>Hlavatová</a:t>
            </a:r>
            <a:r>
              <a:rPr lang="sk-SK" sz="1600" i="1" dirty="0" smtClean="0"/>
              <a:t>  </a:t>
            </a:r>
          </a:p>
          <a:p>
            <a:pPr marL="342900" indent="-342900">
              <a:buFont typeface="Arial" pitchFamily="34" charset="0"/>
              <a:buChar char="•"/>
            </a:pPr>
            <a:endParaRPr lang="sk-SK" sz="105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k-SK" sz="2000" i="1" dirty="0" err="1" smtClean="0"/>
              <a:t>CPPPaP</a:t>
            </a:r>
            <a:r>
              <a:rPr lang="sk-SK" sz="2000" i="1" dirty="0" smtClean="0"/>
              <a:t> Martin</a:t>
            </a:r>
            <a:r>
              <a:rPr lang="sk-SK" sz="1600" dirty="0" smtClean="0"/>
              <a:t>: </a:t>
            </a:r>
            <a:r>
              <a:rPr lang="sk-SK" sz="1600" i="1" dirty="0" smtClean="0"/>
              <a:t>PhDr. </a:t>
            </a:r>
            <a:r>
              <a:rPr lang="sk-SK" sz="1600" i="1" dirty="0" err="1" smtClean="0"/>
              <a:t>Ingrid</a:t>
            </a:r>
            <a:r>
              <a:rPr lang="sk-SK" sz="1600" i="1" dirty="0" smtClean="0"/>
              <a:t> Ivaničová</a:t>
            </a:r>
          </a:p>
          <a:p>
            <a:pPr marL="342900" indent="-342900">
              <a:buFont typeface="Arial" pitchFamily="34" charset="0"/>
              <a:buChar char="•"/>
            </a:pPr>
            <a:endParaRPr lang="sk-SK" sz="1000" dirty="0"/>
          </a:p>
          <a:p>
            <a:pPr marL="342900" indent="-342900">
              <a:buFont typeface="Arial" pitchFamily="34" charset="0"/>
              <a:buChar char="•"/>
            </a:pPr>
            <a:r>
              <a:rPr lang="sk-SK" sz="2000" i="1" dirty="0" smtClean="0"/>
              <a:t>ZUŠ F. </a:t>
            </a:r>
            <a:r>
              <a:rPr lang="sk-SK" sz="2000" i="1" dirty="0" err="1" smtClean="0"/>
              <a:t>Kafendu</a:t>
            </a:r>
            <a:r>
              <a:rPr lang="sk-SK" sz="2000" i="1" dirty="0" smtClean="0"/>
              <a:t> Vrútky</a:t>
            </a:r>
            <a:r>
              <a:rPr lang="sk-SK" sz="2000" dirty="0" smtClean="0"/>
              <a:t>: </a:t>
            </a:r>
            <a:r>
              <a:rPr lang="sk-SK" sz="1600" i="1" dirty="0" smtClean="0"/>
              <a:t>Mgr. Silvia </a:t>
            </a:r>
            <a:r>
              <a:rPr lang="sk-SK" sz="1600" i="1" dirty="0" err="1" smtClean="0"/>
              <a:t>Rešetárová</a:t>
            </a:r>
            <a:r>
              <a:rPr lang="sk-SK" sz="1600" i="1" dirty="0" smtClean="0"/>
              <a:t>, Mgr. Mária </a:t>
            </a:r>
            <a:r>
              <a:rPr lang="sk-SK" sz="1600" i="1" dirty="0" err="1" smtClean="0"/>
              <a:t>Kevická</a:t>
            </a:r>
            <a:endParaRPr lang="sk-SK" sz="1600" i="1" dirty="0" smtClean="0"/>
          </a:p>
          <a:p>
            <a:endParaRPr lang="sk-SK" sz="1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k-SK" sz="2000" i="1" dirty="0" smtClean="0"/>
              <a:t>Za RZ</a:t>
            </a:r>
            <a:r>
              <a:rPr lang="sk-SK" sz="2000" dirty="0" smtClean="0"/>
              <a:t>:  </a:t>
            </a:r>
            <a:r>
              <a:rPr lang="sk-SK" sz="1600" i="1" dirty="0"/>
              <a:t>Martin </a:t>
            </a:r>
            <a:r>
              <a:rPr lang="sk-SK" sz="1600" i="1" dirty="0" err="1" smtClean="0"/>
              <a:t>Kručinský</a:t>
            </a:r>
            <a:r>
              <a:rPr lang="sk-SK" sz="1600" i="1" dirty="0" smtClean="0"/>
              <a:t>, </a:t>
            </a:r>
            <a:r>
              <a:rPr lang="sk-SK" sz="1600" i="1" dirty="0"/>
              <a:t>Mgr. Katarína </a:t>
            </a:r>
            <a:r>
              <a:rPr lang="sk-SK" sz="1600" i="1" dirty="0" err="1"/>
              <a:t>Ujčeková</a:t>
            </a:r>
            <a:r>
              <a:rPr lang="sk-SK" sz="1600" i="1" dirty="0"/>
              <a:t>. </a:t>
            </a:r>
          </a:p>
          <a:p>
            <a:pPr marL="342900" indent="-342900">
              <a:buFont typeface="Arial" pitchFamily="34" charset="0"/>
              <a:buChar char="•"/>
            </a:pP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25781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ovéPole 1"/>
          <p:cNvSpPr txBox="1"/>
          <p:nvPr/>
        </p:nvSpPr>
        <p:spPr>
          <a:xfrm>
            <a:off x="2699792" y="2733600"/>
            <a:ext cx="31951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ĎAKUJEME!</a:t>
            </a:r>
            <a:endParaRPr lang="sk-S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33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obsahu 4" descr="first meeting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6210" y="2636912"/>
            <a:ext cx="3541647" cy="234265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1737" y="1129091"/>
            <a:ext cx="9132263" cy="3556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US, </a:t>
            </a:r>
            <a:r>
              <a:rPr lang="sk-SK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</a:t>
            </a: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                           </a:t>
            </a:r>
            <a:r>
              <a:rPr lang="sk-SK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PRIDAJ </a:t>
            </a:r>
            <a:r>
              <a:rPr lang="sk-SK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K NÁM , PODPOR </a:t>
            </a:r>
            <a:r>
              <a:rPr lang="sk-SK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MŇA!</a:t>
            </a:r>
            <a:endParaRPr lang="sk-SK" i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1043608" y="1628800"/>
            <a:ext cx="78723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cs typeface="Times New Roman" pitchFamily="18" charset="0"/>
              </a:rPr>
              <a:t>Odkaz na prioritu: </a:t>
            </a:r>
            <a:endParaRPr lang="sk-SK" sz="2800" dirty="0" smtClean="0">
              <a:cs typeface="Times New Roman" pitchFamily="18" charset="0"/>
            </a:endParaRPr>
          </a:p>
          <a:p>
            <a:r>
              <a:rPr lang="sk-SK" sz="2400" b="1" dirty="0" smtClean="0">
                <a:cs typeface="Times New Roman" pitchFamily="18" charset="0"/>
              </a:rPr>
              <a:t>Znižovanie </a:t>
            </a:r>
            <a:r>
              <a:rPr lang="sk-SK" sz="2400" b="1" dirty="0">
                <a:cs typeface="Times New Roman" pitchFamily="18" charset="0"/>
              </a:rPr>
              <a:t>rozdielov vo vzdelávacích výsledkoch znevýhodnených </a:t>
            </a:r>
            <a:r>
              <a:rPr lang="sk-SK" sz="2400" b="1" dirty="0" smtClean="0">
                <a:cs typeface="Times New Roman" pitchFamily="18" charset="0"/>
              </a:rPr>
              <a:t>študentov</a:t>
            </a:r>
          </a:p>
          <a:p>
            <a:endParaRPr lang="sk-SK" sz="2800" b="1" dirty="0">
              <a:cs typeface="Times New Roman" pitchFamily="18" charset="0"/>
            </a:endParaRPr>
          </a:p>
          <a:p>
            <a:endParaRPr lang="sk-SK" sz="2800" b="1" dirty="0" smtClean="0">
              <a:cs typeface="Times New Roman" pitchFamily="18" charset="0"/>
            </a:endParaRPr>
          </a:p>
          <a:p>
            <a:endParaRPr lang="sk-SK" sz="2800" b="1" dirty="0">
              <a:cs typeface="Times New Roman" pitchFamily="18" charset="0"/>
            </a:endParaRPr>
          </a:p>
          <a:p>
            <a:endParaRPr lang="sk-SK" sz="2800" dirty="0" smtClean="0">
              <a:cs typeface="Times New Roman" pitchFamily="18" charset="0"/>
            </a:endParaRPr>
          </a:p>
          <a:p>
            <a:r>
              <a:rPr lang="sk-SK" sz="2800" dirty="0" smtClean="0">
                <a:cs typeface="Times New Roman" pitchFamily="18" charset="0"/>
              </a:rPr>
              <a:t>ďalšie </a:t>
            </a:r>
            <a:r>
              <a:rPr lang="sk-SK" sz="2800" dirty="0">
                <a:cs typeface="Times New Roman" pitchFamily="18" charset="0"/>
              </a:rPr>
              <a:t>priority: 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sk-SK" sz="2800" dirty="0">
                <a:cs typeface="Times New Roman" pitchFamily="18" charset="0"/>
              </a:rPr>
              <a:t/>
            </a:r>
            <a:br>
              <a:rPr lang="sk-SK" sz="2800" dirty="0">
                <a:cs typeface="Times New Roman" pitchFamily="18" charset="0"/>
              </a:rPr>
            </a:br>
            <a:r>
              <a:rPr lang="sk-SK" sz="2800" b="1" dirty="0" smtClean="0">
                <a:cs typeface="Times New Roman" pitchFamily="18" charset="0"/>
              </a:rPr>
              <a:t>1</a:t>
            </a:r>
            <a:r>
              <a:rPr lang="sk-SK" sz="2800" b="1" dirty="0">
                <a:cs typeface="Times New Roman" pitchFamily="18" charset="0"/>
              </a:rPr>
              <a:t>. zvyšovanie kvality vzdelávania prostredníctvom mobilít a medzinárodnej spolupráce</a:t>
            </a:r>
            <a:br>
              <a:rPr lang="sk-SK" sz="2800" b="1" dirty="0">
                <a:cs typeface="Times New Roman" pitchFamily="18" charset="0"/>
              </a:rPr>
            </a:br>
            <a:r>
              <a:rPr lang="sk-SK" sz="2800" b="1" dirty="0">
                <a:cs typeface="Times New Roman" pitchFamily="18" charset="0"/>
              </a:rPr>
              <a:t>2. zlepšenie a posilnenie profilu učiteľa</a:t>
            </a:r>
          </a:p>
        </p:txBody>
      </p:sp>
    </p:spTree>
    <p:extLst>
      <p:ext uri="{BB962C8B-B14F-4D97-AF65-F5344CB8AC3E}">
        <p14:creationId xmlns:p14="http://schemas.microsoft.com/office/powerpoint/2010/main" val="14146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1691680" y="1412776"/>
            <a:ext cx="72242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000" dirty="0"/>
              <a:t>Projekt vytvára veľmi veľké a rôznorodé partnerstvo, </a:t>
            </a:r>
            <a:endParaRPr lang="sk-SK" sz="2000" dirty="0" smtClean="0"/>
          </a:p>
          <a:p>
            <a:pPr algn="just">
              <a:buNone/>
            </a:pPr>
            <a:r>
              <a:rPr lang="sk-SK" sz="2000" dirty="0" smtClean="0"/>
              <a:t>zložené </a:t>
            </a:r>
            <a:r>
              <a:rPr lang="sk-SK" sz="2000" dirty="0"/>
              <a:t>z </a:t>
            </a:r>
            <a:r>
              <a:rPr lang="sk-SK" sz="2000" dirty="0" smtClean="0"/>
              <a:t>:</a:t>
            </a:r>
            <a:endParaRPr lang="sk-SK" sz="2000" dirty="0"/>
          </a:p>
          <a:p>
            <a:pPr algn="just">
              <a:buNone/>
            </a:pPr>
            <a:endParaRPr lang="sk-SK" sz="1400" dirty="0"/>
          </a:p>
          <a:p>
            <a:pPr algn="just"/>
            <a:r>
              <a:rPr lang="sk-SK" sz="2000" b="1" dirty="0"/>
              <a:t>piatich </a:t>
            </a:r>
            <a:r>
              <a:rPr lang="sk-SK" sz="2000" b="1" dirty="0" smtClean="0"/>
              <a:t>škôl</a:t>
            </a:r>
            <a:r>
              <a:rPr lang="sk-SK" sz="2000" b="1" dirty="0"/>
              <a:t> </a:t>
            </a:r>
            <a:r>
              <a:rPr lang="sk-SK" sz="2000" b="1" dirty="0" smtClean="0"/>
              <a:t>-</a:t>
            </a:r>
            <a:endParaRPr lang="sk-SK" sz="2000" b="1" dirty="0"/>
          </a:p>
          <a:p>
            <a:pPr>
              <a:buNone/>
            </a:pPr>
            <a:r>
              <a:rPr lang="sk-SK" sz="2000" dirty="0" smtClean="0"/>
              <a:t>Taliansko </a:t>
            </a:r>
            <a:r>
              <a:rPr lang="sk-SK" sz="2000" dirty="0"/>
              <a:t>- </a:t>
            </a:r>
            <a:r>
              <a:rPr lang="sk-SK" sz="2000" dirty="0" smtClean="0"/>
              <a:t>koordinátor - </a:t>
            </a:r>
            <a:r>
              <a:rPr lang="it-IT" sz="2000" dirty="0"/>
              <a:t>Instituto compresivo „Pietro Egidi“ Viterbo</a:t>
            </a:r>
            <a:endParaRPr lang="sk-SK" sz="2000" dirty="0" smtClean="0"/>
          </a:p>
          <a:p>
            <a:pPr>
              <a:buNone/>
            </a:pPr>
            <a:r>
              <a:rPr lang="sk-SK" sz="2000" b="1" dirty="0" smtClean="0"/>
              <a:t>Slovensko – Základná škola Turany</a:t>
            </a:r>
          </a:p>
          <a:p>
            <a:pPr>
              <a:buNone/>
            </a:pPr>
            <a:r>
              <a:rPr lang="sk-SK" sz="2000" dirty="0"/>
              <a:t>Estónsko </a:t>
            </a:r>
            <a:r>
              <a:rPr lang="sk-SK" sz="2000" dirty="0" smtClean="0"/>
              <a:t>- </a:t>
            </a:r>
            <a:r>
              <a:rPr lang="sk-SK" sz="2000" dirty="0" err="1" smtClean="0"/>
              <a:t>Kuusalu</a:t>
            </a:r>
            <a:r>
              <a:rPr lang="sk-SK" sz="2000" dirty="0" smtClean="0"/>
              <a:t> </a:t>
            </a:r>
            <a:r>
              <a:rPr lang="sk-SK" sz="2000" dirty="0" err="1"/>
              <a:t>Keskkool</a:t>
            </a:r>
            <a:r>
              <a:rPr lang="sk-SK" sz="2000" dirty="0"/>
              <a:t>   </a:t>
            </a:r>
            <a:endParaRPr lang="sk-SK" sz="2000" dirty="0" smtClean="0"/>
          </a:p>
          <a:p>
            <a:pPr>
              <a:buNone/>
            </a:pPr>
            <a:r>
              <a:rPr lang="sk-SK" sz="2000" dirty="0"/>
              <a:t>Rumunsko  </a:t>
            </a:r>
            <a:r>
              <a:rPr lang="sk-SK" sz="2000" dirty="0" smtClean="0"/>
              <a:t>- </a:t>
            </a:r>
            <a:r>
              <a:rPr lang="sk-SK" sz="2000" dirty="0" err="1" smtClean="0"/>
              <a:t>Colegiul</a:t>
            </a:r>
            <a:r>
              <a:rPr lang="sk-SK" sz="2000" dirty="0" smtClean="0"/>
              <a:t> </a:t>
            </a:r>
            <a:r>
              <a:rPr lang="sk-SK" sz="2000" dirty="0" err="1"/>
              <a:t>National</a:t>
            </a:r>
            <a:r>
              <a:rPr lang="sk-SK" sz="2000" dirty="0"/>
              <a:t> de </a:t>
            </a:r>
            <a:r>
              <a:rPr lang="sk-SK" sz="2000" dirty="0" err="1"/>
              <a:t>Aträ</a:t>
            </a:r>
            <a:r>
              <a:rPr lang="sk-SK" sz="2000" dirty="0"/>
              <a:t> „</a:t>
            </a:r>
            <a:r>
              <a:rPr lang="sk-SK" sz="2000" dirty="0" err="1"/>
              <a:t>Octav</a:t>
            </a:r>
            <a:r>
              <a:rPr lang="sk-SK" sz="2000" dirty="0"/>
              <a:t> </a:t>
            </a:r>
            <a:r>
              <a:rPr lang="sk-SK" sz="2000" dirty="0" err="1"/>
              <a:t>Bancilä</a:t>
            </a:r>
            <a:r>
              <a:rPr lang="sk-SK" sz="2000" dirty="0"/>
              <a:t> - </a:t>
            </a:r>
            <a:r>
              <a:rPr lang="sk-SK" sz="2000" dirty="0" err="1"/>
              <a:t>Iasi</a:t>
            </a:r>
            <a:endParaRPr lang="sk-SK" sz="2000" dirty="0" smtClean="0"/>
          </a:p>
          <a:p>
            <a:pPr>
              <a:buNone/>
            </a:pPr>
            <a:r>
              <a:rPr lang="sk-SK" sz="2000" dirty="0"/>
              <a:t>Belgicko - </a:t>
            </a:r>
            <a:r>
              <a:rPr lang="sk-SK" sz="2000" dirty="0" err="1"/>
              <a:t>Athénée</a:t>
            </a:r>
            <a:r>
              <a:rPr lang="sk-SK" sz="2000" dirty="0"/>
              <a:t> de </a:t>
            </a:r>
            <a:r>
              <a:rPr lang="sk-SK" sz="2000" dirty="0" err="1"/>
              <a:t>Waha</a:t>
            </a:r>
            <a:r>
              <a:rPr lang="sk-SK" sz="2000" dirty="0"/>
              <a:t>, </a:t>
            </a:r>
            <a:r>
              <a:rPr lang="sk-SK" sz="2000" dirty="0" err="1"/>
              <a:t>Brussels</a:t>
            </a:r>
            <a:endParaRPr lang="sk-SK" sz="2000" dirty="0"/>
          </a:p>
          <a:p>
            <a:pPr algn="just">
              <a:buNone/>
            </a:pPr>
            <a:endParaRPr lang="sk-SK" sz="1400" b="1" dirty="0"/>
          </a:p>
          <a:p>
            <a:pPr algn="just"/>
            <a:r>
              <a:rPr lang="sk-SK" sz="2000" b="1" dirty="0"/>
              <a:t>a </a:t>
            </a:r>
            <a:r>
              <a:rPr lang="sk-SK" sz="2000" b="1" dirty="0" smtClean="0"/>
              <a:t>piatich </a:t>
            </a:r>
            <a:r>
              <a:rPr lang="sk-SK" sz="2000" b="1" dirty="0"/>
              <a:t>vedeckých súkromných </a:t>
            </a:r>
            <a:r>
              <a:rPr lang="sk-SK" sz="2000" b="1" dirty="0" smtClean="0"/>
              <a:t>partnerov</a:t>
            </a:r>
            <a:r>
              <a:rPr lang="sk-SK" sz="2000" dirty="0"/>
              <a:t> </a:t>
            </a:r>
            <a:r>
              <a:rPr lang="sk-SK" sz="2000" dirty="0" smtClean="0"/>
              <a:t>-</a:t>
            </a:r>
            <a:endParaRPr lang="sk-SK" sz="2000" dirty="0"/>
          </a:p>
          <a:p>
            <a:pPr algn="just">
              <a:buNone/>
            </a:pPr>
            <a:r>
              <a:rPr lang="sk-SK" sz="2000" dirty="0"/>
              <a:t>Taliansko - </a:t>
            </a:r>
            <a:r>
              <a:rPr lang="sk-SK" sz="2000" dirty="0" err="1"/>
              <a:t>Special</a:t>
            </a:r>
            <a:r>
              <a:rPr lang="sk-SK" sz="2000" dirty="0"/>
              <a:t> </a:t>
            </a:r>
            <a:r>
              <a:rPr lang="sk-SK" sz="2000" dirty="0" err="1" smtClean="0"/>
              <a:t>Olympics</a:t>
            </a:r>
            <a:r>
              <a:rPr lang="sk-SK" sz="2000" dirty="0" smtClean="0"/>
              <a:t> </a:t>
            </a:r>
            <a:r>
              <a:rPr lang="sk-SK" sz="2000" dirty="0" err="1" smtClean="0"/>
              <a:t>Viterbo</a:t>
            </a:r>
            <a:endParaRPr lang="sk-SK" sz="2000" dirty="0" smtClean="0"/>
          </a:p>
          <a:p>
            <a:pPr algn="just">
              <a:buNone/>
            </a:pPr>
            <a:r>
              <a:rPr lang="sk-SK" sz="2000" dirty="0"/>
              <a:t>Litva - </a:t>
            </a:r>
            <a:r>
              <a:rPr lang="sk-SK" sz="2000" dirty="0" err="1"/>
              <a:t>Psichologines</a:t>
            </a:r>
            <a:r>
              <a:rPr lang="sk-SK" sz="2000" dirty="0"/>
              <a:t> </a:t>
            </a:r>
            <a:r>
              <a:rPr lang="sk-SK" sz="2000" dirty="0" err="1"/>
              <a:t>Paramos</a:t>
            </a:r>
            <a:r>
              <a:rPr lang="sk-SK" sz="2000" dirty="0"/>
              <a:t> </a:t>
            </a:r>
            <a:r>
              <a:rPr lang="sk-SK" sz="2000" dirty="0" err="1"/>
              <a:t>Konsultativimo</a:t>
            </a:r>
            <a:r>
              <a:rPr lang="sk-SK" sz="2000" dirty="0"/>
              <a:t> </a:t>
            </a:r>
            <a:r>
              <a:rPr lang="sk-SK" sz="2000" dirty="0" err="1"/>
              <a:t>centras</a:t>
            </a:r>
            <a:r>
              <a:rPr lang="sk-SK" sz="2000" dirty="0"/>
              <a:t> </a:t>
            </a:r>
            <a:r>
              <a:rPr lang="sk-SK" sz="2000" dirty="0" err="1"/>
              <a:t>Kaunas</a:t>
            </a:r>
            <a:endParaRPr lang="sk-SK" sz="2000" dirty="0" smtClean="0"/>
          </a:p>
          <a:p>
            <a:pPr algn="just">
              <a:buNone/>
            </a:pPr>
            <a:r>
              <a:rPr lang="sk-SK" sz="2000" dirty="0"/>
              <a:t>Belgicko - BVBA </a:t>
            </a:r>
            <a:r>
              <a:rPr lang="sk-SK" sz="2000" dirty="0" err="1"/>
              <a:t>Bohemia</a:t>
            </a:r>
            <a:r>
              <a:rPr lang="sk-SK" sz="2000" dirty="0"/>
              <a:t> EU </a:t>
            </a:r>
            <a:r>
              <a:rPr lang="sk-SK" sz="2000" dirty="0" err="1"/>
              <a:t>Planners</a:t>
            </a:r>
            <a:r>
              <a:rPr lang="sk-SK" sz="2000" dirty="0"/>
              <a:t> </a:t>
            </a:r>
            <a:r>
              <a:rPr lang="sk-SK" sz="2000" dirty="0" err="1" smtClean="0"/>
              <a:t>Brussels</a:t>
            </a:r>
            <a:endParaRPr lang="sk-SK" sz="2000" dirty="0" smtClean="0"/>
          </a:p>
          <a:p>
            <a:pPr algn="just">
              <a:buNone/>
            </a:pPr>
            <a:r>
              <a:rPr lang="sk-SK" sz="2000" dirty="0" smtClean="0"/>
              <a:t>Švédsko – </a:t>
            </a:r>
            <a:r>
              <a:rPr lang="sk-SK" sz="2000" dirty="0" err="1" smtClean="0"/>
              <a:t>Campus</a:t>
            </a:r>
            <a:r>
              <a:rPr lang="sk-SK" sz="2000" dirty="0" smtClean="0"/>
              <a:t> </a:t>
            </a:r>
            <a:r>
              <a:rPr lang="sk-SK" sz="2000" dirty="0" err="1" smtClean="0"/>
              <a:t>Västra</a:t>
            </a:r>
            <a:r>
              <a:rPr lang="sk-SK" sz="2000" dirty="0" smtClean="0"/>
              <a:t> </a:t>
            </a:r>
            <a:r>
              <a:rPr lang="sk-SK" sz="2000" dirty="0" err="1" smtClean="0"/>
              <a:t>Skaraborg</a:t>
            </a:r>
            <a:r>
              <a:rPr lang="sk-SK" sz="2000" dirty="0"/>
              <a:t> </a:t>
            </a:r>
            <a:r>
              <a:rPr lang="sk-SK" sz="2000" dirty="0" err="1" smtClean="0"/>
              <a:t>Lidköping</a:t>
            </a:r>
            <a:endParaRPr lang="sk-SK" sz="2000" dirty="0" smtClean="0"/>
          </a:p>
          <a:p>
            <a:pPr algn="just">
              <a:buNone/>
            </a:pPr>
            <a:r>
              <a:rPr lang="sk-SK" sz="2000" dirty="0" smtClean="0"/>
              <a:t>Veľká Británia - </a:t>
            </a:r>
            <a:r>
              <a:rPr lang="en-US" sz="2000" dirty="0"/>
              <a:t>Charles Wright, </a:t>
            </a:r>
            <a:r>
              <a:rPr lang="en-US" sz="2000" dirty="0" err="1"/>
              <a:t>a,Chair</a:t>
            </a:r>
            <a:r>
              <a:rPr lang="en-US" sz="2000" dirty="0"/>
              <a:t> of Trustees, London</a:t>
            </a:r>
            <a:endParaRPr lang="sk-SK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41500" y="446153"/>
            <a:ext cx="4197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onzorcium</a:t>
            </a:r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6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bdélník 2"/>
          <p:cNvSpPr/>
          <p:nvPr/>
        </p:nvSpPr>
        <p:spPr>
          <a:xfrm>
            <a:off x="1839944" y="1772816"/>
            <a:ext cx="5958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000" u="sng" dirty="0"/>
              <a:t>Učitelia a vedúci pracovníci:</a:t>
            </a:r>
          </a:p>
          <a:p>
            <a:pPr>
              <a:buNone/>
            </a:pPr>
            <a:r>
              <a:rPr lang="sk-SK" sz="2000" dirty="0"/>
              <a:t>	- vzdelávanie učiteľov </a:t>
            </a:r>
          </a:p>
          <a:p>
            <a:pPr>
              <a:buNone/>
            </a:pPr>
            <a:r>
              <a:rPr lang="sk-SK" sz="2000" dirty="0"/>
              <a:t> 	- </a:t>
            </a:r>
            <a:r>
              <a:rPr lang="sk-SK" sz="2000" dirty="0" err="1"/>
              <a:t>e-learning</a:t>
            </a:r>
            <a:endParaRPr lang="sk-SK" sz="2000" dirty="0"/>
          </a:p>
          <a:p>
            <a:pPr>
              <a:buNone/>
            </a:pPr>
            <a:r>
              <a:rPr lang="sk-SK" sz="2000" dirty="0"/>
              <a:t>	- profilovanie </a:t>
            </a:r>
            <a:r>
              <a:rPr lang="sk-SK" sz="2000" dirty="0" err="1"/>
              <a:t>inkluzívneho</a:t>
            </a:r>
            <a:r>
              <a:rPr lang="sk-SK" sz="2000" dirty="0"/>
              <a:t> učiteľa</a:t>
            </a:r>
          </a:p>
          <a:p>
            <a:pPr>
              <a:buNone/>
            </a:pPr>
            <a:endParaRPr lang="sk-SK" sz="2000" dirty="0"/>
          </a:p>
          <a:p>
            <a:pPr>
              <a:buFont typeface="Wingdings" pitchFamily="2" charset="2"/>
              <a:buChar char="q"/>
            </a:pPr>
            <a:r>
              <a:rPr lang="sk-SK" sz="2000" u="sng" dirty="0"/>
              <a:t>Žiaci</a:t>
            </a:r>
          </a:p>
          <a:p>
            <a:pPr>
              <a:buNone/>
            </a:pPr>
            <a:r>
              <a:rPr lang="sk-SK" sz="2000" dirty="0"/>
              <a:t>	- na každú mobilitu 10 žiakov (5 so </a:t>
            </a:r>
            <a:r>
              <a:rPr lang="sk-SK" sz="2000" dirty="0" smtClean="0"/>
              <a:t>ŠVVP)</a:t>
            </a:r>
          </a:p>
          <a:p>
            <a:pPr>
              <a:buNone/>
            </a:pPr>
            <a:endParaRPr lang="sk-SK" sz="2000" dirty="0"/>
          </a:p>
          <a:p>
            <a:pPr>
              <a:buNone/>
            </a:pPr>
            <a:endParaRPr lang="sk-SK" sz="2000" dirty="0"/>
          </a:p>
          <a:p>
            <a:pPr>
              <a:buFont typeface="Wingdings" pitchFamily="2" charset="2"/>
              <a:buChar char="q"/>
            </a:pPr>
            <a:r>
              <a:rPr lang="sk-SK" sz="2000" u="sng" dirty="0"/>
              <a:t>Rodiny </a:t>
            </a:r>
            <a:r>
              <a:rPr lang="sk-SK" sz="2000" u="sng" dirty="0" smtClean="0"/>
              <a:t>žiakov, </a:t>
            </a:r>
            <a:r>
              <a:rPr lang="sk-SK" sz="2000" u="sng" dirty="0"/>
              <a:t>tvorcovia politík a široká verejnosť</a:t>
            </a:r>
          </a:p>
          <a:p>
            <a:pPr>
              <a:buNone/>
            </a:pPr>
            <a:r>
              <a:rPr lang="sk-SK" sz="2000" dirty="0"/>
              <a:t>	- vytvorenie </a:t>
            </a:r>
            <a:r>
              <a:rPr lang="sk-SK" sz="2000" dirty="0">
                <a:solidFill>
                  <a:schemeClr val="accent1"/>
                </a:solidFill>
              </a:rPr>
              <a:t>Rady pre </a:t>
            </a:r>
            <a:r>
              <a:rPr lang="sk-SK" sz="2000" dirty="0" err="1">
                <a:solidFill>
                  <a:schemeClr val="accent1"/>
                </a:solidFill>
              </a:rPr>
              <a:t>inkluzívne</a:t>
            </a:r>
            <a:r>
              <a:rPr lang="sk-SK" sz="2000" dirty="0">
                <a:solidFill>
                  <a:schemeClr val="accent1"/>
                </a:solidFill>
              </a:rPr>
              <a:t> vzdelávanie</a:t>
            </a:r>
          </a:p>
          <a:p>
            <a:pPr>
              <a:buNone/>
            </a:pPr>
            <a:r>
              <a:rPr lang="sk-SK" sz="2000" dirty="0"/>
              <a:t>	- ďalšie </a:t>
            </a:r>
            <a:r>
              <a:rPr lang="sk-SK" sz="2000" dirty="0" err="1"/>
              <a:t>diseminačné</a:t>
            </a:r>
            <a:r>
              <a:rPr lang="sk-SK" sz="2000" dirty="0"/>
              <a:t> techniky</a:t>
            </a:r>
          </a:p>
        </p:txBody>
      </p:sp>
      <p:sp>
        <p:nvSpPr>
          <p:cNvPr id="8" name="Obdélník 7"/>
          <p:cNvSpPr/>
          <p:nvPr/>
        </p:nvSpPr>
        <p:spPr>
          <a:xfrm>
            <a:off x="1818488" y="630634"/>
            <a:ext cx="48480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Cieľové skupiny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47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1848514" y="1556792"/>
            <a:ext cx="69069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k-SK" sz="2400" b="1" u="sng" dirty="0"/>
              <a:t>Všeobecné ciele</a:t>
            </a:r>
            <a:r>
              <a:rPr lang="sk-SK" sz="2400" b="1" u="sng" dirty="0" smtClean="0"/>
              <a:t>:</a:t>
            </a:r>
          </a:p>
          <a:p>
            <a:pPr algn="just"/>
            <a:endParaRPr lang="sk-SK" sz="2400" b="1" u="sng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dirty="0"/>
              <a:t>Zlepšiť </a:t>
            </a:r>
            <a:r>
              <a:rPr lang="sk-SK" sz="2000" dirty="0" err="1"/>
              <a:t>inkluzívny</a:t>
            </a:r>
            <a:r>
              <a:rPr lang="sk-SK" sz="2000" dirty="0"/>
              <a:t> profil partnerských organizácií, získať skúsenosti v medzinárodnej spolupráci a posilniť ich schopnosť produkovať inovatívne, vysoko kvalitné výsledky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dirty="0"/>
              <a:t>Vytvorenie strategickej spolupráce medzi subjektmi v oblasti formálneho a neformálneho vzdelávania s cieľom rozvíjať experimentálne nástroje sociálnej inovácie a inklúzie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dirty="0" smtClean="0"/>
              <a:t>Zavádzanie </a:t>
            </a:r>
            <a:r>
              <a:rPr lang="sk-SK" sz="2000" dirty="0"/>
              <a:t>nových foriem vzdelávania pre </a:t>
            </a:r>
            <a:r>
              <a:rPr lang="sk-SK" sz="2000" dirty="0" smtClean="0"/>
              <a:t>žiakov so </a:t>
            </a:r>
            <a:r>
              <a:rPr lang="sk-SK" sz="2000" dirty="0"/>
              <a:t>špeciálnymi potrebami vďaka virtuálnej mobilite, otvoreným vzdelávacím zdrojom a využitiu IKT.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dirty="0"/>
              <a:t>Vývoj nových metód a nástrojov pre profesionálny rozvoj učiteľov a riaditeľov, pre lepšie vzdelávanie a celoživotné vzdelávanie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41500" y="475751"/>
            <a:ext cx="1172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Ciele: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51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1837928" y="1628800"/>
            <a:ext cx="68349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sk-SK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Špecifické ciele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sk-SK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dirty="0" smtClean="0"/>
              <a:t>Realizovať </a:t>
            </a:r>
            <a:r>
              <a:rPr lang="sk-SK" sz="2000" dirty="0"/>
              <a:t>a implementovať </a:t>
            </a:r>
            <a:r>
              <a:rPr lang="sk-SK" sz="2000" dirty="0" err="1" smtClean="0"/>
              <a:t>inkluzívny</a:t>
            </a:r>
            <a:r>
              <a:rPr lang="sk-SK" sz="2000" dirty="0"/>
              <a:t>, na </a:t>
            </a:r>
            <a:r>
              <a:rPr lang="sk-SK" sz="2000" dirty="0" smtClean="0"/>
              <a:t>žiaka </a:t>
            </a:r>
            <a:r>
              <a:rPr lang="sk-SK" sz="2000" dirty="0"/>
              <a:t>orientovaný prístup k učeniu, kde prispôsobenie vychádza z potrieb a záujmov všetkých žiakov školy, so zameraním na hudbu a šport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dirty="0"/>
              <a:t>Priamo trénovať 30 </a:t>
            </a:r>
            <a:r>
              <a:rPr lang="sk-SK" sz="2000" dirty="0" smtClean="0"/>
              <a:t>učiteľov, 5 </a:t>
            </a:r>
            <a:r>
              <a:rPr lang="sk-SK" sz="2000" dirty="0"/>
              <a:t>riaditeľov a vedúcich pracovníkov z partnerských škôl a vytvoriť im profil </a:t>
            </a:r>
            <a:r>
              <a:rPr lang="sk-SK" sz="2000" dirty="0" smtClean="0"/>
              <a:t>„</a:t>
            </a:r>
            <a:r>
              <a:rPr lang="sk-SK" sz="2000" dirty="0" err="1" smtClean="0"/>
              <a:t>Inkluzívneho</a:t>
            </a:r>
            <a:r>
              <a:rPr lang="sk-SK" sz="2000" dirty="0" smtClean="0"/>
              <a:t> učiteľa“</a:t>
            </a:r>
            <a:endParaRPr lang="sk-SK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dirty="0"/>
              <a:t>kodifikovať dva nové profily </a:t>
            </a:r>
            <a:r>
              <a:rPr lang="sk-SK" sz="2000" dirty="0" err="1"/>
              <a:t>inkluzívneho</a:t>
            </a:r>
            <a:r>
              <a:rPr lang="sk-SK" sz="2000" dirty="0"/>
              <a:t> vzdelávania pre učiteľov hudby a telesnej výchovy, ktoré budú užitočné pre počiatočné a ďalšie vzdelávanie, a ktoré by sa mali dosiahnuť účasťou na dvoch </a:t>
            </a:r>
            <a:r>
              <a:rPr lang="sk-SK" sz="2000" dirty="0" err="1" smtClean="0"/>
              <a:t>e-learningových</a:t>
            </a:r>
            <a:r>
              <a:rPr lang="sk-SK" sz="2000" dirty="0" smtClean="0"/>
              <a:t> </a:t>
            </a:r>
            <a:r>
              <a:rPr lang="sk-SK" sz="2000" dirty="0"/>
              <a:t>školeniach</a:t>
            </a:r>
          </a:p>
        </p:txBody>
      </p:sp>
    </p:spTree>
    <p:extLst>
      <p:ext uri="{BB962C8B-B14F-4D97-AF65-F5344CB8AC3E}">
        <p14:creationId xmlns:p14="http://schemas.microsoft.com/office/powerpoint/2010/main" val="20868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1836564" y="1719124"/>
            <a:ext cx="66299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k-SK" sz="2000" dirty="0"/>
              <a:t>Vytvoriť trvalý zmiešaný personál, zložený zo </a:t>
            </a:r>
            <a:r>
              <a:rPr lang="sk-SK" sz="2000" u="sng" dirty="0"/>
              <a:t>zamestnancov školy </a:t>
            </a:r>
            <a:r>
              <a:rPr lang="sk-SK" sz="2000" u="sng" dirty="0" smtClean="0"/>
              <a:t>/expertov/ </a:t>
            </a:r>
            <a:r>
              <a:rPr lang="sk-SK" sz="2000" u="sng" dirty="0"/>
              <a:t>zainteresovaných strán </a:t>
            </a:r>
            <a:r>
              <a:rPr lang="sk-SK" sz="2000" dirty="0"/>
              <a:t>na zorganizovanie funkčnej štruktúry pre efektívne </a:t>
            </a:r>
            <a:r>
              <a:rPr lang="sk-SK" sz="2000" dirty="0" err="1"/>
              <a:t>inkluzívne</a:t>
            </a:r>
            <a:r>
              <a:rPr lang="sk-SK" sz="2000" dirty="0"/>
              <a:t> vzdelávanie a položiť základy pre kontinuálny konštruktívny dialóg s </a:t>
            </a:r>
            <a:r>
              <a:rPr lang="sk-SK" sz="2000" dirty="0" smtClean="0"/>
              <a:t>rodičmi, politickými a </a:t>
            </a:r>
            <a:r>
              <a:rPr lang="sk-SK" sz="2000" dirty="0"/>
              <a:t>odbornými inštitúciami.</a:t>
            </a:r>
          </a:p>
          <a:p>
            <a:pPr>
              <a:buNone/>
            </a:pP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sk-SK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66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16216" y="683944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ovéPole 1"/>
          <p:cNvSpPr txBox="1"/>
          <p:nvPr/>
        </p:nvSpPr>
        <p:spPr>
          <a:xfrm>
            <a:off x="1186631" y="446153"/>
            <a:ext cx="7632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Uskutočnené   </a:t>
            </a:r>
            <a:r>
              <a:rPr lang="sk-SK" sz="3200" b="1" dirty="0"/>
              <a:t>STRETNUTIA</a:t>
            </a:r>
            <a:endParaRPr lang="sk-SK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190363" y="2088424"/>
            <a:ext cx="76301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400" dirty="0"/>
              <a:t> </a:t>
            </a:r>
            <a:r>
              <a:rPr lang="sk-SK" sz="2400" b="1" dirty="0"/>
              <a:t>nadnárodné koordinačné</a:t>
            </a:r>
            <a:r>
              <a:rPr lang="en-US" sz="2400" b="1" dirty="0"/>
              <a:t> </a:t>
            </a:r>
            <a:r>
              <a:rPr lang="sk-SK" sz="2400" b="1" dirty="0" smtClean="0"/>
              <a:t> stretnutia</a:t>
            </a:r>
            <a:r>
              <a:rPr lang="sk-SK" sz="2400" b="1" dirty="0"/>
              <a:t>: (4 dni)</a:t>
            </a:r>
          </a:p>
        </p:txBody>
      </p:sp>
      <p:sp>
        <p:nvSpPr>
          <p:cNvPr id="8" name="Obdélník 7"/>
          <p:cNvSpPr/>
          <p:nvPr/>
        </p:nvSpPr>
        <p:spPr>
          <a:xfrm>
            <a:off x="1187292" y="2650652"/>
            <a:ext cx="62650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November 2015</a:t>
            </a:r>
            <a:r>
              <a:rPr lang="sk-SK" sz="2800" dirty="0"/>
              <a:t> – Taliansko</a:t>
            </a:r>
          </a:p>
          <a:p>
            <a:pPr>
              <a:buNone/>
            </a:pPr>
            <a:r>
              <a:rPr lang="sk-SK" sz="2800" dirty="0"/>
              <a:t>Apríl 2016 – Litva</a:t>
            </a:r>
          </a:p>
          <a:p>
            <a:pPr>
              <a:buNone/>
            </a:pPr>
            <a:r>
              <a:rPr lang="sk-SK" sz="2800" dirty="0"/>
              <a:t>Október 2016 – Veľká Británia</a:t>
            </a:r>
          </a:p>
          <a:p>
            <a:pPr>
              <a:buNone/>
            </a:pPr>
            <a:r>
              <a:rPr lang="sk-SK" sz="2800" dirty="0"/>
              <a:t>Apríl 2017 – Belgicko</a:t>
            </a:r>
          </a:p>
          <a:p>
            <a:pPr>
              <a:buNone/>
            </a:pPr>
            <a:r>
              <a:rPr lang="sk-SK" sz="2800" dirty="0"/>
              <a:t>Október 2017 – Švédsko</a:t>
            </a:r>
          </a:p>
          <a:p>
            <a:pPr>
              <a:buNone/>
            </a:pPr>
            <a:r>
              <a:rPr lang="sk-SK" sz="2800" dirty="0"/>
              <a:t>Máj 2018 - Slovensko</a:t>
            </a:r>
          </a:p>
          <a:p>
            <a:pPr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100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15614"/>
            <a:ext cx="2183717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530032" y="699709"/>
            <a:ext cx="26277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project is funded by the European Union </a:t>
            </a:r>
            <a:endParaRPr lang="sk-SK" sz="1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19" y="1129090"/>
            <a:ext cx="8664437" cy="47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</a:pPr>
            <a:endParaRPr lang="sk-SK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-1447800" y="3568700"/>
            <a:ext cx="4737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1607277" y="544315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Uskutočnené </a:t>
            </a:r>
            <a:r>
              <a:rPr lang="sk-SK" dirty="0" smtClean="0"/>
              <a:t> 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691680" y="2121360"/>
            <a:ext cx="707445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400" b="1" dirty="0"/>
              <a:t>Vzdelávanie učiteľov: (5 dní</a:t>
            </a:r>
            <a:r>
              <a:rPr lang="sk-SK" sz="2400" b="1" dirty="0" smtClean="0"/>
              <a:t>)</a:t>
            </a:r>
          </a:p>
          <a:p>
            <a:endParaRPr lang="sk-SK" sz="2400" b="1" dirty="0"/>
          </a:p>
          <a:p>
            <a:pPr>
              <a:buNone/>
            </a:pPr>
            <a:r>
              <a:rPr lang="sk-SK" sz="2000" dirty="0"/>
              <a:t>Február 2016 – Veľká Británia – zameranie na </a:t>
            </a:r>
            <a:r>
              <a:rPr lang="sk-SK" sz="2000" dirty="0" err="1"/>
              <a:t>inkluzívne</a:t>
            </a:r>
            <a:r>
              <a:rPr lang="sk-SK" sz="2000" dirty="0"/>
              <a:t> </a:t>
            </a:r>
            <a:r>
              <a:rPr lang="sk-SK" sz="2000" dirty="0" smtClean="0"/>
              <a:t>                </a:t>
            </a:r>
          </a:p>
          <a:p>
            <a:pPr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                                                      vzdelávanie </a:t>
            </a:r>
            <a:r>
              <a:rPr lang="sk-SK" sz="2000" dirty="0"/>
              <a:t>prostredníctvom hudby</a:t>
            </a:r>
          </a:p>
          <a:p>
            <a:pPr>
              <a:buNone/>
            </a:pPr>
            <a:endParaRPr lang="sk-SK" sz="2000" dirty="0"/>
          </a:p>
          <a:p>
            <a:pPr>
              <a:buNone/>
            </a:pPr>
            <a:r>
              <a:rPr lang="sk-SK" sz="2000" dirty="0"/>
              <a:t>December 2016 – Švédsko - zameranie na </a:t>
            </a:r>
            <a:r>
              <a:rPr lang="sk-SK" sz="2000" dirty="0" err="1" smtClean="0"/>
              <a:t>inkluzívne</a:t>
            </a:r>
            <a:endParaRPr lang="sk-SK" sz="2000" dirty="0" smtClean="0"/>
          </a:p>
          <a:p>
            <a:pPr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                                                    </a:t>
            </a:r>
            <a:r>
              <a:rPr lang="sk-SK" sz="2000" dirty="0"/>
              <a:t>vzdelávanie prostredníctvom športu</a:t>
            </a:r>
          </a:p>
        </p:txBody>
      </p:sp>
    </p:spTree>
    <p:extLst>
      <p:ext uri="{BB962C8B-B14F-4D97-AF65-F5344CB8AC3E}">
        <p14:creationId xmlns:p14="http://schemas.microsoft.com/office/powerpoint/2010/main" val="849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329A1A-65F1-45C2-8F63-031A9D9342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694</Words>
  <Application>Microsoft Office PowerPoint</Application>
  <PresentationFormat>Předvádění na obrazovce (4:3)</PresentationFormat>
  <Paragraphs>139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DesignTemplate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2015-12-07T18:34:21Z</dcterms:created>
  <dcterms:modified xsi:type="dcterms:W3CDTF">2019-01-16T13:15:00Z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