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42E7BFA-9770-4D9E-A49E-888E80B97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3727" y="1266825"/>
            <a:ext cx="7766936" cy="2009775"/>
          </a:xfrm>
        </p:spPr>
        <p:txBody>
          <a:bodyPr/>
          <a:lstStyle/>
          <a:p>
            <a:pPr algn="ctr"/>
            <a:r>
              <a:rPr lang="pl-PL" sz="4800" b="1" cap="small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Prezentacja wyników autoewaluacji szkoły promującej zdrowie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9C518B02-2D96-48B9-BB4B-D385D1FE5F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4944" y="3774608"/>
            <a:ext cx="7766936" cy="1912645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chemeClr val="tx1"/>
                </a:solidFill>
                <a:latin typeface="Book Antiqua" panose="02040602050305030304" pitchFamily="18" charset="0"/>
              </a:rPr>
              <a:t>Szkoła Podstawowa nr 3 </a:t>
            </a:r>
          </a:p>
          <a:p>
            <a:pPr algn="ctr"/>
            <a:r>
              <a:rPr lang="pl-PL" sz="2800" dirty="0">
                <a:solidFill>
                  <a:schemeClr val="tx1"/>
                </a:solidFill>
                <a:latin typeface="Book Antiqua" panose="02040602050305030304" pitchFamily="18" charset="0"/>
              </a:rPr>
              <a:t>im. Tadeusza Kościuszki </a:t>
            </a:r>
          </a:p>
          <a:p>
            <a:pPr algn="ctr"/>
            <a:r>
              <a:rPr lang="pl-PL" sz="2800" dirty="0">
                <a:solidFill>
                  <a:schemeClr val="tx1"/>
                </a:solidFill>
                <a:latin typeface="Book Antiqua" panose="02040602050305030304" pitchFamily="18" charset="0"/>
              </a:rPr>
              <a:t>w Głownie</a:t>
            </a:r>
          </a:p>
        </p:txBody>
      </p:sp>
      <p:sp>
        <p:nvSpPr>
          <p:cNvPr id="4" name="AutoShape 2" descr="https://sp3glowno.edupage.org/photos/skin/logo/thumbs/max1000x100trpic1.jpg">
            <a:extLst>
              <a:ext uri="{FF2B5EF4-FFF2-40B4-BE49-F238E27FC236}">
                <a16:creationId xmlns="" xmlns:a16="http://schemas.microsoft.com/office/drawing/2014/main" id="{D79478C0-FEC7-4C13-8A30-E73468C895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8" name="Obraz 7">
            <a:extLst>
              <a:ext uri="{FF2B5EF4-FFF2-40B4-BE49-F238E27FC236}">
                <a16:creationId xmlns="" xmlns:a16="http://schemas.microsoft.com/office/drawing/2014/main" id="{6BDBB6E7-D6B7-4497-9681-9202E524FA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4130" y="3649842"/>
            <a:ext cx="2114550" cy="21621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37515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3BB53AD-C022-4B44-AF59-093271334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690" y="887895"/>
            <a:ext cx="8596668" cy="1113183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STANDARD TRZECI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="" xmlns:a16="http://schemas.microsoft.com/office/drawing/2014/main" id="{CD29BD01-5269-47F9-AA3B-1471CEEE1D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4770126"/>
              </p:ext>
            </p:extLst>
          </p:nvPr>
        </p:nvGraphicFramePr>
        <p:xfrm>
          <a:off x="677690" y="2001078"/>
          <a:ext cx="8596312" cy="4206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12050">
                  <a:extLst>
                    <a:ext uri="{9D8B030D-6E8A-4147-A177-3AD203B41FA5}">
                      <a16:colId xmlns="" xmlns:a16="http://schemas.microsoft.com/office/drawing/2014/main" val="989521090"/>
                    </a:ext>
                  </a:extLst>
                </a:gridCol>
                <a:gridCol w="2184262">
                  <a:extLst>
                    <a:ext uri="{9D8B030D-6E8A-4147-A177-3AD203B41FA5}">
                      <a16:colId xmlns="" xmlns:a16="http://schemas.microsoft.com/office/drawing/2014/main" val="40267992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Book Antiqua" panose="02040602050305030304" pitchFamily="18" charset="0"/>
                        </a:rPr>
                        <a:t>Wymiar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Book Antiqua" panose="02040602050305030304" pitchFamily="18" charset="0"/>
                        </a:rPr>
                        <a:t>Średnia liczba punktów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09658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1" dirty="0">
                          <a:latin typeface="Book Antiqua" panose="02040602050305030304" pitchFamily="18" charset="0"/>
                        </a:rPr>
                        <a:t>1. </a:t>
                      </a:r>
                      <a:r>
                        <a:rPr lang="pl-PL" sz="2000" dirty="0">
                          <a:latin typeface="Book Antiqua" panose="02040602050305030304" pitchFamily="18" charset="0"/>
                        </a:rPr>
                        <a:t>Realizacja edukacji zdrowotnej zgodnie z podstawą programową kształcenia ogólnego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Book Antiqua" panose="02040602050305030304" pitchFamily="18" charset="0"/>
                        </a:rPr>
                        <a:t>4,7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939395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1">
                          <a:latin typeface="Book Antiqua" panose="02040602050305030304" pitchFamily="18" charset="0"/>
                        </a:rPr>
                        <a:t>2. </a:t>
                      </a:r>
                      <a:r>
                        <a:rPr lang="pl-PL" sz="2000">
                          <a:latin typeface="Book Antiqua" panose="02040602050305030304" pitchFamily="18" charset="0"/>
                        </a:rPr>
                        <a:t>Aktywny udział uczniów w procesie edukacji zdrowotnej, współpraca z rodzicami i społecznością lokalną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Book Antiqua" panose="02040602050305030304" pitchFamily="18" charset="0"/>
                        </a:rPr>
                        <a:t>4,4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256874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1" dirty="0">
                          <a:latin typeface="Book Antiqua" panose="02040602050305030304" pitchFamily="18" charset="0"/>
                        </a:rPr>
                        <a:t>3. </a:t>
                      </a:r>
                      <a:r>
                        <a:rPr lang="pl-PL" sz="2000" dirty="0">
                          <a:latin typeface="Book Antiqua" panose="02040602050305030304" pitchFamily="18" charset="0"/>
                        </a:rPr>
                        <a:t>Działania dla poprawy jakości i skuteczności edukacji zdrowotnej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Book Antiqua" panose="02040602050305030304" pitchFamily="18" charset="0"/>
                        </a:rPr>
                        <a:t>5,0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940801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sz="2000" b="1" dirty="0">
                          <a:latin typeface="Book Antiqua" panose="02040602050305030304" pitchFamily="18" charset="0"/>
                        </a:rPr>
                        <a:t>4. </a:t>
                      </a:r>
                      <a:r>
                        <a:rPr lang="pl-PL" sz="2000" b="0" dirty="0" smtClean="0">
                          <a:latin typeface="Book Antiqua" panose="02040602050305030304" pitchFamily="18" charset="0"/>
                        </a:rPr>
                        <a:t>Edukacja zdrowotna nauczycieli i pracowników niepedagogicznych</a:t>
                      </a:r>
                      <a:endParaRPr lang="pl-PL" sz="2000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Book Antiqua" panose="02040602050305030304" pitchFamily="18" charset="0"/>
                        </a:rPr>
                        <a:t>5,0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3654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1" dirty="0">
                          <a:latin typeface="Book Antiqua" panose="02040602050305030304" pitchFamily="18" charset="0"/>
                        </a:rPr>
                        <a:t>Średnia liczba punktów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Book Antiqua" panose="02040602050305030304" pitchFamily="18" charset="0"/>
                        </a:rPr>
                        <a:t>4,78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107973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36024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0EC4246-D8EF-4577-9986-2D8268EC1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360" y="1311965"/>
            <a:ext cx="8596668" cy="1320800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STANDARD TRZECI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8768C147-FABA-4287-85BB-32D849237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266" y="2411092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Mocne strony: </a:t>
            </a:r>
          </a:p>
          <a:p>
            <a:pPr marL="0">
              <a:buNone/>
            </a:pPr>
            <a:r>
              <a:rPr lang="pl-PL" sz="2400" dirty="0" smtClean="0">
                <a:latin typeface="Book Antiqua" panose="02040602050305030304" pitchFamily="18" charset="0"/>
              </a:rPr>
              <a:t>Edukacja zdrowotna uznana jest za bardzo ważne zadanie </a:t>
            </a:r>
            <a:br>
              <a:rPr lang="pl-PL" sz="2400" dirty="0" smtClean="0">
                <a:latin typeface="Book Antiqua" panose="02040602050305030304" pitchFamily="18" charset="0"/>
              </a:rPr>
            </a:br>
            <a:r>
              <a:rPr lang="pl-PL" sz="2400" dirty="0" smtClean="0">
                <a:latin typeface="Book Antiqua" panose="02040602050305030304" pitchFamily="18" charset="0"/>
              </a:rPr>
              <a:t>w naszej szkole</a:t>
            </a:r>
            <a:r>
              <a:rPr lang="pl-PL" sz="2400" dirty="0" smtClean="0">
                <a:latin typeface="Book Antiqua" panose="02040602050305030304" pitchFamily="18" charset="0"/>
              </a:rPr>
              <a:t>.</a:t>
            </a:r>
          </a:p>
          <a:p>
            <a:pPr marL="0">
              <a:buNone/>
            </a:pPr>
            <a:r>
              <a:rPr lang="pl-PL" sz="2400" dirty="0" smtClean="0">
                <a:latin typeface="Book Antiqua" panose="02040602050305030304" pitchFamily="18" charset="0"/>
              </a:rPr>
              <a:t> </a:t>
            </a:r>
            <a:r>
              <a:rPr lang="pl-PL" sz="2400" dirty="0" smtClean="0">
                <a:latin typeface="Book Antiqua" panose="02040602050305030304" pitchFamily="18" charset="0"/>
              </a:rPr>
              <a:t>Rodzice mają poczucie, że ich dzieci uczą się w szkole jak dbać o zdrowie.</a:t>
            </a:r>
            <a:endParaRPr lang="pl-PL" sz="2400" dirty="0">
              <a:latin typeface="Book Antiqua" panose="02040602050305030304" pitchFamily="18" charset="0"/>
            </a:endParaRPr>
          </a:p>
          <a:p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Problem priorytetowy wymagający rozwiązania: </a:t>
            </a:r>
          </a:p>
          <a:p>
            <a:pPr marL="0" indent="0">
              <a:buNone/>
            </a:pPr>
            <a:r>
              <a:rPr lang="pl-PL" sz="2400" dirty="0">
                <a:latin typeface="Book Antiqua" panose="02040602050305030304" pitchFamily="18" charset="0"/>
              </a:rPr>
              <a:t>Nie wszyscy uczniowie uważają, że to, czego się uczą </a:t>
            </a:r>
            <a:br>
              <a:rPr lang="pl-PL" sz="2400" dirty="0">
                <a:latin typeface="Book Antiqua" panose="02040602050305030304" pitchFamily="18" charset="0"/>
              </a:rPr>
            </a:br>
            <a:r>
              <a:rPr lang="pl-PL" sz="2400" dirty="0">
                <a:latin typeface="Book Antiqua" panose="02040602050305030304" pitchFamily="18" charset="0"/>
              </a:rPr>
              <a:t>w szkole o zdrowiu, jest dla nich ciekawe oraz zachęca ich do dbania o zdrowie.</a:t>
            </a:r>
          </a:p>
        </p:txBody>
      </p:sp>
    </p:spTree>
    <p:extLst>
      <p:ext uri="{BB962C8B-B14F-4D97-AF65-F5344CB8AC3E}">
        <p14:creationId xmlns="" xmlns:p14="http://schemas.microsoft.com/office/powerpoint/2010/main" val="3196218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E87C2E8-A203-4E9B-B085-D1E1A180B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64974"/>
            <a:ext cx="8596668" cy="1320800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STANDARD CZWARTY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B4E350A6-1476-4858-A358-D741620E9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783264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800" dirty="0">
                <a:latin typeface="Book Antiqua" panose="02040602050305030304" pitchFamily="18" charset="0"/>
              </a:rPr>
              <a:t>Warunki oraz organizacja nauki i pracy sprzyjają zdrowiu i dobremu samopoczuciu uczniów, nauczycieli i innych pracowników szkoły oraz współpracy z rodzicami</a:t>
            </a:r>
          </a:p>
        </p:txBody>
      </p:sp>
    </p:spTree>
    <p:extLst>
      <p:ext uri="{BB962C8B-B14F-4D97-AF65-F5344CB8AC3E}">
        <p14:creationId xmlns="" xmlns:p14="http://schemas.microsoft.com/office/powerpoint/2010/main" val="2894976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578A982-1390-44B5-988F-336B49421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978" y="869305"/>
            <a:ext cx="8596668" cy="1320800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STANDARD CZWARTY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="" xmlns:a16="http://schemas.microsoft.com/office/drawing/2014/main" id="{4DCAEB9E-7C43-4DC2-ABDB-A1C850C03E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77527108"/>
              </p:ext>
            </p:extLst>
          </p:nvPr>
        </p:nvGraphicFramePr>
        <p:xfrm>
          <a:off x="676978" y="2004511"/>
          <a:ext cx="8596312" cy="38733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563911">
                  <a:extLst>
                    <a:ext uri="{9D8B030D-6E8A-4147-A177-3AD203B41FA5}">
                      <a16:colId xmlns="" xmlns:a16="http://schemas.microsoft.com/office/drawing/2014/main" val="1306786126"/>
                    </a:ext>
                  </a:extLst>
                </a:gridCol>
                <a:gridCol w="3032401">
                  <a:extLst>
                    <a:ext uri="{9D8B030D-6E8A-4147-A177-3AD203B41FA5}">
                      <a16:colId xmlns="" xmlns:a16="http://schemas.microsoft.com/office/drawing/2014/main" val="23823421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Book Antiqua" panose="02040602050305030304" pitchFamily="18" charset="0"/>
                        </a:rPr>
                        <a:t>Wymiar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Book Antiqua" panose="02040602050305030304" pitchFamily="18" charset="0"/>
                        </a:rPr>
                        <a:t>Średnia liczba punktów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73315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1. </a:t>
                      </a:r>
                      <a:r>
                        <a:rPr lang="pl-PL" sz="2000" kern="1200" dirty="0">
                          <a:solidFill>
                            <a:schemeClr val="dk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Wybrane pomieszczenia i ich wyposażenie oraz organizacja pracy</a:t>
                      </a:r>
                      <a:endParaRPr lang="pl-PL" sz="2000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Book Antiqua" panose="02040602050305030304" pitchFamily="18" charset="0"/>
                        </a:rPr>
                        <a:t>4,7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211028555"/>
                  </a:ext>
                </a:extLst>
              </a:tr>
              <a:tr h="459588">
                <a:tc>
                  <a:txBody>
                    <a:bodyPr/>
                    <a:lstStyle/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2. </a:t>
                      </a:r>
                      <a:r>
                        <a:rPr lang="pl-PL" sz="2000" kern="1200" dirty="0">
                          <a:solidFill>
                            <a:schemeClr val="dk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Czystość szkoły</a:t>
                      </a:r>
                      <a:endParaRPr lang="pl-PL" sz="2000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Book Antiqua" panose="02040602050305030304" pitchFamily="18" charset="0"/>
                        </a:rPr>
                        <a:t>3,3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86152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3. </a:t>
                      </a:r>
                      <a:r>
                        <a:rPr lang="pl-PL" sz="2000" kern="1200" dirty="0">
                          <a:solidFill>
                            <a:schemeClr val="dk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Organizacja przerw międzylekcyjnych </a:t>
                      </a:r>
                      <a:endParaRPr lang="pl-PL" sz="2000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Book Antiqua" panose="02040602050305030304" pitchFamily="18" charset="0"/>
                        </a:rPr>
                        <a:t>4,0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446459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4. </a:t>
                      </a:r>
                      <a:r>
                        <a:rPr lang="pl-PL" sz="2000" kern="1200" dirty="0">
                          <a:solidFill>
                            <a:schemeClr val="dk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Wychowanie fizyczne oraz aktywność fizyczna członków społeczności szkolnej</a:t>
                      </a:r>
                      <a:endParaRPr lang="pl-PL" sz="2000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Book Antiqua" panose="02040602050305030304" pitchFamily="18" charset="0"/>
                        </a:rPr>
                        <a:t>4,6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735035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5. </a:t>
                      </a:r>
                      <a:r>
                        <a:rPr lang="pl-PL" sz="2000" kern="1200" dirty="0">
                          <a:solidFill>
                            <a:schemeClr val="dk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Żywienie w szkole</a:t>
                      </a:r>
                      <a:endParaRPr lang="pl-PL" sz="2000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Book Antiqua" panose="02040602050305030304" pitchFamily="18" charset="0"/>
                        </a:rPr>
                        <a:t>5,0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670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1" dirty="0">
                          <a:latin typeface="Book Antiqua" panose="02040602050305030304" pitchFamily="18" charset="0"/>
                        </a:rPr>
                        <a:t>Średnia liczba punktów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Book Antiqua" panose="02040602050305030304" pitchFamily="18" charset="0"/>
                        </a:rPr>
                        <a:t>4,32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95355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82927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8F4028A-BE27-4022-AEA6-2FA67649D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STANDARD CZWARTY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85654616-E8B0-43CA-AD32-7997CD8E2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Mocne strony: </a:t>
            </a:r>
            <a:endParaRPr lang="pl-PL" sz="2800" b="1" dirty="0" smtClean="0">
              <a:solidFill>
                <a:schemeClr val="accent2">
                  <a:lumMod val="75000"/>
                </a:schemeClr>
              </a:solidFill>
              <a:latin typeface="Book Antiqua" panose="02040602050305030304" pitchFamily="18" charset="0"/>
            </a:endParaRPr>
          </a:p>
          <a:p>
            <a:pPr marL="0">
              <a:buNone/>
            </a:pPr>
            <a:r>
              <a:rPr lang="pl-PL" sz="2400" dirty="0" smtClean="0">
                <a:latin typeface="Book Antiqua" panose="02040602050305030304" pitchFamily="18" charset="0"/>
              </a:rPr>
              <a:t>Od wielu lat w naszej szkole uczniowie spożywają drugie śniadanie wspólnie z nauczycielami na specjalnej przerwie śniadaniowej.</a:t>
            </a:r>
            <a:endParaRPr lang="pl-PL" sz="2400" b="1" dirty="0" smtClean="0">
              <a:solidFill>
                <a:schemeClr val="accent2">
                  <a:lumMod val="75000"/>
                </a:schemeClr>
              </a:solidFill>
              <a:latin typeface="Book Antiqua" panose="02040602050305030304" pitchFamily="18" charset="0"/>
            </a:endParaRPr>
          </a:p>
          <a:p>
            <a:r>
              <a:rPr lang="pl-PL" sz="2800" b="1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Problem priorytetowy </a:t>
            </a: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wymagający rozwiązania: </a:t>
            </a:r>
          </a:p>
          <a:p>
            <a:pPr marL="0" indent="0">
              <a:buNone/>
            </a:pPr>
            <a:r>
              <a:rPr lang="pl-PL" sz="2400" dirty="0" smtClean="0">
                <a:latin typeface="Book Antiqua" panose="02040602050305030304" pitchFamily="18" charset="0"/>
              </a:rPr>
              <a:t>Zbyt duże natężenie hałasu.</a:t>
            </a:r>
            <a:endParaRPr lang="pl-PL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3088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4ED3904-173B-4E4D-831D-3994CED93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978" y="159026"/>
            <a:ext cx="8596668" cy="742122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WYNIKI AUTOEWALUACJI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="" xmlns:a16="http://schemas.microsoft.com/office/drawing/2014/main" id="{DDE18F3C-B4CB-4795-8F63-BE7F08DA40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1584252"/>
              </p:ext>
            </p:extLst>
          </p:nvPr>
        </p:nvGraphicFramePr>
        <p:xfrm>
          <a:off x="460125" y="780774"/>
          <a:ext cx="8596312" cy="5918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379988">
                  <a:extLst>
                    <a:ext uri="{9D8B030D-6E8A-4147-A177-3AD203B41FA5}">
                      <a16:colId xmlns="" xmlns:a16="http://schemas.microsoft.com/office/drawing/2014/main" val="572680254"/>
                    </a:ext>
                  </a:extLst>
                </a:gridCol>
                <a:gridCol w="1216324">
                  <a:extLst>
                    <a:ext uri="{9D8B030D-6E8A-4147-A177-3AD203B41FA5}">
                      <a16:colId xmlns="" xmlns:a16="http://schemas.microsoft.com/office/drawing/2014/main" val="6160683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Book Antiqua" panose="02040602050305030304" pitchFamily="18" charset="0"/>
                        </a:rPr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Book Antiqua" panose="02040602050305030304" pitchFamily="18" charset="0"/>
                        </a:rPr>
                        <a:t>WYNIK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45713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2000" b="1" dirty="0">
                          <a:latin typeface="Book Antiqua" panose="02040602050305030304" pitchFamily="18" charset="0"/>
                        </a:rPr>
                        <a:t>I. </a:t>
                      </a:r>
                      <a:r>
                        <a:rPr lang="pl-PL" sz="1800" dirty="0">
                          <a:latin typeface="Book Antiqua" panose="02040602050305030304" pitchFamily="18" charset="0"/>
                        </a:rPr>
                        <a:t>Koncepcja pracy szkoły, jej struktura </a:t>
                      </a:r>
                      <a:br>
                        <a:rPr lang="pl-PL" sz="1800" dirty="0">
                          <a:latin typeface="Book Antiqua" panose="02040602050305030304" pitchFamily="18" charset="0"/>
                        </a:rPr>
                      </a:br>
                      <a:r>
                        <a:rPr lang="pl-PL" sz="1800" dirty="0">
                          <a:latin typeface="Book Antiqua" panose="02040602050305030304" pitchFamily="18" charset="0"/>
                        </a:rPr>
                        <a:t>i organizacja sprzyjają uczestnictwu społeczności szkolnej w realizacji działań w zakresie promocji zdrowia oraz skuteczności </a:t>
                      </a:r>
                      <a:br>
                        <a:rPr lang="pl-PL" sz="1800" dirty="0">
                          <a:latin typeface="Book Antiqua" panose="02040602050305030304" pitchFamily="18" charset="0"/>
                        </a:rPr>
                      </a:br>
                      <a:r>
                        <a:rPr lang="pl-PL" sz="1800" dirty="0">
                          <a:latin typeface="Book Antiqua" panose="02040602050305030304" pitchFamily="18" charset="0"/>
                        </a:rPr>
                        <a:t>i długofalowości tych działań.</a:t>
                      </a:r>
                    </a:p>
                    <a:p>
                      <a:pPr algn="l"/>
                      <a:endParaRPr lang="pl-PL" sz="1800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Book Antiqua" panose="02040602050305030304" pitchFamily="18" charset="0"/>
                        </a:rPr>
                        <a:t>4,95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839324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2000" b="1" dirty="0">
                          <a:latin typeface="Book Antiqua" panose="02040602050305030304" pitchFamily="18" charset="0"/>
                        </a:rPr>
                        <a:t>II. </a:t>
                      </a:r>
                      <a:r>
                        <a:rPr lang="pl-PL" sz="1800" dirty="0">
                          <a:latin typeface="Book Antiqua" panose="02040602050305030304" pitchFamily="18" charset="0"/>
                        </a:rPr>
                        <a:t>Klimat społeczny szkoły sprzyja zdrowiu i dobremu samopoczuciu uczniów, nauczycieli i innych pracowników szkoły oraz rodziców uczniów.</a:t>
                      </a:r>
                    </a:p>
                    <a:p>
                      <a:pPr marL="400050" indent="-400050" algn="l">
                        <a:buFont typeface="+mj-lt"/>
                        <a:buAutoNum type="romanUcPeriod"/>
                      </a:pPr>
                      <a:endParaRPr lang="pl-PL" sz="1800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Book Antiqua" panose="02040602050305030304" pitchFamily="18" charset="0"/>
                        </a:rPr>
                        <a:t>4,68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75340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2000" b="1" dirty="0">
                          <a:latin typeface="Book Antiqua" panose="02040602050305030304" pitchFamily="18" charset="0"/>
                        </a:rPr>
                        <a:t>III. </a:t>
                      </a:r>
                      <a:r>
                        <a:rPr lang="pl-PL" sz="1800" dirty="0">
                          <a:latin typeface="Book Antiqua" panose="02040602050305030304" pitchFamily="18" charset="0"/>
                        </a:rPr>
                        <a:t>Szkoła realizuje edukację zdrowotną i program profilaktyki dla uczniów, nauczycieli i innych pracowników szkoły oraz dąży do poprawy skuteczności działań w tym zakresie.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endParaRPr lang="pl-PL" sz="1800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Book Antiqua" panose="02040602050305030304" pitchFamily="18" charset="0"/>
                        </a:rPr>
                        <a:t>4,78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797758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>
                          <a:latin typeface="Book Antiqua" panose="02040602050305030304" pitchFamily="18" charset="0"/>
                        </a:rPr>
                        <a:t>IV. </a:t>
                      </a:r>
                      <a:r>
                        <a:rPr lang="pl-PL" sz="1800" dirty="0">
                          <a:latin typeface="Book Antiqua" panose="02040602050305030304" pitchFamily="18" charset="0"/>
                        </a:rPr>
                        <a:t>Warunki oraz organizacja nauki i pracy sprzyjają zdrowiu </a:t>
                      </a:r>
                      <a:br>
                        <a:rPr lang="pl-PL" sz="1800" dirty="0">
                          <a:latin typeface="Book Antiqua" panose="02040602050305030304" pitchFamily="18" charset="0"/>
                        </a:rPr>
                      </a:br>
                      <a:r>
                        <a:rPr lang="pl-PL" sz="1800" dirty="0">
                          <a:latin typeface="Book Antiqua" panose="02040602050305030304" pitchFamily="18" charset="0"/>
                        </a:rPr>
                        <a:t>i dobremu samopoczuciu uczniów, nauczycieli i innych pracowników szkoły oraz współpracy z rodzicami.</a:t>
                      </a:r>
                    </a:p>
                    <a:p>
                      <a:pPr algn="l"/>
                      <a:endParaRPr lang="pl-PL" sz="1800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Book Antiqua" panose="02040602050305030304" pitchFamily="18" charset="0"/>
                        </a:rPr>
                        <a:t>4,32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725485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>
                          <a:latin typeface="Book Antiqua" panose="02040602050305030304" pitchFamily="18" charset="0"/>
                        </a:rPr>
                        <a:t>Średnia liczba punktów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Book Antiqua" panose="02040602050305030304" pitchFamily="18" charset="0"/>
                        </a:rPr>
                        <a:t>4,68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374068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0759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8DADDDF-3831-4BA0-BF32-F52174D7C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DZIĘKUJEMY ZA UWAGĘ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</a:t>
            </a:r>
            <a:endParaRPr lang="pl-PL" b="1" dirty="0">
              <a:solidFill>
                <a:schemeClr val="accent2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="" xmlns:a16="http://schemas.microsoft.com/office/drawing/2014/main" id="{02BCCB86-DC52-4D59-AAF8-4828C0FF92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9209" y="2160588"/>
            <a:ext cx="3773619" cy="3881437"/>
          </a:xfrm>
        </p:spPr>
      </p:pic>
    </p:spTree>
    <p:extLst>
      <p:ext uri="{BB962C8B-B14F-4D97-AF65-F5344CB8AC3E}">
        <p14:creationId xmlns="" xmlns:p14="http://schemas.microsoft.com/office/powerpoint/2010/main" val="212952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ABB0F87-FED6-41AE-A121-CB9C261E9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44555"/>
            <a:ext cx="8596668" cy="1749288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Autoewaluacja przeprowadzona była </a:t>
            </a:r>
            <a:br>
              <a:rPr lang="pl-PL" sz="3200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</a:br>
            <a:r>
              <a:rPr lang="pl-PL" sz="3200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w obszarze czterech standardów w roku szkolnym 2018/2019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5099D382-D9B8-4BD2-BF9A-DFB54FD2C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93843"/>
            <a:ext cx="8596668" cy="43069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Badaniami objęci byli:</a:t>
            </a:r>
            <a:r>
              <a:rPr lang="pl-PL" sz="2400" b="1" dirty="0">
                <a:latin typeface="Book Antiqua" panose="02040602050305030304" pitchFamily="18" charset="0"/>
              </a:rPr>
              <a:t> </a:t>
            </a:r>
          </a:p>
          <a:p>
            <a:r>
              <a:rPr lang="pl-PL" sz="2400" dirty="0">
                <a:latin typeface="Book Antiqua" panose="02040602050305030304" pitchFamily="18" charset="0"/>
              </a:rPr>
              <a:t>uczniowie klas siódmych i ósmych</a:t>
            </a:r>
          </a:p>
          <a:p>
            <a:r>
              <a:rPr lang="pl-PL" sz="2400" dirty="0">
                <a:latin typeface="Book Antiqua" panose="02040602050305030304" pitchFamily="18" charset="0"/>
              </a:rPr>
              <a:t>rodzice uczniów klas siódmych i ósmych </a:t>
            </a:r>
          </a:p>
          <a:p>
            <a:r>
              <a:rPr lang="pl-PL" sz="2400" dirty="0">
                <a:latin typeface="Book Antiqua" panose="02040602050305030304" pitchFamily="18" charset="0"/>
              </a:rPr>
              <a:t>nauczyciele </a:t>
            </a:r>
          </a:p>
          <a:p>
            <a:r>
              <a:rPr lang="pl-PL" sz="2400" dirty="0">
                <a:latin typeface="Book Antiqua" panose="02040602050305030304" pitchFamily="18" charset="0"/>
              </a:rPr>
              <a:t>pracownicy, którzy nie są nauczycielami </a:t>
            </a:r>
          </a:p>
          <a:p>
            <a:pPr marL="0" indent="0">
              <a:buNone/>
            </a:pPr>
            <a:endParaRPr lang="pl-PL" sz="2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W badaniu klimatu społecznego zbadano dodatkowo:</a:t>
            </a:r>
          </a:p>
          <a:p>
            <a:r>
              <a:rPr lang="pl-PL" sz="2400" dirty="0">
                <a:latin typeface="Book Antiqua" panose="02040602050305030304" pitchFamily="18" charset="0"/>
              </a:rPr>
              <a:t>klasy drugie – techniką „Narysuj i napisz” </a:t>
            </a:r>
          </a:p>
          <a:p>
            <a:r>
              <a:rPr lang="pl-PL" sz="2400" dirty="0">
                <a:latin typeface="Book Antiqua" panose="02040602050305030304" pitchFamily="18" charset="0"/>
              </a:rPr>
              <a:t>klasy czwarte – za pomocą pracy pisemnej uczniów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="" xmlns:p14="http://schemas.microsoft.com/office/powerpoint/2010/main" val="2475298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98896FE-C6B5-49B4-92D8-AB5FE3850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9084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STANDARD PIERWSZY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3E55821-9C4F-485D-ACC0-74F25053B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47337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l-PL" sz="2800" dirty="0">
              <a:latin typeface="Book Antiqua" panose="0204060205030503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3000" dirty="0">
                <a:latin typeface="Book Antiqua" panose="02040602050305030304" pitchFamily="18" charset="0"/>
              </a:rPr>
              <a:t>Koncepcja pracy szkoły, jej struktura </a:t>
            </a:r>
            <a:br>
              <a:rPr lang="pl-PL" sz="3000" dirty="0">
                <a:latin typeface="Book Antiqua" panose="02040602050305030304" pitchFamily="18" charset="0"/>
              </a:rPr>
            </a:br>
            <a:r>
              <a:rPr lang="pl-PL" sz="3000" dirty="0">
                <a:latin typeface="Book Antiqua" panose="02040602050305030304" pitchFamily="18" charset="0"/>
              </a:rPr>
              <a:t>i organizacja sprzyjają uczestnictwu społeczności szkolnej w realizacji działań w zakresie promocji zdrowia oraz skuteczności i długofalowości tych działań.</a:t>
            </a:r>
          </a:p>
        </p:txBody>
      </p:sp>
    </p:spTree>
    <p:extLst>
      <p:ext uri="{BB962C8B-B14F-4D97-AF65-F5344CB8AC3E}">
        <p14:creationId xmlns="" xmlns:p14="http://schemas.microsoft.com/office/powerpoint/2010/main" val="975877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FDF5739-8E75-4E67-B1AB-A17242FCA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082" y="795131"/>
            <a:ext cx="8596668" cy="103367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STANDARD PIERWSZY </a:t>
            </a:r>
            <a:r>
              <a:rPr lang="pl-PL" b="1" dirty="0">
                <a:latin typeface="Book Antiqua" panose="02040602050305030304" pitchFamily="18" charset="0"/>
              </a:rPr>
              <a:t/>
            </a:r>
            <a:br>
              <a:rPr lang="pl-PL" b="1" dirty="0">
                <a:latin typeface="Book Antiqua" panose="02040602050305030304" pitchFamily="18" charset="0"/>
              </a:rPr>
            </a:br>
            <a:r>
              <a:rPr lang="pl-PL" b="1" dirty="0">
                <a:latin typeface="Book Antiqua" panose="02040602050305030304" pitchFamily="18" charset="0"/>
              </a:rPr>
              <a:t> </a:t>
            </a:r>
            <a:br>
              <a:rPr lang="pl-PL" b="1" dirty="0">
                <a:latin typeface="Book Antiqua" panose="02040602050305030304" pitchFamily="18" charset="0"/>
              </a:rPr>
            </a:br>
            <a:endParaRPr lang="pl-PL" b="1" dirty="0">
              <a:latin typeface="Book Antiqua" panose="02040602050305030304" pitchFamily="18" charset="0"/>
            </a:endParaRP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="" xmlns:a16="http://schemas.microsoft.com/office/drawing/2014/main" id="{D7B80C61-B188-4782-95F4-A43F348E4F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57503846"/>
              </p:ext>
            </p:extLst>
          </p:nvPr>
        </p:nvGraphicFramePr>
        <p:xfrm>
          <a:off x="414293" y="1828801"/>
          <a:ext cx="8596668" cy="40259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577394">
                  <a:extLst>
                    <a:ext uri="{9D8B030D-6E8A-4147-A177-3AD203B41FA5}">
                      <a16:colId xmlns="" xmlns:a16="http://schemas.microsoft.com/office/drawing/2014/main" val="2129431217"/>
                    </a:ext>
                  </a:extLst>
                </a:gridCol>
                <a:gridCol w="3019274">
                  <a:extLst>
                    <a:ext uri="{9D8B030D-6E8A-4147-A177-3AD203B41FA5}">
                      <a16:colId xmlns="" xmlns:a16="http://schemas.microsoft.com/office/drawing/2014/main" val="1122320737"/>
                    </a:ext>
                  </a:extLst>
                </a:gridCol>
              </a:tblGrid>
              <a:tr h="398816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Book Antiqua" panose="02040602050305030304" pitchFamily="18" charset="0"/>
                        </a:rPr>
                        <a:t>Wymiar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Book Antiqua" panose="02040602050305030304" pitchFamily="18" charset="0"/>
                        </a:rPr>
                        <a:t>Średnia liczba punktów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34741510"/>
                  </a:ext>
                </a:extLst>
              </a:tr>
              <a:tr h="688367">
                <a:tc>
                  <a:txBody>
                    <a:bodyPr/>
                    <a:lstStyle/>
                    <a:p>
                      <a:pPr marL="0" indent="0"/>
                      <a:r>
                        <a:rPr lang="pl-PL" sz="2000" b="1" dirty="0">
                          <a:latin typeface="Book Antiqua" panose="02040602050305030304" pitchFamily="18" charset="0"/>
                        </a:rPr>
                        <a:t>1. </a:t>
                      </a:r>
                      <a:r>
                        <a:rPr lang="pl-PL" sz="2000" dirty="0">
                          <a:latin typeface="Book Antiqua" panose="02040602050305030304" pitchFamily="18" charset="0"/>
                        </a:rPr>
                        <a:t>Uwzględnienie promocji zdrowia </a:t>
                      </a:r>
                      <a:br>
                        <a:rPr lang="pl-PL" sz="2000" dirty="0">
                          <a:latin typeface="Book Antiqua" panose="02040602050305030304" pitchFamily="18" charset="0"/>
                        </a:rPr>
                      </a:br>
                      <a:r>
                        <a:rPr lang="pl-PL" sz="2000" dirty="0">
                          <a:latin typeface="Book Antiqua" panose="02040602050305030304" pitchFamily="18" charset="0"/>
                        </a:rPr>
                        <a:t>w dokumentach oraz pracy i życiu szkoły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Book Antiqua" panose="02040602050305030304" pitchFamily="18" charset="0"/>
                        </a:rPr>
                        <a:t>5,0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64633196"/>
                  </a:ext>
                </a:extLst>
              </a:tr>
              <a:tr h="688367">
                <a:tc>
                  <a:txBody>
                    <a:bodyPr/>
                    <a:lstStyle/>
                    <a:p>
                      <a:r>
                        <a:rPr lang="pl-PL" sz="2000" b="1" dirty="0">
                          <a:latin typeface="Book Antiqua" panose="02040602050305030304" pitchFamily="18" charset="0"/>
                        </a:rPr>
                        <a:t>2. </a:t>
                      </a:r>
                      <a:r>
                        <a:rPr lang="pl-PL" sz="2000" dirty="0">
                          <a:latin typeface="Book Antiqua" panose="02040602050305030304" pitchFamily="18" charset="0"/>
                        </a:rPr>
                        <a:t>Struktura dla realizacji programu szkoły promującej zdrowie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Book Antiqua" panose="02040602050305030304" pitchFamily="18" charset="0"/>
                        </a:rPr>
                        <a:t>5,0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559646047"/>
                  </a:ext>
                </a:extLst>
              </a:tr>
              <a:tr h="688269">
                <a:tc>
                  <a:txBody>
                    <a:bodyPr/>
                    <a:lstStyle/>
                    <a:p>
                      <a:r>
                        <a:rPr lang="pl-PL" sz="2000" b="1" dirty="0">
                          <a:latin typeface="Book Antiqua" panose="02040602050305030304" pitchFamily="18" charset="0"/>
                        </a:rPr>
                        <a:t>3. </a:t>
                      </a:r>
                      <a:r>
                        <a:rPr lang="pl-PL" sz="2000" dirty="0">
                          <a:latin typeface="Book Antiqua" panose="02040602050305030304" pitchFamily="18" charset="0"/>
                        </a:rPr>
                        <a:t>Szkolenia, informowanie i dostępność informacji na temat tej koncepcji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Book Antiqua" panose="02040602050305030304" pitchFamily="18" charset="0"/>
                        </a:rPr>
                        <a:t>4,8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604834101"/>
                  </a:ext>
                </a:extLst>
              </a:tr>
              <a:tr h="688367">
                <a:tc>
                  <a:txBody>
                    <a:bodyPr/>
                    <a:lstStyle/>
                    <a:p>
                      <a:r>
                        <a:rPr lang="pl-PL" sz="2000" b="1" dirty="0">
                          <a:latin typeface="Book Antiqua" panose="02040602050305030304" pitchFamily="18" charset="0"/>
                        </a:rPr>
                        <a:t>4. </a:t>
                      </a:r>
                      <a:r>
                        <a:rPr lang="pl-PL" sz="2000" dirty="0">
                          <a:latin typeface="Book Antiqua" panose="02040602050305030304" pitchFamily="18" charset="0"/>
                        </a:rPr>
                        <a:t>Planowanie i ewaluacja działań w zakresie promocji zdrowia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Book Antiqua" panose="02040602050305030304" pitchFamily="18" charset="0"/>
                        </a:rPr>
                        <a:t>5,0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237803008"/>
                  </a:ext>
                </a:extLst>
              </a:tr>
              <a:tr h="398816">
                <a:tc>
                  <a:txBody>
                    <a:bodyPr/>
                    <a:lstStyle/>
                    <a:p>
                      <a:pPr algn="l"/>
                      <a:r>
                        <a:rPr lang="pl-PL" sz="2000" b="1" dirty="0">
                          <a:latin typeface="Book Antiqua" panose="02040602050305030304" pitchFamily="18" charset="0"/>
                        </a:rPr>
                        <a:t>Średnia liczba punktów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Book Antiqua" panose="02040602050305030304" pitchFamily="18" charset="0"/>
                        </a:rPr>
                        <a:t>4,95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26353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11888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35E8D6C-0F1A-4CFC-A160-941074C64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21540"/>
            <a:ext cx="8596668" cy="1320800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STANDARD PIERWSZY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793CF188-14BA-411F-A07B-1B19915E8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55687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Mocne strony: </a:t>
            </a:r>
          </a:p>
          <a:p>
            <a:pPr marL="0" indent="0">
              <a:buNone/>
            </a:pPr>
            <a:r>
              <a:rPr lang="pl-PL" sz="2400" dirty="0">
                <a:latin typeface="Book Antiqua" panose="02040602050305030304" pitchFamily="18" charset="0"/>
              </a:rPr>
              <a:t>W koncepcji pracy szkoły program szkoły promującej zdrowie należy do priorytetów. </a:t>
            </a:r>
            <a:endParaRPr lang="pl-PL" sz="2400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pl-PL" sz="2400" dirty="0" smtClean="0">
                <a:latin typeface="Book Antiqua" panose="02040602050305030304" pitchFamily="18" charset="0"/>
              </a:rPr>
              <a:t>Pracownicy </a:t>
            </a:r>
            <a:r>
              <a:rPr lang="pl-PL" sz="2400" dirty="0">
                <a:latin typeface="Book Antiqua" panose="02040602050305030304" pitchFamily="18" charset="0"/>
              </a:rPr>
              <a:t>szkoły uważają, że w szkole podejmowane są działania na rzecz promocji zdrowia.</a:t>
            </a:r>
          </a:p>
          <a:p>
            <a:pPr marL="0" indent="0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Problem priorytetowy wymagający rozwiązania: </a:t>
            </a:r>
          </a:p>
          <a:p>
            <a:pPr marL="0" indent="0">
              <a:buNone/>
            </a:pPr>
            <a:r>
              <a:rPr lang="pl-PL" sz="2400" dirty="0" smtClean="0">
                <a:latin typeface="Book Antiqua" panose="02040602050305030304" pitchFamily="18" charset="0"/>
              </a:rPr>
              <a:t>Nie wszyscy uczniowie klas młodszych rozumieją koncepcję szkoły promującej zdrowie</a:t>
            </a:r>
            <a:r>
              <a:rPr lang="pl-PL" sz="2400" dirty="0" smtClean="0">
                <a:latin typeface="Book Antiqua" panose="02040602050305030304" pitchFamily="18" charset="0"/>
              </a:rPr>
              <a:t>.</a:t>
            </a:r>
            <a:endParaRPr lang="pl-PL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9672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6F4BFE4-BE71-4358-956E-D6722932B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37354"/>
            <a:ext cx="8596668" cy="1320800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STANDARD DRUGI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7A36C183-927B-4EBB-9A72-90DCF426A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664171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800" dirty="0">
                <a:latin typeface="Book Antiqua" panose="02040602050305030304" pitchFamily="18" charset="0"/>
              </a:rPr>
              <a:t>Klimat społeczny szkoły sprzyja zdrowiu i dobremu samopoczuciu uczniów, nauczycieli i innych pracowników szkoły oraz rodziców uczniów.</a:t>
            </a:r>
          </a:p>
        </p:txBody>
      </p:sp>
    </p:spTree>
    <p:extLst>
      <p:ext uri="{BB962C8B-B14F-4D97-AF65-F5344CB8AC3E}">
        <p14:creationId xmlns="" xmlns:p14="http://schemas.microsoft.com/office/powerpoint/2010/main" val="2131946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0190042-CE81-42A4-9D53-BACBF356F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189948"/>
            <a:ext cx="8596668" cy="697949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STANDARD DRUGI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="" xmlns:a16="http://schemas.microsoft.com/office/drawing/2014/main" id="{8D9B35C8-509C-4486-9992-1F29C074C9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90633742"/>
              </p:ext>
            </p:extLst>
          </p:nvPr>
        </p:nvGraphicFramePr>
        <p:xfrm>
          <a:off x="373063" y="662611"/>
          <a:ext cx="9327528" cy="60330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84231">
                  <a:extLst>
                    <a:ext uri="{9D8B030D-6E8A-4147-A177-3AD203B41FA5}">
                      <a16:colId xmlns="" xmlns:a16="http://schemas.microsoft.com/office/drawing/2014/main" val="1026548139"/>
                    </a:ext>
                  </a:extLst>
                </a:gridCol>
                <a:gridCol w="6468231">
                  <a:extLst>
                    <a:ext uri="{9D8B030D-6E8A-4147-A177-3AD203B41FA5}">
                      <a16:colId xmlns="" xmlns:a16="http://schemas.microsoft.com/office/drawing/2014/main" val="1669045506"/>
                    </a:ext>
                  </a:extLst>
                </a:gridCol>
                <a:gridCol w="975066">
                  <a:extLst>
                    <a:ext uri="{9D8B030D-6E8A-4147-A177-3AD203B41FA5}">
                      <a16:colId xmlns="" xmlns:a16="http://schemas.microsoft.com/office/drawing/2014/main" val="3940011528"/>
                    </a:ext>
                  </a:extLst>
                </a:gridCol>
              </a:tblGrid>
              <a:tr h="677743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Book Antiqua" panose="02040602050305030304" pitchFamily="18" charset="0"/>
                        </a:rPr>
                        <a:t>Badana grupa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Book Antiqua" panose="02040602050305030304" pitchFamily="18" charset="0"/>
                        </a:rPr>
                        <a:t>Wymiary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Book Antiqua" panose="02040602050305030304" pitchFamily="18" charset="0"/>
                        </a:rPr>
                        <a:t>Średnia liczba punktów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457206809"/>
                  </a:ext>
                </a:extLst>
              </a:tr>
              <a:tr h="635384">
                <a:tc>
                  <a:txBody>
                    <a:bodyPr/>
                    <a:lstStyle/>
                    <a:p>
                      <a:r>
                        <a:rPr lang="pl-PL" dirty="0">
                          <a:latin typeface="Book Antiqua" panose="02040602050305030304" pitchFamily="18" charset="0"/>
                        </a:rPr>
                        <a:t>Uczniowie </a:t>
                      </a:r>
                    </a:p>
                    <a:p>
                      <a:r>
                        <a:rPr lang="pl-PL" dirty="0">
                          <a:latin typeface="Book Antiqua" panose="02040602050305030304" pitchFamily="18" charset="0"/>
                        </a:rPr>
                        <a:t>Liczba: 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fontAlgn="base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500" kern="1200" dirty="0">
                          <a:effectLst/>
                          <a:latin typeface="Book Antiqua" panose="02040602050305030304" pitchFamily="18" charset="0"/>
                        </a:rPr>
                        <a:t>  Stwarzanie uczniom możliwości uczestnictwa w życiu szkoły </a:t>
                      </a:r>
                    </a:p>
                    <a:p>
                      <a:pPr marL="171450" indent="-171450" fontAlgn="base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500" kern="1200" dirty="0">
                          <a:effectLst/>
                          <a:latin typeface="Book Antiqua" panose="02040602050305030304" pitchFamily="18" charset="0"/>
                        </a:rPr>
                        <a:t>  Relacje i wsparcie ze strony nauczycieli </a:t>
                      </a:r>
                    </a:p>
                    <a:p>
                      <a:pPr marL="171450" indent="-171450" fontAlgn="base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500" kern="1200" dirty="0">
                          <a:effectLst/>
                          <a:latin typeface="Book Antiqua" panose="02040602050305030304" pitchFamily="18" charset="0"/>
                        </a:rPr>
                        <a:t>  Relacje między uczniami </a:t>
                      </a:r>
                    </a:p>
                    <a:p>
                      <a:pPr marL="0" indent="0" fontAlgn="base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pl-PL" sz="1500" kern="1200" dirty="0">
                        <a:solidFill>
                          <a:schemeClr val="dk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65405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Book Antiqua" panose="02040602050305030304" pitchFamily="18" charset="0"/>
                        </a:rPr>
                        <a:t>3,9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151414763"/>
                  </a:ext>
                </a:extLst>
              </a:tr>
              <a:tr h="1270767">
                <a:tc>
                  <a:txBody>
                    <a:bodyPr/>
                    <a:lstStyle/>
                    <a:p>
                      <a:r>
                        <a:rPr lang="pl-PL" dirty="0">
                          <a:latin typeface="Book Antiqua" panose="02040602050305030304" pitchFamily="18" charset="0"/>
                        </a:rPr>
                        <a:t>Nauczyciele</a:t>
                      </a:r>
                    </a:p>
                    <a:p>
                      <a:r>
                        <a:rPr lang="pl-PL" dirty="0">
                          <a:latin typeface="Book Antiqua" panose="02040602050305030304" pitchFamily="18" charset="0"/>
                        </a:rPr>
                        <a:t>Liczba: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500" kern="1200" dirty="0">
                          <a:effectLst/>
                          <a:latin typeface="Book Antiqua" panose="02040602050305030304" pitchFamily="18" charset="0"/>
                        </a:rPr>
                        <a:t>Stwarzanie nauczycielom możliwości uczestnictwa w życiu szkoły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500" kern="1200" dirty="0">
                          <a:effectLst/>
                          <a:latin typeface="Book Antiqua" panose="02040602050305030304" pitchFamily="18" charset="0"/>
                        </a:rPr>
                        <a:t>Relacje i wsparcie ze strony dyrekcji szkoły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500" kern="1200" dirty="0">
                          <a:effectLst/>
                          <a:latin typeface="Book Antiqua" panose="02040602050305030304" pitchFamily="18" charset="0"/>
                        </a:rPr>
                        <a:t>Relacje między nauczycielami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500" kern="1200" dirty="0">
                          <a:effectLst/>
                          <a:latin typeface="Book Antiqua" panose="02040602050305030304" pitchFamily="18" charset="0"/>
                        </a:rPr>
                        <a:t>Relacje z uczniami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500" kern="1200" dirty="0">
                          <a:effectLst/>
                          <a:latin typeface="Book Antiqua" panose="02040602050305030304" pitchFamily="18" charset="0"/>
                        </a:rPr>
                        <a:t>Relacje z rodzicami uczniów </a:t>
                      </a:r>
                      <a:endParaRPr lang="pl-PL" sz="1500" kern="100" dirty="0">
                        <a:effectLst/>
                        <a:latin typeface="Book Antiqua" panose="02040602050305030304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1500" kern="1200" dirty="0">
                        <a:solidFill>
                          <a:schemeClr val="dk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65405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Book Antiqua" panose="02040602050305030304" pitchFamily="18" charset="0"/>
                        </a:rPr>
                        <a:t>5,0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414201204"/>
                  </a:ext>
                </a:extLst>
              </a:tr>
              <a:tr h="1270767">
                <a:tc>
                  <a:txBody>
                    <a:bodyPr/>
                    <a:lstStyle/>
                    <a:p>
                      <a:r>
                        <a:rPr lang="pl-PL" dirty="0">
                          <a:latin typeface="Book Antiqua" panose="02040602050305030304" pitchFamily="18" charset="0"/>
                        </a:rPr>
                        <a:t>Pracownicy niepedagogiczni</a:t>
                      </a:r>
                    </a:p>
                    <a:p>
                      <a:r>
                        <a:rPr lang="pl-PL" dirty="0">
                          <a:latin typeface="Book Antiqua" panose="02040602050305030304" pitchFamily="18" charset="0"/>
                        </a:rPr>
                        <a:t>Liczba: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500" kern="1200">
                          <a:effectLst/>
                          <a:latin typeface="Book Antiqua" panose="02040602050305030304" pitchFamily="18" charset="0"/>
                        </a:rPr>
                        <a:t>Stwarzanie pracownikom możliwości uczestnictwa w życiu szkoły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500" kern="1200">
                          <a:effectLst/>
                          <a:latin typeface="Book Antiqua" panose="02040602050305030304" pitchFamily="18" charset="0"/>
                        </a:rPr>
                        <a:t>Relacje i wsparcie ze strony dyrekcji szkoły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500" kern="1200">
                          <a:effectLst/>
                          <a:latin typeface="Book Antiqua" panose="02040602050305030304" pitchFamily="18" charset="0"/>
                        </a:rPr>
                        <a:t>Relacje z nauczycielami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500" kern="1200">
                          <a:effectLst/>
                          <a:latin typeface="Book Antiqua" panose="02040602050305030304" pitchFamily="18" charset="0"/>
                        </a:rPr>
                        <a:t>Relacje z innymi pracownikami szkoły, którzy nie są nauczycielami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500" kern="1200">
                          <a:effectLst/>
                          <a:latin typeface="Book Antiqua" panose="02040602050305030304" pitchFamily="18" charset="0"/>
                        </a:rPr>
                        <a:t>Relacje z uczniami </a:t>
                      </a:r>
                    </a:p>
                    <a:p>
                      <a:pPr marL="171450" indent="-171450" fontAlgn="base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pl-PL" sz="1500" kern="100" dirty="0">
                        <a:effectLst/>
                        <a:latin typeface="Book Antiqua" panose="0204060205030503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405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Book Antiqua" panose="02040602050305030304" pitchFamily="18" charset="0"/>
                        </a:rPr>
                        <a:t>5,0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759735141"/>
                  </a:ext>
                </a:extLst>
              </a:tr>
              <a:tr h="1165870">
                <a:tc>
                  <a:txBody>
                    <a:bodyPr/>
                    <a:lstStyle/>
                    <a:p>
                      <a:r>
                        <a:rPr lang="pl-PL" dirty="0">
                          <a:latin typeface="Book Antiqua" panose="02040602050305030304" pitchFamily="18" charset="0"/>
                        </a:rPr>
                        <a:t>Rodzice uczniów</a:t>
                      </a:r>
                    </a:p>
                    <a:p>
                      <a:r>
                        <a:rPr lang="pl-PL" dirty="0">
                          <a:latin typeface="Book Antiqua" panose="02040602050305030304" pitchFamily="18" charset="0"/>
                        </a:rPr>
                        <a:t>Liczba</a:t>
                      </a:r>
                      <a:r>
                        <a:rPr lang="pl-PL">
                          <a:latin typeface="Book Antiqua" panose="02040602050305030304" pitchFamily="18" charset="0"/>
                        </a:rPr>
                        <a:t>: </a:t>
                      </a:r>
                      <a:r>
                        <a:rPr lang="pl-PL" smtClean="0">
                          <a:latin typeface="Book Antiqua" panose="02040602050305030304" pitchFamily="18" charset="0"/>
                        </a:rPr>
                        <a:t>52</a:t>
                      </a:r>
                      <a:endParaRPr lang="pl-PL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500" kern="1200" dirty="0">
                          <a:effectLst/>
                          <a:latin typeface="Book Antiqua" panose="02040602050305030304" pitchFamily="18" charset="0"/>
                        </a:rPr>
                        <a:t>Stwarzanie rodzicom możliwości uczestnictwa w życiu szkoły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500" kern="1200" dirty="0">
                          <a:effectLst/>
                          <a:latin typeface="Book Antiqua" panose="02040602050305030304" pitchFamily="18" charset="0"/>
                        </a:rPr>
                        <a:t>Relacje z nauczycielami i dyrekcją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500" kern="1200" dirty="0">
                          <a:effectLst/>
                          <a:latin typeface="Book Antiqua" panose="02040602050305030304" pitchFamily="18" charset="0"/>
                        </a:rPr>
                        <a:t>Postrzeganie przez rodziców sposobu, w jaki nauczyciele traktują ich dziecko</a:t>
                      </a:r>
                    </a:p>
                    <a:p>
                      <a:endParaRPr lang="pl-PL" sz="1500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Book Antiqua" panose="02040602050305030304" pitchFamily="18" charset="0"/>
                        </a:rPr>
                        <a:t>4,8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361599943"/>
                  </a:ext>
                </a:extLst>
              </a:tr>
              <a:tr h="409490">
                <a:tc>
                  <a:txBody>
                    <a:bodyPr/>
                    <a:lstStyle/>
                    <a:p>
                      <a:endParaRPr lang="pl-PL" sz="1400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1" dirty="0">
                          <a:latin typeface="Book Antiqua" panose="02040602050305030304" pitchFamily="18" charset="0"/>
                        </a:rPr>
                        <a:t>Średnia liczba punktów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Book Antiqua" panose="02040602050305030304" pitchFamily="18" charset="0"/>
                        </a:rPr>
                        <a:t>4,68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73294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26686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E30B0A8-9F18-4C33-925F-6DCCF2F92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67314"/>
            <a:ext cx="8596668" cy="1320800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STANDARD DRUGI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2081D4E5-5B9E-4F0A-91ED-027FF4249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88114"/>
            <a:ext cx="8596668" cy="3880773"/>
          </a:xfrm>
        </p:spPr>
        <p:txBody>
          <a:bodyPr/>
          <a:lstStyle/>
          <a:p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Mocne strony:</a:t>
            </a:r>
          </a:p>
          <a:p>
            <a:pPr marL="0" indent="0">
              <a:buNone/>
            </a:pPr>
            <a:r>
              <a:rPr lang="pl-PL" sz="2400" dirty="0">
                <a:latin typeface="Book Antiqua" panose="02040602050305030304" pitchFamily="18" charset="0"/>
              </a:rPr>
              <a:t>Bardzo dobre relacje między nauczycielami i pracownikami niepedagogicznymi. </a:t>
            </a:r>
          </a:p>
          <a:p>
            <a:pPr marL="0" indent="0">
              <a:buNone/>
            </a:pPr>
            <a:endParaRPr lang="pl-PL" sz="2400" dirty="0">
              <a:solidFill>
                <a:schemeClr val="accent2">
                  <a:lumMod val="75000"/>
                </a:schemeClr>
              </a:solidFill>
              <a:latin typeface="Book Antiqua" panose="02040602050305030304" pitchFamily="18" charset="0"/>
            </a:endParaRPr>
          </a:p>
          <a:p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Problem priorytetowy wymagający rozwiązania:</a:t>
            </a:r>
          </a:p>
          <a:p>
            <a:pPr marL="0" indent="0">
              <a:buNone/>
            </a:pPr>
            <a:r>
              <a:rPr lang="pl-PL" sz="2400" dirty="0" smtClean="0">
                <a:latin typeface="Book Antiqua" panose="02040602050305030304" pitchFamily="18" charset="0"/>
              </a:rPr>
              <a:t>Występowanie przejawów niewłaściwych relacji między uczniami</a:t>
            </a:r>
            <a:r>
              <a:rPr lang="pl-PL" sz="2400" dirty="0" smtClean="0">
                <a:latin typeface="Book Antiqua" panose="02040602050305030304" pitchFamily="18" charset="0"/>
              </a:rPr>
              <a:t>.</a:t>
            </a:r>
            <a:endParaRPr lang="pl-PL" sz="2400" dirty="0">
              <a:latin typeface="Book Antiqua" panose="0204060205030503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530811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115B811-462A-4849-9917-5A706F1A9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99835"/>
            <a:ext cx="8596668" cy="1320800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STANDARD TRZECI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5FF4840-DEB3-409D-9C7F-727D9DB80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49987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800" dirty="0">
                <a:latin typeface="Book Antiqua" panose="02040602050305030304" pitchFamily="18" charset="0"/>
              </a:rPr>
              <a:t>Szkoła realizuje edukację zdrowotną i program profilaktyki dla uczniów, nauczycieli i innych pracowników szkoły oraz dąży do poprawy skuteczności działań w tym zakresie.</a:t>
            </a:r>
          </a:p>
        </p:txBody>
      </p:sp>
    </p:spTree>
    <p:extLst>
      <p:ext uri="{BB962C8B-B14F-4D97-AF65-F5344CB8AC3E}">
        <p14:creationId xmlns="" xmlns:p14="http://schemas.microsoft.com/office/powerpoint/2010/main" val="309439117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252</TotalTime>
  <Words>635</Words>
  <Application>Microsoft Office PowerPoint</Application>
  <PresentationFormat>Niestandardowy</PresentationFormat>
  <Paragraphs>136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Faseta</vt:lpstr>
      <vt:lpstr>Prezentacja wyników autoewaluacji szkoły promującej zdrowie </vt:lpstr>
      <vt:lpstr>Autoewaluacja przeprowadzona była  w obszarze czterech standardów w roku szkolnym 2018/2019</vt:lpstr>
      <vt:lpstr>STANDARD PIERWSZY </vt:lpstr>
      <vt:lpstr>STANDARD PIERWSZY    </vt:lpstr>
      <vt:lpstr>STANDARD PIERWSZY</vt:lpstr>
      <vt:lpstr>STANDARD DRUGI</vt:lpstr>
      <vt:lpstr>STANDARD DRUGI</vt:lpstr>
      <vt:lpstr>STANDARD DRUGI </vt:lpstr>
      <vt:lpstr>STANDARD TRZECI</vt:lpstr>
      <vt:lpstr>STANDARD TRZECI</vt:lpstr>
      <vt:lpstr>STANDARD TRZECI</vt:lpstr>
      <vt:lpstr>STANDARD CZWARTY</vt:lpstr>
      <vt:lpstr>STANDARD CZWARTY</vt:lpstr>
      <vt:lpstr>STANDARD CZWARTY</vt:lpstr>
      <vt:lpstr>WYNIKI AUTOEWALUACJI</vt:lpstr>
      <vt:lpstr>DZIĘKUJEMY ZA UWAGĘ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wyników autoewaluacji szkoły promującej zdrowie</dc:title>
  <dc:creator>Joanna Krzeszewska</dc:creator>
  <cp:lastModifiedBy>Grażyna</cp:lastModifiedBy>
  <cp:revision>27</cp:revision>
  <dcterms:created xsi:type="dcterms:W3CDTF">2018-11-30T15:02:26Z</dcterms:created>
  <dcterms:modified xsi:type="dcterms:W3CDTF">2019-01-12T19:39:42Z</dcterms:modified>
</cp:coreProperties>
</file>