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50"/>
  </p:notesMasterIdLst>
  <p:handoutMasterIdLst>
    <p:handoutMasterId r:id="rId51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300" r:id="rId38"/>
    <p:sldId id="301" r:id="rId39"/>
    <p:sldId id="302" r:id="rId40"/>
    <p:sldId id="303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5760" cy="45683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400"/>
            </a:pPr>
            <a:endParaRPr lang="pl-PL" sz="1400" b="0" i="0" u="none" strike="noStrike" baseline="0">
              <a:ln>
                <a:noFill/>
              </a:ln>
              <a:solidFill>
                <a:srgbClr val="FFFFFF"/>
              </a:solidFill>
              <a:latin typeface="Arial" pitchFamily="34"/>
              <a:ea typeface="Arial" pitchFamily="34"/>
              <a:cs typeface="Arial" pitchFamily="34"/>
            </a:endParaRPr>
          </a:p>
        </p:txBody>
      </p:sp>
      <p:sp>
        <p:nvSpPr>
          <p:cNvPr id="3" name="Symbol zastępczy daty 2"/>
          <p:cNvSpPr txBox="1">
            <a:spLocks noGrp="1"/>
          </p:cNvSpPr>
          <p:nvPr>
            <p:ph type="dt" sz="quarter" idx="1"/>
          </p:nvPr>
        </p:nvSpPr>
        <p:spPr>
          <a:xfrm>
            <a:off x="3881880" y="0"/>
            <a:ext cx="2975760" cy="45683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/>
          <a:lstStyle/>
          <a:p>
            <a: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400"/>
            </a:pPr>
            <a:endParaRPr lang="pl-PL" sz="1400" b="0" i="0" u="none" strike="noStrike" baseline="0">
              <a:ln>
                <a:noFill/>
              </a:ln>
              <a:solidFill>
                <a:srgbClr val="FFFFFF"/>
              </a:solidFill>
              <a:latin typeface="Arial" pitchFamily="34"/>
              <a:ea typeface="Arial" pitchFamily="34"/>
              <a:cs typeface="Arial" pitchFamily="34"/>
            </a:endParaRPr>
          </a:p>
        </p:txBody>
      </p:sp>
      <p:sp>
        <p:nvSpPr>
          <p:cNvPr id="4" name="Symbol zastępczy stopki 3"/>
          <p:cNvSpPr txBox="1">
            <a:spLocks noGrp="1"/>
          </p:cNvSpPr>
          <p:nvPr>
            <p:ph type="ftr" sz="quarter" idx="2"/>
          </p:nvPr>
        </p:nvSpPr>
        <p:spPr>
          <a:xfrm>
            <a:off x="0" y="8686800"/>
            <a:ext cx="2975760" cy="45683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400"/>
            </a:pPr>
            <a:endParaRPr lang="pl-PL" sz="1400" b="0" i="0" u="none" strike="noStrike" baseline="0">
              <a:ln>
                <a:noFill/>
              </a:ln>
              <a:solidFill>
                <a:srgbClr val="FFFFFF"/>
              </a:solidFill>
              <a:latin typeface="Arial" pitchFamily="34"/>
              <a:ea typeface="Arial" pitchFamily="34"/>
              <a:cs typeface="Arial" pitchFamily="34"/>
            </a:endParaRPr>
          </a:p>
        </p:txBody>
      </p:sp>
      <p:sp>
        <p:nvSpPr>
          <p:cNvPr id="5" name="Symbol zastępczy numeru slajdu 4"/>
          <p:cNvSpPr txBox="1">
            <a:spLocks noGrp="1"/>
          </p:cNvSpPr>
          <p:nvPr>
            <p:ph type="sldNum" sz="quarter" idx="3"/>
          </p:nvPr>
        </p:nvSpPr>
        <p:spPr>
          <a:xfrm>
            <a:off x="3881880" y="8686800"/>
            <a:ext cx="2975760" cy="45683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1"/>
          <a:lstStyle/>
          <a:p>
            <a: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400"/>
            </a:pPr>
            <a:fld id="{C683E588-9F17-4295-AEF1-5C1193FDC938}" type="slidenum">
              <a:t>‹#›</a:t>
            </a:fld>
            <a:endParaRPr lang="pl-PL" sz="1400" b="0" i="0" u="none" strike="noStrike" baseline="0">
              <a:ln>
                <a:noFill/>
              </a:ln>
              <a:solidFill>
                <a:srgbClr val="FFFFFF"/>
              </a:solidFill>
              <a:latin typeface="Arial" pitchFamily="34"/>
              <a:ea typeface="Arial" pitchFamily="34"/>
              <a:cs typeface="Arial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23744877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 idx="2"/>
          </p:nvPr>
        </p:nvSpPr>
        <p:spPr>
          <a:xfrm>
            <a:off x="0" y="694800"/>
            <a:ext cx="360" cy="360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3"/>
          </p:nvPr>
        </p:nvSpPr>
        <p:spPr>
          <a:xfrm>
            <a:off x="685799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08901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indent="0" algn="l" rtl="0" hangingPunct="1">
      <a:lnSpc>
        <a:spcPct val="100000"/>
      </a:lnSpc>
      <a:spcBef>
        <a:spcPts val="448"/>
      </a:spcBef>
      <a:spcAft>
        <a:spcPts val="0"/>
      </a:spcAft>
      <a:tabLst>
        <a:tab pos="0" algn="l"/>
        <a:tab pos="914400" algn="l"/>
        <a:tab pos="1828800" algn="l"/>
        <a:tab pos="2743199" algn="l"/>
        <a:tab pos="3657600" algn="l"/>
        <a:tab pos="4572000" algn="l"/>
        <a:tab pos="5486399" algn="l"/>
        <a:tab pos="6400799" algn="l"/>
        <a:tab pos="7315200" algn="l"/>
        <a:tab pos="8229600" algn="l"/>
        <a:tab pos="9144000" algn="l"/>
        <a:tab pos="10058400" algn="l"/>
      </a:tabLst>
      <a:defRPr lang="pl-PL" sz="1200" b="0" i="0" u="none" strike="noStrike" baseline="0">
        <a:ln>
          <a:noFill/>
        </a:ln>
        <a:solidFill>
          <a:srgbClr val="000000"/>
        </a:solidFill>
        <a:latin typeface="Arial" pitchFamily="34"/>
        <a:cs typeface="Arial" pitchFamily="34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88375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718269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211547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253339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403167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86910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145723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55719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929556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773884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7805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34323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32635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265332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278821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68486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270148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403249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660447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50748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84323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17782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54656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29913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907848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4938900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00404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1487164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1345859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106315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0074793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7199401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94485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9007104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6839664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6247479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528107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7021335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96958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152197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74137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910461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748097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49289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2445CDE-075E-4E90-B4BD-902B7FEC312B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B23A61E-A331-4519-A59D-EEA93DC34CF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8ADCFC9-7480-44C8-B192-F5EEBA7639BF}" type="slidenum">
              <a:rPr lang="pl-PL" smtClean="0"/>
              <a:t>‹#›</a:t>
            </a:fld>
            <a:endParaRPr lang="pl-PL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06F677C-86C1-4207-B613-9F194721BB8F}" type="slidenum">
              <a:rPr lang="pl-PL" smtClean="0"/>
              <a:t>‹#›</a:t>
            </a:fld>
            <a:endParaRPr lang="pl-PL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EACF536-F40C-4930-B189-6217A9BC90F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3140FAD-5DD8-4C44-A570-B7CF246A27E6}" type="slidenum">
              <a:rPr lang="pl-PL" smtClean="0"/>
              <a:t>‹#›</a:t>
            </a:fld>
            <a:endParaRPr lang="pl-P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966A049-43A1-4BC5-993E-3DBE2A10FEA1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EF7F779-A13D-4C25-846E-E7A22922257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FFCB18E-5452-49D8-9FD7-29D11F35E089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D0429A1-EEED-4FB9-862B-21D498E6EBE8}" type="slidenum">
              <a:rPr lang="pl-PL" smtClean="0"/>
              <a:t>‹#›</a:t>
            </a:fld>
            <a:endParaRPr lang="pl-P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10642E4-1C43-4927-93C5-405CAC19AFCF}" type="slidenum">
              <a:rPr lang="pl-PL" smtClean="0"/>
              <a:t>‹#›</a:t>
            </a:fld>
            <a:endParaRPr lang="pl-P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 lvl="0"/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 lvl="0"/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 lvl="0"/>
            <a:fld id="{970FE758-7F2F-46E8-B2C6-535164CF372D}" type="slidenum">
              <a:rPr lang="pl-PL" smtClean="0"/>
              <a:t>‹#›</a:t>
            </a:fld>
            <a:endParaRPr lang="pl-P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g"/><Relationship Id="rId4" Type="http://schemas.openxmlformats.org/officeDocument/2006/relationships/image" Target="../media/image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.jp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3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52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3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55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3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g"/><Relationship Id="rId4" Type="http://schemas.openxmlformats.org/officeDocument/2006/relationships/image" Target="../media/image3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36000" y="189000"/>
            <a:ext cx="1723680" cy="863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79280" y="189000"/>
            <a:ext cx="2016360" cy="7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Dowolny kształt 3"/>
          <p:cNvSpPr/>
          <p:nvPr/>
        </p:nvSpPr>
        <p:spPr>
          <a:xfrm>
            <a:off x="324000" y="1650500"/>
            <a:ext cx="8640720" cy="477271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ctr" anchorCtr="0" compatLnSpc="1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3400" b="1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Podsumowanie projektu: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3400" b="1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„EUROPEJSKIE KWALIFIKACJE </a:t>
            </a:r>
            <a:r>
              <a:rPr lang="pl-PL" sz="3400" b="1" i="0" u="none" strike="noStrike" baseline="0" dirty="0">
                <a:ln>
                  <a:noFill/>
                </a:ln>
                <a:solidFill>
                  <a:srgbClr val="24097B"/>
                </a:solidFill>
                <a:latin typeface="Arial" pitchFamily="34"/>
                <a:ea typeface="Arial" pitchFamily="34"/>
                <a:cs typeface="Arial" pitchFamily="34"/>
              </a:rPr>
              <a:t>              </a:t>
            </a:r>
            <a:r>
              <a:rPr lang="pl-PL" sz="3400" b="1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DLA UCZNIÓW SANDOMIERSKIEGO EKONOMIKA ”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l-PL" b="0" i="0" u="none" strike="noStrike" baseline="0" dirty="0">
              <a:ln>
                <a:noFill/>
              </a:ln>
              <a:solidFill>
                <a:srgbClr val="24097B"/>
              </a:solidFill>
              <a:latin typeface="Tahoma" pitchFamily="34"/>
              <a:ea typeface="Arial" pitchFamily="34"/>
              <a:cs typeface="Arial" pitchFamily="34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600" dirty="0"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r</a:t>
            </a:r>
            <a:r>
              <a:rPr lang="pl-PL" sz="2600" b="0" i="0" u="none" strike="noStrike" baseline="0" dirty="0" smtClean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ealizowanego </a:t>
            </a:r>
            <a:r>
              <a:rPr lang="pl-PL" sz="26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w ramach Projektu „Ponadnarodowa mobilność uczniów i absolwentów oraz kadry kształcenia zawodowego” realizowany ze środków PO WER na zasadach programu Erasmus+ sektor Kształcenie                    i szkolenie zawodowe.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l-PL" sz="1800" b="0" i="0" u="none" strike="noStrike" baseline="0" dirty="0">
              <a:ln>
                <a:noFill/>
              </a:ln>
              <a:solidFill>
                <a:srgbClr val="FFFFFF"/>
              </a:solidFill>
              <a:latin typeface="Tahoma" pitchFamily="34"/>
              <a:ea typeface="Arial" pitchFamily="34"/>
              <a:cs typeface="Arial" pitchFamily="34"/>
            </a:endParaRP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36000" y="189000"/>
            <a:ext cx="1723680" cy="863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79280" y="189000"/>
            <a:ext cx="2016360" cy="7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Dowolny kształt 3"/>
          <p:cNvSpPr/>
          <p:nvPr/>
        </p:nvSpPr>
        <p:spPr>
          <a:xfrm>
            <a:off x="539552" y="2316554"/>
            <a:ext cx="8064896" cy="381861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ctr" anchorCtr="0" compatLnSpc="1">
            <a:spAutoFit/>
          </a:bodyPr>
          <a:lstStyle/>
          <a:p>
            <a:pPr marL="0" marR="0" lvl="0" indent="0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600" b="0" i="0" u="none" strike="noStrike" baseline="0" dirty="0" smtClean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	</a:t>
            </a:r>
            <a:r>
              <a:rPr lang="pl-PL" sz="2400" b="0" i="0" u="none" strike="noStrike" baseline="0" dirty="0" smtClean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Głównym </a:t>
            </a:r>
            <a:r>
              <a:rPr lang="pl-PL" sz="24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celem zajęć było wzajemne poznanie się uczestników wyjazdu, wzmocnienie poczucia własnej wartości  i przygotowanie do umiejętnego poradzenia sobie w trudnej psychologicznie sytuacji rozstania </a:t>
            </a:r>
            <a:br>
              <a:rPr lang="pl-PL" sz="24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</a:br>
            <a:r>
              <a:rPr lang="pl-PL" sz="24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z bliskimi. </a:t>
            </a:r>
            <a:endParaRPr lang="pl-PL" sz="2400" b="0" i="0" u="none" strike="noStrike" baseline="0" dirty="0" smtClean="0">
              <a:ln>
                <a:noFill/>
              </a:ln>
              <a:solidFill>
                <a:srgbClr val="24097B"/>
              </a:solidFill>
              <a:latin typeface="Tahoma" pitchFamily="34"/>
              <a:ea typeface="Arial" pitchFamily="34"/>
              <a:cs typeface="Arial" pitchFamily="34"/>
            </a:endParaRPr>
          </a:p>
          <a:p>
            <a:pPr marL="0" marR="0" lvl="0" indent="0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400" b="0" i="0" u="none" strike="noStrike" baseline="0" dirty="0" smtClean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Ważnym </a:t>
            </a:r>
            <a:r>
              <a:rPr lang="pl-PL" sz="24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elementem zajęć były warsztaty radzenia sobie ze stresem w obcym środowisku. Uczestnicy projektu nabywali umiejętności min. współpracy w grupie, radzenia sobie w sytuacjach trudnych i stresujących, walki ze stereotypami, wiary </a:t>
            </a:r>
            <a:r>
              <a:rPr lang="pl-PL" sz="2400" b="0" i="0" u="none" strike="noStrike" baseline="0" dirty="0" smtClean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we </a:t>
            </a:r>
            <a:r>
              <a:rPr lang="pl-PL" sz="24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własne możliwości.</a:t>
            </a:r>
          </a:p>
        </p:txBody>
      </p:sp>
      <p:sp>
        <p:nvSpPr>
          <p:cNvPr id="5" name="Dowolny kształt 4"/>
          <p:cNvSpPr/>
          <p:nvPr/>
        </p:nvSpPr>
        <p:spPr>
          <a:xfrm>
            <a:off x="565384" y="1528560"/>
            <a:ext cx="6424560" cy="5205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800" b="1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PRZYGOTOWANIE PEDAGOGICZNE</a:t>
            </a: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36000" y="189000"/>
            <a:ext cx="1723680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79280" y="189000"/>
            <a:ext cx="2016360" cy="7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Dowolny kształt 3"/>
          <p:cNvSpPr/>
          <p:nvPr/>
        </p:nvSpPr>
        <p:spPr>
          <a:xfrm>
            <a:off x="5292080" y="2636999"/>
            <a:ext cx="3600399" cy="26798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lvl="0" algn="ctr"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4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Zajęcia pedagogiczne poświęcone były </a:t>
            </a:r>
            <a:r>
              <a:rPr lang="pl-PL" sz="2400" b="0" i="0" u="none" strike="noStrike" baseline="0" dirty="0" err="1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zachowaniom</a:t>
            </a:r>
            <a:r>
              <a:rPr lang="pl-PL" sz="24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 </a:t>
            </a:r>
            <a:r>
              <a:rPr lang="pl-PL" sz="2400" b="0" i="0" u="none" strike="noStrike" baseline="0" dirty="0" smtClean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/>
            </a:r>
            <a:br>
              <a:rPr lang="pl-PL" sz="2400" b="0" i="0" u="none" strike="noStrike" baseline="0" dirty="0" smtClean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</a:br>
            <a:r>
              <a:rPr lang="pl-PL" sz="2400" dirty="0"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w </a:t>
            </a:r>
            <a:r>
              <a:rPr lang="pl-PL" sz="2400" dirty="0" smtClean="0"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trudnych sytuacjach </a:t>
            </a:r>
            <a:r>
              <a:rPr lang="pl-PL" sz="2400" dirty="0"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podczas </a:t>
            </a:r>
            <a:r>
              <a:rPr lang="pl-PL" sz="24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stażu oraz podczas pobytu </a:t>
            </a:r>
            <a:br>
              <a:rPr lang="pl-PL" sz="24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</a:br>
            <a:r>
              <a:rPr lang="pl-PL" sz="24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w Rimini.</a:t>
            </a:r>
          </a:p>
        </p:txBody>
      </p:sp>
      <p:sp>
        <p:nvSpPr>
          <p:cNvPr id="5" name="Dowolny kształt 4"/>
          <p:cNvSpPr/>
          <p:nvPr/>
        </p:nvSpPr>
        <p:spPr>
          <a:xfrm>
            <a:off x="216000" y="1457280"/>
            <a:ext cx="6424560" cy="5205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800" b="1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PRZYGOTOWANIE PEDAGOGICZNE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37584" y="2392917"/>
            <a:ext cx="4968000" cy="316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36000" y="189000"/>
            <a:ext cx="1723680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79280" y="189000"/>
            <a:ext cx="2016360" cy="7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Dowolny kształt 3"/>
          <p:cNvSpPr/>
          <p:nvPr/>
        </p:nvSpPr>
        <p:spPr>
          <a:xfrm>
            <a:off x="179280" y="1124744"/>
            <a:ext cx="5491800" cy="5205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800" b="1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PRZYGOTOWANIE JĘZYKOWE</a:t>
            </a:r>
          </a:p>
        </p:txBody>
      </p:sp>
      <p:sp>
        <p:nvSpPr>
          <p:cNvPr id="5" name="Dowolny kształt 4"/>
          <p:cNvSpPr/>
          <p:nvPr/>
        </p:nvSpPr>
        <p:spPr>
          <a:xfrm>
            <a:off x="4932040" y="1827115"/>
            <a:ext cx="3744416" cy="309533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ctr" anchorCtr="0" compatLnSpc="1">
            <a:spAutoFit/>
          </a:bodyPr>
          <a:lstStyle/>
          <a:p>
            <a:pPr marL="0" marR="0" lvl="0" indent="0" algn="just" rtl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Przygotowanie językowe uczniów odbyło się przed ich wyjazdem </a:t>
            </a:r>
            <a:r>
              <a:rPr lang="pl-PL" b="0" i="0" u="none" strike="noStrike" baseline="0" dirty="0" smtClean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/>
            </a:r>
            <a:br>
              <a:rPr lang="pl-PL" b="0" i="0" u="none" strike="noStrike" baseline="0" dirty="0" smtClean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</a:br>
            <a:r>
              <a:rPr lang="pl-PL" b="0" i="0" u="none" strike="noStrike" baseline="0" dirty="0" smtClean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do </a:t>
            </a:r>
            <a:r>
              <a:rPr lang="pl-PL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Rimini w </a:t>
            </a:r>
            <a:r>
              <a:rPr lang="pl-PL" b="0" i="0" u="none" strike="noStrike" baseline="0" dirty="0" smtClean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formie: </a:t>
            </a:r>
            <a:r>
              <a:rPr lang="pl-PL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kursu z języka włoskiego  niezbędnego podczas pobytu we Włoszech oraz języka</a:t>
            </a:r>
            <a:r>
              <a:rPr lang="pl-PL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Arial" pitchFamily="34"/>
                <a:ea typeface="Arial" pitchFamily="34"/>
                <a:cs typeface="Arial" pitchFamily="34"/>
              </a:rPr>
              <a:t> włoskiego</a:t>
            </a:r>
            <a:r>
              <a:rPr lang="pl-PL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 zawodowego z zakresu - ekonomii, logistyki, informatyki</a:t>
            </a:r>
            <a:r>
              <a:rPr lang="pl-PL" sz="22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. 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67544" y="2020183"/>
            <a:ext cx="4356720" cy="2709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pole tekstowe 7"/>
          <p:cNvSpPr txBox="1"/>
          <p:nvPr/>
        </p:nvSpPr>
        <p:spPr>
          <a:xfrm>
            <a:off x="539552" y="4922451"/>
            <a:ext cx="8136904" cy="1282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dirty="0"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W celu zwiększenia efektywności zajęć oraz ułatwienia uczestnikom stażu posługiwania się językiem włoskim w miejscu pobytu, zakupiono rozmówki włoskie oraz mapy.</a:t>
            </a: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36000" y="189000"/>
            <a:ext cx="1723680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79280" y="189000"/>
            <a:ext cx="2016360" cy="7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Dowolny kształt 3"/>
          <p:cNvSpPr/>
          <p:nvPr/>
        </p:nvSpPr>
        <p:spPr>
          <a:xfrm>
            <a:off x="395536" y="5544000"/>
            <a:ext cx="8352928" cy="100871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ctr" anchorCtr="0" compatLnSpc="1">
            <a:spAutoFit/>
          </a:bodyPr>
          <a:lstStyle/>
          <a:p>
            <a:pPr marL="0" marR="0" lvl="0" indent="0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0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Zajęcia z BHP i pierwszej pomocy polegały na zapoznaniu młodzieży </a:t>
            </a:r>
            <a:br>
              <a:rPr lang="pl-PL" sz="20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</a:br>
            <a:r>
              <a:rPr lang="pl-PL" sz="20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z udzielaniem pierwszej pomocy oraz z podstawowymi zasadami BHP stosowanymi w miejscu pracy.</a:t>
            </a:r>
          </a:p>
        </p:txBody>
      </p:sp>
      <p:sp>
        <p:nvSpPr>
          <p:cNvPr id="5" name="Dowolny kształt 4"/>
          <p:cNvSpPr/>
          <p:nvPr/>
        </p:nvSpPr>
        <p:spPr>
          <a:xfrm>
            <a:off x="611560" y="981000"/>
            <a:ext cx="2872080" cy="5205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800" b="1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ZAJĘCIA Z BHP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088360" y="1645304"/>
            <a:ext cx="4967640" cy="37999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36000" y="189000"/>
            <a:ext cx="1723680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79280" y="189000"/>
            <a:ext cx="2016360" cy="7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Dowolny kształt 3"/>
          <p:cNvSpPr/>
          <p:nvPr/>
        </p:nvSpPr>
        <p:spPr>
          <a:xfrm>
            <a:off x="827584" y="1857560"/>
            <a:ext cx="2872080" cy="5205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800" b="1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ZAJĘCIA Z BHP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22112" y="3284984"/>
            <a:ext cx="4392000" cy="30627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4725176" y="2117840"/>
            <a:ext cx="4176000" cy="31113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36000" y="189000"/>
            <a:ext cx="1723680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79280" y="189000"/>
            <a:ext cx="2016360" cy="7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Dowolny kształt 3"/>
          <p:cNvSpPr/>
          <p:nvPr/>
        </p:nvSpPr>
        <p:spPr>
          <a:xfrm>
            <a:off x="539552" y="1341680"/>
            <a:ext cx="5839200" cy="5205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800" b="1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PRZYGOTOWANIE KULTUROWE</a:t>
            </a:r>
          </a:p>
        </p:txBody>
      </p:sp>
      <p:sp>
        <p:nvSpPr>
          <p:cNvPr id="5" name="Dowolny kształt 4"/>
          <p:cNvSpPr/>
          <p:nvPr/>
        </p:nvSpPr>
        <p:spPr>
          <a:xfrm>
            <a:off x="468360" y="2421000"/>
            <a:ext cx="7991280" cy="33858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4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Przeprowadzone zostało w dwóch etapach: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l-PL" sz="2400" b="1" i="0" u="none" strike="noStrike" baseline="0" dirty="0">
              <a:ln>
                <a:noFill/>
              </a:ln>
              <a:solidFill>
                <a:srgbClr val="24097B"/>
              </a:solidFill>
              <a:latin typeface="Tahoma" pitchFamily="34"/>
              <a:ea typeface="Arial" pitchFamily="34"/>
              <a:cs typeface="Arial" pitchFamily="34"/>
            </a:endParaRPr>
          </a:p>
          <a:p>
            <a:pPr marL="0" marR="0" lvl="0" indent="0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097B"/>
              </a:buClr>
              <a:buSzPct val="100000"/>
              <a:buFont typeface="Wingdings" pitchFamily="2"/>
              <a:buChar char="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400" b="1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 krajowym </a:t>
            </a:r>
            <a:r>
              <a:rPr lang="pl-PL" sz="24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- mające na celu zapoznanie uczestników stażu z kulturą Włoch, panującymi tam zwyczajami, tradycjami, stylem życia Włochów.</a:t>
            </a:r>
          </a:p>
          <a:p>
            <a:pPr marL="0" marR="0" lvl="0" indent="0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l-PL" sz="2400" b="0" i="0" u="none" strike="noStrike" baseline="0" dirty="0">
              <a:ln>
                <a:noFill/>
              </a:ln>
              <a:solidFill>
                <a:srgbClr val="24097B"/>
              </a:solidFill>
              <a:latin typeface="Tahoma" pitchFamily="34"/>
              <a:ea typeface="Arial" pitchFamily="34"/>
              <a:cs typeface="Arial" pitchFamily="34"/>
            </a:endParaRPr>
          </a:p>
          <a:p>
            <a:pPr marL="0" marR="0" lvl="0" indent="0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097B"/>
              </a:buClr>
              <a:buSzPct val="100000"/>
              <a:buFont typeface="Wingdings" pitchFamily="2"/>
              <a:buChar char="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400" b="0" i="1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 </a:t>
            </a:r>
            <a:r>
              <a:rPr lang="pl-PL" sz="2400" b="1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zagranicznym </a:t>
            </a:r>
            <a:r>
              <a:rPr lang="pl-PL" sz="24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- przeprowadzone przez partnerów projektu, którzy zorganizowali wycieczki do Wenecji         i San Marino.</a:t>
            </a: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36000" y="189000"/>
            <a:ext cx="1723680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79280" y="189000"/>
            <a:ext cx="2016360" cy="7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Dowolny kształt 3"/>
          <p:cNvSpPr/>
          <p:nvPr/>
        </p:nvSpPr>
        <p:spPr>
          <a:xfrm>
            <a:off x="344400" y="1125360"/>
            <a:ext cx="5839200" cy="5205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800" b="1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PRZYGOTOWANIE KULTUROWE</a:t>
            </a:r>
          </a:p>
        </p:txBody>
      </p:sp>
      <p:sp>
        <p:nvSpPr>
          <p:cNvPr id="5" name="Dowolny kształt 4"/>
          <p:cNvSpPr/>
          <p:nvPr/>
        </p:nvSpPr>
        <p:spPr>
          <a:xfrm>
            <a:off x="320736" y="1916832"/>
            <a:ext cx="8569080" cy="461883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0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Uczniowie odbywając staż za granicą poznali: kulturę, zabytki, zwyczaje oraz tradycje narodowe i regionalne</a:t>
            </a:r>
            <a:r>
              <a:rPr lang="pl-PL" sz="2000" b="0" i="0" u="none" strike="noStrike" baseline="0" dirty="0" smtClean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.</a:t>
            </a:r>
          </a:p>
          <a:p>
            <a:pPr marL="0" marR="0" lvl="0" indent="0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l-PL" sz="1200" b="0" i="0" u="none" strike="noStrike" baseline="0" dirty="0">
              <a:ln>
                <a:noFill/>
              </a:ln>
              <a:solidFill>
                <a:srgbClr val="24097B"/>
              </a:solidFill>
              <a:latin typeface="Tahoma" pitchFamily="34"/>
              <a:ea typeface="Arial" pitchFamily="34"/>
              <a:cs typeface="Arial" pitchFamily="34"/>
            </a:endParaRPr>
          </a:p>
          <a:p>
            <a:pPr marL="0" marR="0" lvl="0" indent="0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000" b="0" i="1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Podczas wyjazdu do Włoch zwiedzili m.in</a:t>
            </a:r>
            <a:r>
              <a:rPr lang="pl-PL" sz="2000" b="0" i="1" u="none" strike="noStrike" baseline="0" dirty="0" smtClean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.:</a:t>
            </a:r>
          </a:p>
          <a:p>
            <a:pPr marL="0" marR="0" lvl="0" indent="0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l-PL" sz="1100" b="0" i="1" u="none" strike="noStrike" baseline="0" dirty="0">
              <a:ln>
                <a:noFill/>
              </a:ln>
              <a:solidFill>
                <a:srgbClr val="24097B"/>
              </a:solidFill>
              <a:latin typeface="Tahoma" pitchFamily="34"/>
              <a:ea typeface="Arial" pitchFamily="34"/>
              <a:cs typeface="Arial" pitchFamily="34"/>
            </a:endParaRPr>
          </a:p>
          <a:p>
            <a:pPr marL="0" marR="0" lvl="0" indent="0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097B"/>
              </a:buClr>
              <a:buSzPct val="100000"/>
              <a:buFont typeface="Wingdings" pitchFamily="2"/>
              <a:buChar char="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000" b="1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Zabytkowe centrum Rimini</a:t>
            </a:r>
            <a:r>
              <a:rPr lang="pl-PL" sz="20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, Most Tyberiusza i Łuk Augusta, Port, Świątynię </a:t>
            </a:r>
            <a:r>
              <a:rPr lang="pl-PL" sz="2000" b="0" i="0" u="none" strike="noStrike" baseline="0" dirty="0" err="1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Malatestiano</a:t>
            </a:r>
            <a:r>
              <a:rPr lang="pl-PL" sz="2000" b="0" i="0" u="none" strike="noStrike" baseline="0" dirty="0" smtClean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;</a:t>
            </a:r>
          </a:p>
          <a:p>
            <a:pPr marL="0" marR="0" lvl="0" indent="0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097B"/>
              </a:buClr>
              <a:buSzPct val="100000"/>
              <a:buFont typeface="Wingdings" pitchFamily="2"/>
              <a:buChar char="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l-PL" sz="1100" b="0" i="0" u="none" strike="noStrike" baseline="0" dirty="0">
              <a:ln>
                <a:noFill/>
              </a:ln>
              <a:solidFill>
                <a:srgbClr val="24097B"/>
              </a:solidFill>
              <a:latin typeface="Tahoma" pitchFamily="34"/>
              <a:ea typeface="Arial" pitchFamily="34"/>
              <a:cs typeface="Arial" pitchFamily="34"/>
            </a:endParaRPr>
          </a:p>
          <a:p>
            <a:pPr marL="0" marR="0" lvl="0" indent="0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097B"/>
              </a:buClr>
              <a:buSzPct val="100000"/>
              <a:buFont typeface="Wingdings" pitchFamily="2"/>
              <a:buChar char="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000" b="1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San Marino</a:t>
            </a:r>
            <a:r>
              <a:rPr lang="pl-PL" sz="20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 - jedno z najmniejszych państw świata i jedyne takie państwo - miasto we Włoszech. Położone wysoko na wzgórzu Monte </a:t>
            </a:r>
            <a:r>
              <a:rPr lang="pl-PL" sz="2000" b="0" i="0" u="none" strike="noStrike" baseline="0" dirty="0" err="1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Titano</a:t>
            </a:r>
            <a:r>
              <a:rPr lang="pl-PL" sz="20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, które słynie z przepięknej starówki, Bazyliki Świętego Maryna, ogromnego zamku i faktu, iż jest najstarszą republiką świata</a:t>
            </a:r>
            <a:r>
              <a:rPr lang="pl-PL" sz="2000" b="0" i="0" u="none" strike="noStrike" baseline="0" dirty="0" smtClean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;</a:t>
            </a:r>
          </a:p>
          <a:p>
            <a:pPr marL="0" marR="0" lvl="0" indent="0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097B"/>
              </a:buClr>
              <a:buSzPct val="100000"/>
              <a:buFont typeface="Wingdings" pitchFamily="2"/>
              <a:buChar char="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l-PL" sz="1200" b="0" i="0" u="none" strike="noStrike" baseline="0" dirty="0">
              <a:ln>
                <a:noFill/>
              </a:ln>
              <a:solidFill>
                <a:srgbClr val="24097B"/>
              </a:solidFill>
              <a:latin typeface="Tahoma" pitchFamily="34"/>
              <a:ea typeface="Arial" pitchFamily="34"/>
              <a:cs typeface="Arial" pitchFamily="34"/>
            </a:endParaRPr>
          </a:p>
          <a:p>
            <a:pPr marL="0" marR="0" lvl="0" indent="0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097B"/>
              </a:buClr>
              <a:buSzPct val="100000"/>
              <a:buFont typeface="Wingdings" pitchFamily="2"/>
              <a:buChar char="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000" b="1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Wenecję</a:t>
            </a:r>
            <a:r>
              <a:rPr lang="pl-PL" sz="20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 gdzie zobaczyli m.in. Plac i Bazylikę św. Marka, Port </a:t>
            </a:r>
            <a:r>
              <a:rPr lang="pl-PL" sz="2000" b="0" i="0" u="none" strike="noStrike" baseline="0" dirty="0" smtClean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/>
            </a:r>
            <a:br>
              <a:rPr lang="pl-PL" sz="2000" b="0" i="0" u="none" strike="noStrike" baseline="0" dirty="0" smtClean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</a:br>
            <a:r>
              <a:rPr lang="pl-PL" sz="2000" b="0" i="0" u="none" strike="noStrike" baseline="0" dirty="0" smtClean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i </a:t>
            </a:r>
            <a:r>
              <a:rPr lang="pl-PL" sz="20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zabytkowe nadbrzeże. Fascynowały ich piękne fasady i zdobione drzwi, którymi wprost z łodzi wchodzi się do wnętrza kamienic</a:t>
            </a:r>
            <a:r>
              <a:rPr lang="pl-PL" sz="2000" b="0" i="0" u="none" strike="noStrike" baseline="0" dirty="0" smtClean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.</a:t>
            </a:r>
            <a:endParaRPr lang="pl-PL" sz="2000" b="0" i="0" u="none" strike="noStrike" baseline="0" dirty="0">
              <a:ln>
                <a:noFill/>
              </a:ln>
              <a:solidFill>
                <a:srgbClr val="24097B"/>
              </a:solidFill>
              <a:latin typeface="Tahoma" pitchFamily="34"/>
              <a:ea typeface="Arial" pitchFamily="34"/>
              <a:cs typeface="Arial" pitchFamily="34"/>
            </a:endParaRP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36000" y="189000"/>
            <a:ext cx="1723680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79280" y="189000"/>
            <a:ext cx="2016360" cy="7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Dowolny kształt 3"/>
          <p:cNvSpPr/>
          <p:nvPr/>
        </p:nvSpPr>
        <p:spPr>
          <a:xfrm>
            <a:off x="1463928" y="1412776"/>
            <a:ext cx="5839200" cy="5205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800" b="1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PRZYGOTOWANIE KULTUROWE</a:t>
            </a:r>
          </a:p>
        </p:txBody>
      </p:sp>
      <p:sp>
        <p:nvSpPr>
          <p:cNvPr id="5" name="Dowolny kształt 4"/>
          <p:cNvSpPr/>
          <p:nvPr/>
        </p:nvSpPr>
        <p:spPr>
          <a:xfrm>
            <a:off x="3203640" y="5935860"/>
            <a:ext cx="2594880" cy="45971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400" b="0" i="1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Zwiedzanie Rimini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088000" y="2160000"/>
            <a:ext cx="5112000" cy="33119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36000" y="189000"/>
            <a:ext cx="1723680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79280" y="189000"/>
            <a:ext cx="2016360" cy="7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Dowolny kształt 3"/>
          <p:cNvSpPr/>
          <p:nvPr/>
        </p:nvSpPr>
        <p:spPr>
          <a:xfrm>
            <a:off x="1476360" y="1241280"/>
            <a:ext cx="5839200" cy="5205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800" b="1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PRZYGOTOWANIE KULTUROWE</a:t>
            </a:r>
          </a:p>
        </p:txBody>
      </p:sp>
      <p:sp>
        <p:nvSpPr>
          <p:cNvPr id="5" name="Dowolny kształt 4"/>
          <p:cNvSpPr/>
          <p:nvPr/>
        </p:nvSpPr>
        <p:spPr>
          <a:xfrm>
            <a:off x="3203640" y="5810799"/>
            <a:ext cx="2594880" cy="45971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400" b="0" i="1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Zwiedzanie Rimini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88000" y="2088000"/>
            <a:ext cx="2797560" cy="27622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pole tekstowe 6"/>
          <p:cNvSpPr txBox="1"/>
          <p:nvPr/>
        </p:nvSpPr>
        <p:spPr>
          <a:xfrm rot="10800">
            <a:off x="649557" y="4971618"/>
            <a:ext cx="2305080" cy="10681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1800" b="0" i="0" u="none" strike="noStrike" baseline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Tempo Malestiano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3384000" y="2088000"/>
            <a:ext cx="2592000" cy="280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pole tekstowe 8"/>
          <p:cNvSpPr txBox="1"/>
          <p:nvPr/>
        </p:nvSpPr>
        <p:spPr>
          <a:xfrm>
            <a:off x="3811679" y="4968000"/>
            <a:ext cx="2020319" cy="3650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1800" b="0" i="0" u="none" strike="noStrike" baseline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Łuk Augusta</a:t>
            </a: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6408000" y="2088000"/>
            <a:ext cx="2376000" cy="280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pole tekstowe 10"/>
          <p:cNvSpPr txBox="1"/>
          <p:nvPr/>
        </p:nvSpPr>
        <p:spPr>
          <a:xfrm>
            <a:off x="6623999" y="4968000"/>
            <a:ext cx="2448000" cy="7920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1800" b="0" i="0" u="none" strike="noStrike" baseline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Most Tyberiusza</a:t>
            </a: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36000" y="189000"/>
            <a:ext cx="1723680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79280" y="189000"/>
            <a:ext cx="2016360" cy="7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Dowolny kształt 3"/>
          <p:cNvSpPr/>
          <p:nvPr/>
        </p:nvSpPr>
        <p:spPr>
          <a:xfrm>
            <a:off x="1476360" y="1501560"/>
            <a:ext cx="5839200" cy="5205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800" b="1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PRZYGOTOWANIE KULTUROWE</a:t>
            </a:r>
          </a:p>
        </p:txBody>
      </p:sp>
      <p:sp>
        <p:nvSpPr>
          <p:cNvPr id="5" name="Dowolny kształt 4"/>
          <p:cNvSpPr/>
          <p:nvPr/>
        </p:nvSpPr>
        <p:spPr>
          <a:xfrm>
            <a:off x="3203640" y="5589240"/>
            <a:ext cx="2594880" cy="45971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400" b="0" i="1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Zwiedzanie Rimini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60000" y="2304000"/>
            <a:ext cx="3960000" cy="2925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4438440" y="2304000"/>
            <a:ext cx="4345560" cy="2925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79280" y="189000"/>
            <a:ext cx="2016360" cy="7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Dowolny kształt 3"/>
          <p:cNvSpPr/>
          <p:nvPr/>
        </p:nvSpPr>
        <p:spPr>
          <a:xfrm>
            <a:off x="179280" y="1844824"/>
            <a:ext cx="8713800" cy="42069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800" b="1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Ponadgimnazjalny Zespół Szkół Ekonomicznych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800" b="1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im. Eugeniusza Kwiatkowskiego                                w Sandomierzu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l-PL" sz="2800" b="0" i="0" u="none" strike="noStrike" baseline="0" dirty="0">
              <a:ln>
                <a:noFill/>
              </a:ln>
              <a:solidFill>
                <a:srgbClr val="24097B"/>
              </a:solidFill>
              <a:latin typeface="Tahoma" pitchFamily="34"/>
              <a:ea typeface="Arial" pitchFamily="34"/>
              <a:cs typeface="Arial" pitchFamily="34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l-PL" sz="2800" b="0" i="0" u="none" strike="noStrike" baseline="0" dirty="0">
              <a:ln>
                <a:noFill/>
              </a:ln>
              <a:solidFill>
                <a:srgbClr val="24097B"/>
              </a:solidFill>
              <a:latin typeface="Tahoma" pitchFamily="34"/>
              <a:ea typeface="Arial" pitchFamily="34"/>
              <a:cs typeface="Arial" pitchFamily="34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6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Beneficjent Projektu: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6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 Dyrektor Szkoły mgr Iwona Korona – Smardz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l-PL" sz="2600" b="0" i="0" u="none" strike="noStrike" baseline="0" dirty="0">
              <a:ln>
                <a:noFill/>
              </a:ln>
              <a:solidFill>
                <a:srgbClr val="24097B"/>
              </a:solidFill>
              <a:latin typeface="Tahoma" pitchFamily="34"/>
              <a:ea typeface="Arial" pitchFamily="34"/>
              <a:cs typeface="Arial" pitchFamily="34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6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Koordynator Projektu: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6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mgr Magdalena Kubiak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654" y="5463596"/>
            <a:ext cx="1725613" cy="86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580" y="3068960"/>
            <a:ext cx="1160120" cy="1152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36000" y="189000"/>
            <a:ext cx="1723680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79280" y="189000"/>
            <a:ext cx="2016360" cy="7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Dowolny kształt 3"/>
          <p:cNvSpPr/>
          <p:nvPr/>
        </p:nvSpPr>
        <p:spPr>
          <a:xfrm>
            <a:off x="1682304" y="1268760"/>
            <a:ext cx="5839200" cy="5205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800" b="1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PRZYGOTOWANIE KULTUROWE</a:t>
            </a:r>
          </a:p>
        </p:txBody>
      </p:sp>
      <p:sp>
        <p:nvSpPr>
          <p:cNvPr id="5" name="Dowolny kształt 4"/>
          <p:cNvSpPr/>
          <p:nvPr/>
        </p:nvSpPr>
        <p:spPr>
          <a:xfrm>
            <a:off x="5364000" y="5661248"/>
            <a:ext cx="2386079" cy="4291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200" b="0" i="1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Zwiedzanie Rimini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5">
            <a:lum bright="7000"/>
            <a:alphaModFix/>
          </a:blip>
          <a:srcRect/>
          <a:stretch>
            <a:fillRect/>
          </a:stretch>
        </p:blipFill>
        <p:spPr>
          <a:xfrm>
            <a:off x="442439" y="1988840"/>
            <a:ext cx="3949560" cy="44182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>
            <a:lum bright="10000"/>
            <a:alphaModFix/>
          </a:blip>
          <a:srcRect/>
          <a:stretch>
            <a:fillRect/>
          </a:stretch>
        </p:blipFill>
        <p:spPr>
          <a:xfrm>
            <a:off x="4601904" y="2564904"/>
            <a:ext cx="4057559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36000" y="189000"/>
            <a:ext cx="1723680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79280" y="189000"/>
            <a:ext cx="2016360" cy="7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Dowolny kształt 3"/>
          <p:cNvSpPr/>
          <p:nvPr/>
        </p:nvSpPr>
        <p:spPr>
          <a:xfrm>
            <a:off x="1465704" y="1484784"/>
            <a:ext cx="5839200" cy="5205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800" b="1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PRZYGOTOWANIE KULTUROWE</a:t>
            </a:r>
          </a:p>
        </p:txBody>
      </p:sp>
      <p:sp>
        <p:nvSpPr>
          <p:cNvPr id="5" name="Dowolny kształt 4"/>
          <p:cNvSpPr/>
          <p:nvPr/>
        </p:nvSpPr>
        <p:spPr>
          <a:xfrm>
            <a:off x="3059279" y="5517232"/>
            <a:ext cx="3384360" cy="45971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400" b="0" i="1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Zwiedzanie San Marino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16000" y="2304000"/>
            <a:ext cx="4006079" cy="27622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4392000" y="2304000"/>
            <a:ext cx="4417560" cy="2736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36000" y="189000"/>
            <a:ext cx="1723680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79280" y="189000"/>
            <a:ext cx="2016360" cy="7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Dowolny kształt 3"/>
          <p:cNvSpPr/>
          <p:nvPr/>
        </p:nvSpPr>
        <p:spPr>
          <a:xfrm>
            <a:off x="1476360" y="1412776"/>
            <a:ext cx="5839200" cy="5205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800" b="1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PRZYGOTOWANIE KULTUROWE</a:t>
            </a:r>
          </a:p>
        </p:txBody>
      </p:sp>
      <p:sp>
        <p:nvSpPr>
          <p:cNvPr id="5" name="Dowolny kształt 4"/>
          <p:cNvSpPr/>
          <p:nvPr/>
        </p:nvSpPr>
        <p:spPr>
          <a:xfrm>
            <a:off x="3023640" y="5589240"/>
            <a:ext cx="3384360" cy="45971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400" b="0" i="1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Zwiedzanie San Marino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44000" y="2160000"/>
            <a:ext cx="2951999" cy="29519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3311999" y="2160000"/>
            <a:ext cx="2808000" cy="29519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6408000" y="2160000"/>
            <a:ext cx="2520000" cy="29519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36000" y="189000"/>
            <a:ext cx="1723680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79280" y="189000"/>
            <a:ext cx="2016360" cy="7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Dowolny kształt 3"/>
          <p:cNvSpPr/>
          <p:nvPr/>
        </p:nvSpPr>
        <p:spPr>
          <a:xfrm>
            <a:off x="539056" y="1052640"/>
            <a:ext cx="5839200" cy="5205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800" b="1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PRZYGOTOWANIE KULTUROWE</a:t>
            </a:r>
          </a:p>
        </p:txBody>
      </p:sp>
      <p:sp>
        <p:nvSpPr>
          <p:cNvPr id="5" name="Dowolny kształt 4"/>
          <p:cNvSpPr/>
          <p:nvPr/>
        </p:nvSpPr>
        <p:spPr>
          <a:xfrm>
            <a:off x="3065887" y="6021288"/>
            <a:ext cx="3384360" cy="45971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400" b="0" i="1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Zwiedzanie San Marino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39552" y="1844824"/>
            <a:ext cx="3661560" cy="39862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4656248" y="1857964"/>
            <a:ext cx="3877559" cy="396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36000" y="189000"/>
            <a:ext cx="1723680" cy="863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79280" y="189000"/>
            <a:ext cx="2016360" cy="7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Dowolny kształt 3"/>
          <p:cNvSpPr/>
          <p:nvPr/>
        </p:nvSpPr>
        <p:spPr>
          <a:xfrm>
            <a:off x="251520" y="1124744"/>
            <a:ext cx="5839200" cy="5205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800" b="1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PRZYGOTOWANIE KULTUROWE</a:t>
            </a:r>
          </a:p>
        </p:txBody>
      </p:sp>
      <p:sp>
        <p:nvSpPr>
          <p:cNvPr id="5" name="Dowolny kształt 4"/>
          <p:cNvSpPr/>
          <p:nvPr/>
        </p:nvSpPr>
        <p:spPr>
          <a:xfrm>
            <a:off x="3095279" y="6142940"/>
            <a:ext cx="3384720" cy="45971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400" b="0" i="1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Zwiedzanie San Marino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44000" y="1944000"/>
            <a:ext cx="3960000" cy="40251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4176000" y="1946880"/>
            <a:ext cx="4752000" cy="40291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36000" y="189000"/>
            <a:ext cx="1723680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79280" y="189000"/>
            <a:ext cx="2016360" cy="7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Dowolny kształt 3"/>
          <p:cNvSpPr/>
          <p:nvPr/>
        </p:nvSpPr>
        <p:spPr>
          <a:xfrm>
            <a:off x="539552" y="1312920"/>
            <a:ext cx="5839200" cy="5205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800" b="1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PRZYGOTOWANIE KULTUROWE</a:t>
            </a:r>
          </a:p>
        </p:txBody>
      </p:sp>
      <p:sp>
        <p:nvSpPr>
          <p:cNvPr id="5" name="Dowolny kształt 4"/>
          <p:cNvSpPr/>
          <p:nvPr/>
        </p:nvSpPr>
        <p:spPr>
          <a:xfrm>
            <a:off x="3059279" y="6047260"/>
            <a:ext cx="3384360" cy="45971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400" b="0" i="1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Zwiedzanie San Marino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792000" y="2015999"/>
            <a:ext cx="3085560" cy="36759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5112000" y="2002319"/>
            <a:ext cx="3240000" cy="36856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36000" y="189000"/>
            <a:ext cx="1723680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79280" y="189000"/>
            <a:ext cx="2016360" cy="7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Dowolny kształt 3"/>
          <p:cNvSpPr/>
          <p:nvPr/>
        </p:nvSpPr>
        <p:spPr>
          <a:xfrm>
            <a:off x="1508400" y="1340768"/>
            <a:ext cx="5839200" cy="5205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800" b="1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PRZYGOTOWANIE KULTUROWE</a:t>
            </a:r>
          </a:p>
        </p:txBody>
      </p:sp>
      <p:sp>
        <p:nvSpPr>
          <p:cNvPr id="5" name="Dowolny kształt 4"/>
          <p:cNvSpPr/>
          <p:nvPr/>
        </p:nvSpPr>
        <p:spPr>
          <a:xfrm>
            <a:off x="3059279" y="6165304"/>
            <a:ext cx="3384360" cy="45971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400" b="0" i="1" u="none" strike="noStrike" baseline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Zwiedzanie Wenecji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512000" y="2132856"/>
            <a:ext cx="5832000" cy="38884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36000" y="189000"/>
            <a:ext cx="1723680" cy="718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79280" y="189000"/>
            <a:ext cx="2016360" cy="718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3" descr="Znalezione obrazy dla zapytania wenecja maski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68360" y="1484279"/>
            <a:ext cx="3527279" cy="2433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Dowolny kształt 4"/>
          <p:cNvSpPr/>
          <p:nvPr/>
        </p:nvSpPr>
        <p:spPr>
          <a:xfrm>
            <a:off x="1835280" y="907919"/>
            <a:ext cx="5839200" cy="5205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800" b="1" i="0" u="none" strike="noStrike" baseline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PRZYGOTOWANIE KULTUROWE</a:t>
            </a:r>
          </a:p>
        </p:txBody>
      </p:sp>
      <p:sp>
        <p:nvSpPr>
          <p:cNvPr id="6" name="Dowolny kształt 5"/>
          <p:cNvSpPr/>
          <p:nvPr/>
        </p:nvSpPr>
        <p:spPr>
          <a:xfrm>
            <a:off x="6118559" y="5040000"/>
            <a:ext cx="2233440" cy="6426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3600" b="0" i="1" u="none" strike="noStrike" baseline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Wenecja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4201920" y="1512000"/>
            <a:ext cx="4510079" cy="2376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457920" y="4104000"/>
            <a:ext cx="4366079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2106720" cy="692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7429680" y="0"/>
            <a:ext cx="1714319" cy="6206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Dowolny kształt 3"/>
          <p:cNvSpPr/>
          <p:nvPr/>
        </p:nvSpPr>
        <p:spPr>
          <a:xfrm>
            <a:off x="3755736" y="6405976"/>
            <a:ext cx="2390400" cy="398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000" b="0" i="1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Zwiedzanie Wenecji</a:t>
            </a:r>
          </a:p>
        </p:txBody>
      </p:sp>
      <p:sp>
        <p:nvSpPr>
          <p:cNvPr id="5" name="Dowolny kształt 4"/>
          <p:cNvSpPr/>
          <p:nvPr/>
        </p:nvSpPr>
        <p:spPr>
          <a:xfrm>
            <a:off x="144000" y="1052736"/>
            <a:ext cx="5473800" cy="4899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600" b="1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PRZYGOTOWANIE KULTUROWE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67544" y="1761696"/>
            <a:ext cx="4165560" cy="44611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4950936" y="1758816"/>
            <a:ext cx="3713400" cy="4464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36000" y="189000"/>
            <a:ext cx="1723680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79280" y="189000"/>
            <a:ext cx="2016360" cy="7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Dowolny kształt 3"/>
          <p:cNvSpPr/>
          <p:nvPr/>
        </p:nvSpPr>
        <p:spPr>
          <a:xfrm>
            <a:off x="237600" y="1538200"/>
            <a:ext cx="5839200" cy="5205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800" b="1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PRZYGOTOWANIE KULTUROWE</a:t>
            </a:r>
          </a:p>
        </p:txBody>
      </p:sp>
      <p:sp>
        <p:nvSpPr>
          <p:cNvPr id="5" name="Dowolny kształt 4"/>
          <p:cNvSpPr/>
          <p:nvPr/>
        </p:nvSpPr>
        <p:spPr>
          <a:xfrm>
            <a:off x="3059279" y="5777641"/>
            <a:ext cx="3384360" cy="45971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400" b="0" i="1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Zwiedzanie Wenecji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788000" y="-20981880"/>
            <a:ext cx="5452919" cy="7272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287640" y="2405664"/>
            <a:ext cx="3816000" cy="28771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4427984" y="2402784"/>
            <a:ext cx="4392000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36000" y="189000"/>
            <a:ext cx="1723680" cy="647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79280" y="189000"/>
            <a:ext cx="2016360" cy="7189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Dowolny kształt 3"/>
          <p:cNvSpPr/>
          <p:nvPr/>
        </p:nvSpPr>
        <p:spPr>
          <a:xfrm>
            <a:off x="-15488" y="2204864"/>
            <a:ext cx="9144000" cy="348005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ctr" anchorCtr="0" compatLnSpc="1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4400"/>
            </a:pPr>
            <a:r>
              <a:rPr lang="pl-PL" sz="4400" b="1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PRAKTYKA WE WŁOSZECH </a:t>
            </a:r>
            <a:r>
              <a:rPr lang="pl-PL" sz="4400" b="1" i="0" u="none" strike="noStrike" baseline="0" dirty="0" smtClean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/>
            </a:r>
            <a:br>
              <a:rPr lang="pl-PL" sz="4400" b="1" i="0" u="none" strike="noStrike" baseline="0" dirty="0" smtClean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</a:br>
            <a:r>
              <a:rPr lang="pl-PL" sz="4400" b="1" i="0" u="none" strike="noStrike" baseline="0" dirty="0" smtClean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– RIMINI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4400"/>
            </a:pPr>
            <a:endParaRPr lang="pl-PL" sz="4400" b="1" i="0" u="none" strike="noStrike" baseline="0" dirty="0">
              <a:ln>
                <a:noFill/>
              </a:ln>
              <a:solidFill>
                <a:srgbClr val="24097B"/>
              </a:solidFill>
              <a:latin typeface="Tahoma" pitchFamily="34"/>
              <a:ea typeface="Arial" pitchFamily="34"/>
              <a:cs typeface="Arial" pitchFamily="34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4400"/>
            </a:pPr>
            <a:r>
              <a:rPr lang="pl-PL" sz="4400" b="1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29.04 – </a:t>
            </a:r>
            <a:r>
              <a:rPr lang="pl-PL" sz="4400" b="1" i="0" u="none" strike="noStrike" baseline="0" dirty="0" smtClean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17.05.2019</a:t>
            </a:r>
            <a:r>
              <a:rPr lang="pl-PL" sz="4400" b="1" i="0" u="none" strike="noStrike" dirty="0" smtClean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 r.</a:t>
            </a:r>
            <a:endParaRPr lang="pl-PL" sz="4400" b="1" i="0" u="none" strike="noStrike" baseline="0" dirty="0">
              <a:ln>
                <a:noFill/>
              </a:ln>
              <a:solidFill>
                <a:srgbClr val="24097B"/>
              </a:solidFill>
              <a:latin typeface="Tahoma" pitchFamily="34"/>
              <a:ea typeface="Arial" pitchFamily="34"/>
              <a:cs typeface="Arial" pitchFamily="34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4400"/>
            </a:pPr>
            <a:r>
              <a:rPr lang="pl-PL" sz="44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Tahoma" pitchFamily="34"/>
                <a:ea typeface="Arial" pitchFamily="34"/>
                <a:cs typeface="Arial" pitchFamily="34"/>
              </a:rPr>
              <a:t> </a:t>
            </a: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36000" y="189000"/>
            <a:ext cx="1723680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79280" y="189000"/>
            <a:ext cx="2016360" cy="7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Dowolny kształt 3"/>
          <p:cNvSpPr/>
          <p:nvPr/>
        </p:nvSpPr>
        <p:spPr>
          <a:xfrm>
            <a:off x="231199" y="1312920"/>
            <a:ext cx="5839200" cy="5205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800" b="1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PRZYGOTOWANIE KULTUROWE</a:t>
            </a:r>
          </a:p>
        </p:txBody>
      </p:sp>
      <p:sp>
        <p:nvSpPr>
          <p:cNvPr id="5" name="Dowolny kształt 4"/>
          <p:cNvSpPr/>
          <p:nvPr/>
        </p:nvSpPr>
        <p:spPr>
          <a:xfrm>
            <a:off x="3034519" y="5777641"/>
            <a:ext cx="3384360" cy="45971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400" b="0" i="1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Zwiedzanie Wenecji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97951" y="2128288"/>
            <a:ext cx="4294080" cy="31651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4927681" y="2128288"/>
            <a:ext cx="4031999" cy="316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36000" y="189000"/>
            <a:ext cx="1723680" cy="718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79280" y="189000"/>
            <a:ext cx="2016360" cy="7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Dowolny kształt 3"/>
          <p:cNvSpPr/>
          <p:nvPr/>
        </p:nvSpPr>
        <p:spPr>
          <a:xfrm>
            <a:off x="462600" y="1025319"/>
            <a:ext cx="5839200" cy="5205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800" b="1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PRZYGOTOWANIE KULTUROWE</a:t>
            </a:r>
          </a:p>
        </p:txBody>
      </p:sp>
      <p:sp>
        <p:nvSpPr>
          <p:cNvPr id="5" name="Dowolny kształt 4"/>
          <p:cNvSpPr/>
          <p:nvPr/>
        </p:nvSpPr>
        <p:spPr>
          <a:xfrm>
            <a:off x="3266560" y="6021288"/>
            <a:ext cx="3384360" cy="45971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400" b="0" i="1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Zwiedzanie Wenecji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23528" y="1789740"/>
            <a:ext cx="3281400" cy="39805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3934440" y="1800000"/>
            <a:ext cx="4849560" cy="396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36000" y="189000"/>
            <a:ext cx="1723680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79280" y="189000"/>
            <a:ext cx="2016360" cy="7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Dowolny kształt 3"/>
          <p:cNvSpPr/>
          <p:nvPr/>
        </p:nvSpPr>
        <p:spPr>
          <a:xfrm>
            <a:off x="3059279" y="6093296"/>
            <a:ext cx="3384360" cy="45971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400" b="0" i="1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Zwiedzanie Wenecji</a:t>
            </a:r>
          </a:p>
        </p:txBody>
      </p:sp>
      <p:sp>
        <p:nvSpPr>
          <p:cNvPr id="5" name="Dowolny kształt 4"/>
          <p:cNvSpPr/>
          <p:nvPr/>
        </p:nvSpPr>
        <p:spPr>
          <a:xfrm>
            <a:off x="360000" y="1501560"/>
            <a:ext cx="5839200" cy="5205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800" b="1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PRZYGOTOWANIE KULTUROWE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60000" y="2420888"/>
            <a:ext cx="3065400" cy="34045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3851920" y="2395148"/>
            <a:ext cx="4930999" cy="34302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36000" y="189000"/>
            <a:ext cx="1723680" cy="647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79280" y="189000"/>
            <a:ext cx="2016360" cy="6476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Dowolny kształt 3"/>
          <p:cNvSpPr/>
          <p:nvPr/>
        </p:nvSpPr>
        <p:spPr>
          <a:xfrm>
            <a:off x="467544" y="1409760"/>
            <a:ext cx="4824720" cy="5205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800" b="1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MIEJSCA RAKTYK</a:t>
            </a:r>
          </a:p>
        </p:txBody>
      </p:sp>
      <p:sp>
        <p:nvSpPr>
          <p:cNvPr id="5" name="Dowolny kształt 4"/>
          <p:cNvSpPr/>
          <p:nvPr/>
        </p:nvSpPr>
        <p:spPr>
          <a:xfrm>
            <a:off x="360000" y="1670040"/>
            <a:ext cx="8424720" cy="44830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ctr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l-PL" sz="2400" b="0" i="0" u="none" strike="noStrike" baseline="0" dirty="0">
              <a:ln>
                <a:noFill/>
              </a:ln>
              <a:solidFill>
                <a:srgbClr val="24097B"/>
              </a:solidFill>
              <a:latin typeface="Tahoma" pitchFamily="34"/>
              <a:ea typeface="Arial" pitchFamily="34"/>
              <a:cs typeface="Arial" pitchFamily="34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l-PL" sz="2400" b="0" i="0" u="none" strike="noStrike" baseline="0" dirty="0">
              <a:ln>
                <a:noFill/>
              </a:ln>
              <a:solidFill>
                <a:srgbClr val="24097B"/>
              </a:solidFill>
              <a:latin typeface="Tahoma" pitchFamily="34"/>
              <a:ea typeface="Arial" pitchFamily="34"/>
              <a:cs typeface="Arial" pitchFamily="34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097B"/>
              </a:buClr>
              <a:buSzPct val="100000"/>
              <a:buFont typeface="Wingdings" pitchFamily="2"/>
              <a:buChar char="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4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 </a:t>
            </a:r>
            <a:r>
              <a:rPr lang="pl-PL" sz="2400" b="1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Logistycy</a:t>
            </a:r>
            <a:r>
              <a:rPr lang="pl-PL" sz="24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 realizowali praktyki w: Lady Camelot Di </a:t>
            </a:r>
            <a:r>
              <a:rPr lang="pl-PL" sz="2400" b="0" i="0" u="none" strike="noStrike" baseline="0" dirty="0" err="1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Carratu</a:t>
            </a:r>
            <a:r>
              <a:rPr lang="pl-PL" sz="24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 Daniela, LS </a:t>
            </a:r>
            <a:r>
              <a:rPr lang="pl-PL" sz="2400" b="0" i="0" u="none" strike="noStrike" baseline="0" dirty="0" err="1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Bijoux</a:t>
            </a:r>
            <a:r>
              <a:rPr lang="pl-PL" sz="24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 Di </a:t>
            </a:r>
            <a:r>
              <a:rPr lang="pl-PL" sz="2400" b="0" i="0" u="none" strike="noStrike" baseline="0" dirty="0" err="1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Schiarante</a:t>
            </a:r>
            <a:r>
              <a:rPr lang="pl-PL" sz="24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 Livio, Trevi </a:t>
            </a:r>
            <a:r>
              <a:rPr lang="pl-PL" sz="2400" b="0" i="0" u="none" strike="noStrike" baseline="0" dirty="0" smtClean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S.P.A;</a:t>
            </a:r>
            <a:endParaRPr lang="pl-PL" sz="2400" b="0" i="0" u="none" strike="noStrike" baseline="0" dirty="0">
              <a:ln>
                <a:noFill/>
              </a:ln>
              <a:solidFill>
                <a:srgbClr val="24097B"/>
              </a:solidFill>
              <a:latin typeface="Tahoma" pitchFamily="34"/>
              <a:ea typeface="Arial" pitchFamily="34"/>
              <a:cs typeface="Arial" pitchFamily="34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097B"/>
              </a:buClr>
              <a:buSzPct val="100000"/>
              <a:buFont typeface="Wingdings" pitchFamily="2"/>
              <a:buChar char="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l-PL" sz="2400" b="0" i="0" u="none" strike="noStrike" baseline="0" dirty="0">
              <a:ln>
                <a:noFill/>
              </a:ln>
              <a:solidFill>
                <a:srgbClr val="24097B"/>
              </a:solidFill>
              <a:latin typeface="Tahoma" pitchFamily="34"/>
              <a:ea typeface="Arial" pitchFamily="34"/>
              <a:cs typeface="Arial" pitchFamily="34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097B"/>
              </a:buClr>
              <a:buSzPct val="100000"/>
              <a:buFont typeface="Wingdings" pitchFamily="2"/>
              <a:buChar char="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4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 </a:t>
            </a:r>
            <a:r>
              <a:rPr lang="pl-PL" sz="2400" b="1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Informatycy</a:t>
            </a:r>
            <a:r>
              <a:rPr lang="pl-PL" sz="24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 kształcili się zawodowo w: SORMANI S.R.L., </a:t>
            </a:r>
            <a:r>
              <a:rPr lang="pl-PL" sz="2400" b="0" i="0" u="none" strike="noStrike" baseline="0" dirty="0" err="1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Istituto</a:t>
            </a:r>
            <a:r>
              <a:rPr lang="pl-PL" sz="24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 </a:t>
            </a:r>
            <a:r>
              <a:rPr lang="pl-PL" sz="2400" b="0" i="0" u="none" strike="noStrike" baseline="0" dirty="0" err="1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Professionale</a:t>
            </a:r>
            <a:r>
              <a:rPr lang="pl-PL" sz="24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 </a:t>
            </a:r>
            <a:r>
              <a:rPr lang="pl-PL" sz="2400" b="0" i="0" u="none" strike="noStrike" baseline="0" dirty="0" err="1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Statale</a:t>
            </a:r>
            <a:r>
              <a:rPr lang="pl-PL" sz="24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 Per </a:t>
            </a:r>
            <a:r>
              <a:rPr lang="pl-PL" sz="2400" b="0" i="0" u="none" strike="noStrike" baseline="0" dirty="0" err="1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L'Industria</a:t>
            </a:r>
            <a:r>
              <a:rPr lang="pl-PL" sz="24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 E </a:t>
            </a:r>
            <a:r>
              <a:rPr lang="pl-PL" sz="2400" b="0" i="0" u="none" strike="noStrike" baseline="0" dirty="0" err="1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L'Artigianato</a:t>
            </a:r>
            <a:r>
              <a:rPr lang="pl-PL" sz="24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 Leon Batista Alberti, EX Novo </a:t>
            </a:r>
            <a:r>
              <a:rPr lang="pl-PL" sz="2400" b="0" i="0" u="none" strike="noStrike" baseline="0" dirty="0" err="1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Computer</a:t>
            </a:r>
            <a:r>
              <a:rPr lang="pl-PL" sz="24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, Trevi </a:t>
            </a:r>
            <a:r>
              <a:rPr lang="pl-PL" sz="2400" b="0" i="0" u="none" strike="noStrike" baseline="0" dirty="0" smtClean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S.P.A;</a:t>
            </a:r>
            <a:endParaRPr lang="pl-PL" sz="2400" b="0" i="0" u="none" strike="noStrike" baseline="0" dirty="0">
              <a:ln>
                <a:noFill/>
              </a:ln>
              <a:solidFill>
                <a:srgbClr val="24097B"/>
              </a:solidFill>
              <a:latin typeface="Tahoma" pitchFamily="34"/>
              <a:ea typeface="Arial" pitchFamily="34"/>
              <a:cs typeface="Arial" pitchFamily="34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l-PL" sz="2400" b="0" i="0" u="none" strike="noStrike" baseline="0" dirty="0">
              <a:ln>
                <a:noFill/>
              </a:ln>
              <a:solidFill>
                <a:srgbClr val="24097B"/>
              </a:solidFill>
              <a:latin typeface="Tahoma" pitchFamily="34"/>
              <a:ea typeface="Arial" pitchFamily="34"/>
              <a:cs typeface="Arial" pitchFamily="34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097B"/>
              </a:buClr>
              <a:buSzPct val="100000"/>
              <a:buFont typeface="Wingdings" pitchFamily="2"/>
              <a:buChar char="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4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 </a:t>
            </a:r>
            <a:r>
              <a:rPr lang="pl-PL" sz="2400" b="1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Ekonomiści </a:t>
            </a:r>
            <a:r>
              <a:rPr lang="pl-PL" sz="24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odbyli staż w następujących firmach: SISTEMA TURISMO SRL, </a:t>
            </a:r>
            <a:r>
              <a:rPr lang="pl-PL" sz="2400" b="0" i="0" u="none" strike="noStrike" baseline="0" dirty="0" err="1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Istituto</a:t>
            </a:r>
            <a:r>
              <a:rPr lang="pl-PL" sz="24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 </a:t>
            </a:r>
            <a:r>
              <a:rPr lang="pl-PL" sz="2400" b="0" i="0" u="none" strike="noStrike" baseline="0" dirty="0" err="1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Professionale</a:t>
            </a:r>
            <a:r>
              <a:rPr lang="pl-PL" sz="24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 </a:t>
            </a:r>
            <a:r>
              <a:rPr lang="pl-PL" sz="2400" b="0" i="0" u="none" strike="noStrike" baseline="0" dirty="0" err="1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Statale</a:t>
            </a:r>
            <a:r>
              <a:rPr lang="pl-PL" sz="24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 Per </a:t>
            </a:r>
            <a:r>
              <a:rPr lang="pl-PL" sz="2400" b="0" i="0" u="none" strike="noStrike" baseline="0" dirty="0" err="1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L'Industria</a:t>
            </a:r>
            <a:r>
              <a:rPr lang="pl-PL" sz="24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 E </a:t>
            </a:r>
            <a:r>
              <a:rPr lang="pl-PL" sz="2400" b="0" i="0" u="none" strike="noStrike" baseline="0" dirty="0" err="1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L'Artigianato</a:t>
            </a:r>
            <a:r>
              <a:rPr lang="pl-PL" sz="24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 Leon Batista Alberti</a:t>
            </a:r>
            <a:r>
              <a:rPr lang="pl-PL" sz="2400" b="0" i="0" u="none" strike="noStrike" baseline="0" dirty="0" smtClean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”.</a:t>
            </a:r>
            <a:endParaRPr lang="pl-PL" sz="2400" b="0" i="0" u="none" strike="noStrike" baseline="0" dirty="0">
              <a:ln>
                <a:noFill/>
              </a:ln>
              <a:solidFill>
                <a:srgbClr val="24097B"/>
              </a:solidFill>
              <a:latin typeface="Tahoma" pitchFamily="34"/>
              <a:ea typeface="Arial" pitchFamily="34"/>
              <a:cs typeface="Arial" pitchFamily="34"/>
            </a:endParaRP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36000" y="189000"/>
            <a:ext cx="1723680" cy="647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79280" y="189000"/>
            <a:ext cx="2016360" cy="6476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Dowolny kształt 3"/>
          <p:cNvSpPr/>
          <p:nvPr/>
        </p:nvSpPr>
        <p:spPr>
          <a:xfrm>
            <a:off x="322024" y="1005760"/>
            <a:ext cx="4824720" cy="5205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800" b="1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MIEJSCA RAKTYK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16800" y="1700808"/>
            <a:ext cx="4057559" cy="2655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4628620" y="1700808"/>
            <a:ext cx="4273560" cy="2655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pole tekstowe 9"/>
          <p:cNvSpPr txBox="1"/>
          <p:nvPr/>
        </p:nvSpPr>
        <p:spPr>
          <a:xfrm>
            <a:off x="1" y="4671710"/>
            <a:ext cx="23455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2000"/>
            </a:pPr>
            <a:r>
              <a:rPr lang="it-IT" sz="1600" b="1" dirty="0"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Istituto Professionale Statale Per L'Industria E L'Artigianato Leon Batista Alberti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579" y="4581128"/>
            <a:ext cx="3603625" cy="20240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801" y="4581128"/>
            <a:ext cx="3516021" cy="20240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36000" y="189000"/>
            <a:ext cx="1723680" cy="647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79280" y="189000"/>
            <a:ext cx="2016360" cy="6476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Dowolny kształt 3"/>
          <p:cNvSpPr/>
          <p:nvPr/>
        </p:nvSpPr>
        <p:spPr>
          <a:xfrm>
            <a:off x="240480" y="1268760"/>
            <a:ext cx="4824720" cy="5205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800" b="1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MIEJSCA RAKTYK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16000" y="2272384"/>
            <a:ext cx="3816000" cy="280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4176000" y="1368000"/>
            <a:ext cx="4464000" cy="28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ole tekstowe 6"/>
          <p:cNvSpPr txBox="1"/>
          <p:nvPr/>
        </p:nvSpPr>
        <p:spPr>
          <a:xfrm>
            <a:off x="794736" y="5373216"/>
            <a:ext cx="2985176" cy="9360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2400"/>
            </a:pPr>
            <a:r>
              <a:rPr lang="pl-PL" sz="2400" b="1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Lady Camelot Di </a:t>
            </a:r>
            <a:endParaRPr lang="pl-PL" sz="2400" b="1" i="0" u="none" strike="noStrike" baseline="0" dirty="0" smtClean="0">
              <a:ln>
                <a:noFill/>
              </a:ln>
              <a:solidFill>
                <a:srgbClr val="24097B"/>
              </a:solidFill>
              <a:latin typeface="Tahoma" pitchFamily="34"/>
              <a:ea typeface="Arial" pitchFamily="34"/>
              <a:cs typeface="Arial" pitchFamily="34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2400"/>
            </a:pPr>
            <a:r>
              <a:rPr lang="pl-PL" sz="2400" b="1" i="0" u="none" strike="noStrike" baseline="0" dirty="0" err="1" smtClean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Carratu</a:t>
            </a:r>
            <a:r>
              <a:rPr lang="pl-PL" sz="2400" b="1" i="0" u="none" strike="noStrike" baseline="0" dirty="0" smtClean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 </a:t>
            </a:r>
            <a:r>
              <a:rPr lang="pl-PL" sz="2400" b="1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Daniela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29536" y="2222520"/>
            <a:ext cx="3816000" cy="280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4189536" y="1318136"/>
            <a:ext cx="4464000" cy="280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4563336" y="3492496"/>
            <a:ext cx="3528000" cy="2376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36000" y="189000"/>
            <a:ext cx="1723680" cy="647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79280" y="189000"/>
            <a:ext cx="2016360" cy="6476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Dowolny kształt 3"/>
          <p:cNvSpPr/>
          <p:nvPr/>
        </p:nvSpPr>
        <p:spPr>
          <a:xfrm>
            <a:off x="298880" y="1224000"/>
            <a:ext cx="4824720" cy="5205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800" b="1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MIEJSCA RAKTYK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36440" y="2132856"/>
            <a:ext cx="4464000" cy="279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pole tekstowe 5"/>
          <p:cNvSpPr txBox="1"/>
          <p:nvPr/>
        </p:nvSpPr>
        <p:spPr>
          <a:xfrm>
            <a:off x="1300088" y="5517232"/>
            <a:ext cx="2336704" cy="648072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2800"/>
            </a:pPr>
            <a:r>
              <a:rPr lang="pl-PL" sz="3200" b="1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Trevi</a:t>
            </a:r>
            <a:r>
              <a:rPr lang="pl-PL" sz="28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 </a:t>
            </a:r>
            <a:r>
              <a:rPr lang="pl-PL" sz="2800" b="1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S.P.A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4896000" y="1124744"/>
            <a:ext cx="4031999" cy="280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4889992" y="4149080"/>
            <a:ext cx="3960000" cy="2474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640"/>
            <a:ext cx="8785225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owolny kształt 2"/>
          <p:cNvSpPr/>
          <p:nvPr/>
        </p:nvSpPr>
        <p:spPr>
          <a:xfrm>
            <a:off x="298880" y="1019320"/>
            <a:ext cx="4824720" cy="5205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800" b="1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MIEJSCA RAKTYK</a:t>
            </a:r>
          </a:p>
        </p:txBody>
      </p:sp>
      <p:sp>
        <p:nvSpPr>
          <p:cNvPr id="2" name="Prostokąt 1"/>
          <p:cNvSpPr/>
          <p:nvPr/>
        </p:nvSpPr>
        <p:spPr>
          <a:xfrm>
            <a:off x="332312" y="5136867"/>
            <a:ext cx="34307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EX NOVO </a:t>
            </a:r>
            <a:r>
              <a:rPr lang="pl" sz="2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COMPUTER</a:t>
            </a:r>
            <a:endParaRPr lang="pl-PL" sz="24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44560"/>
            <a:ext cx="3892925" cy="29249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374" y="1744560"/>
            <a:ext cx="2444750" cy="3262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849" y="2427246"/>
            <a:ext cx="2377501" cy="31712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285828"/>
            <a:ext cx="1414463" cy="18867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8270422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539552" y="5373216"/>
            <a:ext cx="26709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SISTEMA TURISMO</a:t>
            </a:r>
            <a:endParaRPr lang="pl-PL" sz="20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1" y="116632"/>
            <a:ext cx="8791575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owolny kształt 3"/>
          <p:cNvSpPr/>
          <p:nvPr/>
        </p:nvSpPr>
        <p:spPr>
          <a:xfrm>
            <a:off x="298880" y="1019320"/>
            <a:ext cx="4824720" cy="5205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800" b="1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MIEJSCA RAKTYK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53" y="1700808"/>
            <a:ext cx="4115490" cy="30825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501008"/>
            <a:ext cx="1996102" cy="278306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92514"/>
            <a:ext cx="2432869" cy="32434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356047"/>
            <a:ext cx="2503333" cy="187406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17538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81" y="188640"/>
            <a:ext cx="8791575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owolny kształt 2"/>
          <p:cNvSpPr/>
          <p:nvPr/>
        </p:nvSpPr>
        <p:spPr>
          <a:xfrm>
            <a:off x="298880" y="1019320"/>
            <a:ext cx="4824720" cy="5205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800" b="1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MIEJSCA RAKTYK</a:t>
            </a:r>
          </a:p>
        </p:txBody>
      </p:sp>
      <p:sp>
        <p:nvSpPr>
          <p:cNvPr id="2" name="Prostokąt 1"/>
          <p:cNvSpPr/>
          <p:nvPr/>
        </p:nvSpPr>
        <p:spPr>
          <a:xfrm>
            <a:off x="5123600" y="155689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SORMANI S.R.L.</a:t>
            </a:r>
            <a:endParaRPr lang="pl-PL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69" y="1556896"/>
            <a:ext cx="3864025" cy="2478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762" y="2125017"/>
            <a:ext cx="2809875" cy="404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876" y="4149080"/>
            <a:ext cx="3013447" cy="2485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173" y="2005558"/>
            <a:ext cx="3055589" cy="2270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80" y="4035542"/>
            <a:ext cx="3353887" cy="4823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85069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36000" y="189000"/>
            <a:ext cx="1723680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79280" y="189000"/>
            <a:ext cx="2016360" cy="7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Dowolny kształt 3"/>
          <p:cNvSpPr/>
          <p:nvPr/>
        </p:nvSpPr>
        <p:spPr>
          <a:xfrm>
            <a:off x="324000" y="716400"/>
            <a:ext cx="8555040" cy="58996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ctr" anchorCtr="0" compatLnSpc="1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3200" b="1" i="0" u="none" strike="noStrike" baseline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CELE PROJEKTU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l-PL" sz="3200" b="0" i="0" u="none" strike="noStrike" baseline="0">
              <a:ln>
                <a:noFill/>
              </a:ln>
              <a:solidFill>
                <a:srgbClr val="24097B"/>
              </a:solidFill>
              <a:latin typeface="Tahoma" pitchFamily="34"/>
              <a:ea typeface="Arial" pitchFamily="34"/>
              <a:cs typeface="Arial" pitchFamily="34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200" b="0" i="0" u="none" strike="noStrike" baseline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Głównym celem projektu jest nabycie umiejętności praktycznych                    w kształconym zawodzie oraz doświadczeń zawodowych                                   w międzynarodowym środowisku pracy.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l-PL" sz="2000" b="0" i="0" u="none" strike="noStrike" baseline="0">
              <a:ln>
                <a:noFill/>
              </a:ln>
              <a:solidFill>
                <a:srgbClr val="24097B"/>
              </a:solidFill>
              <a:latin typeface="Tahoma" pitchFamily="34"/>
              <a:ea typeface="Arial" pitchFamily="34"/>
              <a:cs typeface="Arial" pitchFamily="34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100" b="1" i="1" u="none" strike="noStrike" baseline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Celami szczegółowymi są: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097B"/>
              </a:buClr>
              <a:buSzPct val="100000"/>
              <a:buFont typeface="Wingdings" pitchFamily="2"/>
              <a:buChar char="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100" b="0" i="0" u="none" strike="noStrike" baseline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zdobycie praktycznych doświadczeń zawodowych poprzez odbycie praktyki w przedsiębiorstwie zagranicznym,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097B"/>
              </a:buClr>
              <a:buSzPct val="100000"/>
              <a:buFont typeface="Wingdings" pitchFamily="2"/>
              <a:buChar char="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100" b="0" i="0" u="none" strike="noStrike" baseline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 podwyższenie znajomości językowych,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097B"/>
              </a:buClr>
              <a:buSzPct val="100000"/>
              <a:buFont typeface="Wingdings" pitchFamily="2"/>
              <a:buChar char="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100" b="0" i="0" u="none" strike="noStrike" baseline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 weryfikacja wiedzy teoretycznej i praktycznej nabytej w szkole,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097B"/>
              </a:buClr>
              <a:buSzPct val="100000"/>
              <a:buFont typeface="Wingdings" pitchFamily="2"/>
              <a:buChar char="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100" b="0" i="0" u="none" strike="noStrike" baseline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 zdobycie umiejętności praktycznych, które są oczekiwane na lokalnym rynku pracy,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097B"/>
              </a:buClr>
              <a:buSzPct val="100000"/>
              <a:buFont typeface="Wingdings" pitchFamily="2"/>
              <a:buChar char="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100" b="0" i="0" u="none" strike="noStrike" baseline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 kształtowanie umiejętności interpersonalnych,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097B"/>
              </a:buClr>
              <a:buSzPct val="100000"/>
              <a:buFont typeface="Wingdings" pitchFamily="2"/>
              <a:buChar char="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100" b="0" i="0" u="none" strike="noStrike" baseline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 poznanie i stosowanie zasad BHP,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097B"/>
              </a:buClr>
              <a:buSzPct val="100000"/>
              <a:buFont typeface="Wingdings" pitchFamily="2"/>
              <a:buChar char="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100" b="0" i="0" u="none" strike="noStrike" baseline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 organizacja pracy i zarządzanie czasem na wyznaczonym stanowisku.</a:t>
            </a: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81" y="188640"/>
            <a:ext cx="8791575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owolny kształt 2"/>
          <p:cNvSpPr/>
          <p:nvPr/>
        </p:nvSpPr>
        <p:spPr>
          <a:xfrm>
            <a:off x="298880" y="1019320"/>
            <a:ext cx="4824720" cy="5205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800" b="1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MIEJSCA RAKTYK</a:t>
            </a:r>
          </a:p>
        </p:txBody>
      </p:sp>
      <p:sp>
        <p:nvSpPr>
          <p:cNvPr id="4" name="Prostokąt 3"/>
          <p:cNvSpPr/>
          <p:nvPr/>
        </p:nvSpPr>
        <p:spPr>
          <a:xfrm>
            <a:off x="3203848" y="1539880"/>
            <a:ext cx="46201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>
                <a:solidFill>
                  <a:srgbClr val="002060"/>
                </a:solidFill>
                <a:latin typeface="Tahoma" pitchFamily="34"/>
                <a:ea typeface="Arial" pitchFamily="34"/>
                <a:cs typeface="Arial" pitchFamily="34"/>
              </a:rPr>
              <a:t>LS </a:t>
            </a:r>
            <a:r>
              <a:rPr lang="pl-PL" sz="2400" b="1" dirty="0" err="1">
                <a:solidFill>
                  <a:srgbClr val="002060"/>
                </a:solidFill>
                <a:latin typeface="Tahoma" pitchFamily="34"/>
                <a:ea typeface="Arial" pitchFamily="34"/>
                <a:cs typeface="Arial" pitchFamily="34"/>
              </a:rPr>
              <a:t>Bijoux</a:t>
            </a:r>
            <a:r>
              <a:rPr lang="pl-PL" sz="2400" b="1" dirty="0">
                <a:solidFill>
                  <a:srgbClr val="002060"/>
                </a:solidFill>
                <a:latin typeface="Tahoma" pitchFamily="34"/>
                <a:ea typeface="Arial" pitchFamily="34"/>
                <a:cs typeface="Arial" pitchFamily="34"/>
              </a:rPr>
              <a:t> Di </a:t>
            </a:r>
            <a:r>
              <a:rPr lang="pl-PL" sz="2400" b="1" dirty="0" err="1">
                <a:solidFill>
                  <a:srgbClr val="002060"/>
                </a:solidFill>
                <a:latin typeface="Tahoma" pitchFamily="34"/>
                <a:ea typeface="Arial" pitchFamily="34"/>
                <a:cs typeface="Arial" pitchFamily="34"/>
              </a:rPr>
              <a:t>Schiarante</a:t>
            </a:r>
            <a:r>
              <a:rPr lang="pl-PL" sz="2400" b="1" dirty="0">
                <a:solidFill>
                  <a:srgbClr val="002060"/>
                </a:solidFill>
                <a:latin typeface="Tahoma" pitchFamily="34"/>
                <a:ea typeface="Arial" pitchFamily="34"/>
                <a:cs typeface="Arial" pitchFamily="34"/>
              </a:rPr>
              <a:t> Livio</a:t>
            </a:r>
            <a:endParaRPr lang="pl-PL" sz="2400" b="1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12392"/>
            <a:ext cx="3904513" cy="24595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688" y="4869160"/>
            <a:ext cx="2120999" cy="15416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904" y="2112392"/>
            <a:ext cx="3335756" cy="44482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869160"/>
            <a:ext cx="1328797" cy="178831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58022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36000" y="189000"/>
            <a:ext cx="1723680" cy="718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79280" y="189000"/>
            <a:ext cx="2016360" cy="7189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Dowolny kształt 3"/>
          <p:cNvSpPr/>
          <p:nvPr/>
        </p:nvSpPr>
        <p:spPr>
          <a:xfrm>
            <a:off x="1187460" y="836640"/>
            <a:ext cx="7416900" cy="94715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800" b="1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PODSUMOWANIE PRAKTYK – </a:t>
            </a:r>
            <a:br>
              <a:rPr lang="pl-PL" sz="2800" b="1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</a:br>
            <a:r>
              <a:rPr lang="pl-PL" sz="2800" b="1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ROZDANIE CERTYFIKATÓW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224000" y="1872000"/>
            <a:ext cx="6552000" cy="43920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36000" y="189000"/>
            <a:ext cx="1723680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79280" y="189000"/>
            <a:ext cx="2016360" cy="7189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Dowolny kształt 3"/>
          <p:cNvSpPr/>
          <p:nvPr/>
        </p:nvSpPr>
        <p:spPr>
          <a:xfrm>
            <a:off x="611280" y="2542834"/>
            <a:ext cx="7705799" cy="341850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ctr" anchorCtr="0" compatLnSpc="1">
            <a:spAutoFit/>
          </a:bodyPr>
          <a:lstStyle/>
          <a:p>
            <a:pPr marL="0" marR="0" lvl="0" indent="0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4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Uczestnicy projektu </a:t>
            </a:r>
            <a:r>
              <a:rPr lang="pl-PL" sz="2400" b="0" i="0" u="none" strike="noStrike" baseline="0" dirty="0" smtClean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otrzymali:</a:t>
            </a:r>
          </a:p>
          <a:p>
            <a:pPr marL="342900" marR="0" lvl="0" indent="-342900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400" b="0" i="0" u="none" strike="noStrike" baseline="0" dirty="0" smtClean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 </a:t>
            </a:r>
            <a:r>
              <a:rPr lang="pl-PL" sz="2400" b="0" i="0" u="none" strike="noStrike" baseline="0" dirty="0" err="1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Europass</a:t>
            </a:r>
            <a:r>
              <a:rPr lang="pl-PL" sz="24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 </a:t>
            </a:r>
            <a:r>
              <a:rPr lang="pl-PL" sz="2400" b="0" i="0" u="none" strike="noStrike" baseline="0" dirty="0" smtClean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Mobilność;</a:t>
            </a:r>
          </a:p>
          <a:p>
            <a:pPr marL="342900" marR="0" lvl="0" indent="-342900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400" b="0" i="0" u="none" strike="noStrike" baseline="0" dirty="0" smtClean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 Certyfikat potwierdzający </a:t>
            </a:r>
            <a:r>
              <a:rPr lang="pl-PL" sz="24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odbycie stażu w zakładach pracy od Biura </a:t>
            </a:r>
            <a:r>
              <a:rPr lang="pl-PL" sz="2400" b="0" i="0" u="none" strike="noStrike" baseline="0" dirty="0" err="1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Sistema</a:t>
            </a:r>
            <a:r>
              <a:rPr lang="pl-PL" sz="24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 </a:t>
            </a:r>
            <a:r>
              <a:rPr lang="pl-PL" sz="2400" b="0" i="0" u="none" strike="noStrike" baseline="0" dirty="0" err="1" smtClean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Turismo</a:t>
            </a:r>
            <a:r>
              <a:rPr lang="pl-PL" sz="2400" b="0" i="0" u="none" strike="noStrike" baseline="0" dirty="0" smtClean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;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400" dirty="0"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 Certyfikat </a:t>
            </a:r>
            <a:r>
              <a:rPr lang="pl-PL" sz="24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z zajęć </a:t>
            </a:r>
            <a:r>
              <a:rPr lang="pl-PL" sz="2400" b="0" i="0" u="none" strike="noStrike" baseline="0" dirty="0" smtClean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przygotowawczych - </a:t>
            </a:r>
            <a:r>
              <a:rPr lang="pl-PL" sz="24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szkolenia językowo – kulturowo - pedagogicznego od instytucji wysyłającej. </a:t>
            </a:r>
            <a:br>
              <a:rPr lang="pl-PL" sz="24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</a:br>
            <a:r>
              <a:rPr lang="pl-PL" sz="24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Dokumenty te to dla nich przepustka na europejski rynek pracy niezbędna w dobie globalizacji.</a:t>
            </a:r>
          </a:p>
        </p:txBody>
      </p:sp>
      <p:sp>
        <p:nvSpPr>
          <p:cNvPr id="5" name="Dowolny kształt 4"/>
          <p:cNvSpPr/>
          <p:nvPr/>
        </p:nvSpPr>
        <p:spPr>
          <a:xfrm>
            <a:off x="611280" y="1556792"/>
            <a:ext cx="6264360" cy="94715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800" b="1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PODSUMOWANIE PRAKTYK – OTRZYMANE CERTYFIKATY</a:t>
            </a: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36000" y="189000"/>
            <a:ext cx="1723680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79280" y="189000"/>
            <a:ext cx="2016360" cy="7189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ole tekstowe 4"/>
          <p:cNvSpPr/>
          <p:nvPr/>
        </p:nvSpPr>
        <p:spPr>
          <a:xfrm>
            <a:off x="539552" y="1556792"/>
            <a:ext cx="7129416" cy="5205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800" b="1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KORZYŚCI Z UDZIAŁU W PROJEKCIE</a:t>
            </a:r>
          </a:p>
        </p:txBody>
      </p:sp>
      <p:sp>
        <p:nvSpPr>
          <p:cNvPr id="5" name="Dowolny kształt 4"/>
          <p:cNvSpPr/>
          <p:nvPr/>
        </p:nvSpPr>
        <p:spPr>
          <a:xfrm>
            <a:off x="539552" y="2349360"/>
            <a:ext cx="8064896" cy="378783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097B"/>
              </a:buClr>
              <a:buSzPct val="100000"/>
              <a:buFont typeface="Wingdings" pitchFamily="2"/>
              <a:buChar char="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4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podniesienie kwalifikacji zawodowych, przydatnych </a:t>
            </a:r>
            <a:br>
              <a:rPr lang="pl-PL" sz="24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</a:br>
            <a:r>
              <a:rPr lang="pl-PL" sz="24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w przyszłej pracy;</a:t>
            </a:r>
          </a:p>
          <a:p>
            <a:pPr marL="0" marR="0" lvl="0" indent="0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097B"/>
              </a:buClr>
              <a:buSzPct val="100000"/>
              <a:buFont typeface="Wingdings" pitchFamily="2"/>
              <a:buChar char="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4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 poznanie wymogów pracodawców w krajach </a:t>
            </a:r>
            <a:r>
              <a:rPr lang="pl-PL" sz="2400" b="0" i="0" u="none" strike="noStrike" baseline="0" dirty="0" smtClean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europejskich, </a:t>
            </a:r>
          </a:p>
          <a:p>
            <a:pPr marL="0" marR="0" lvl="0" indent="0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097B"/>
              </a:buClr>
              <a:buSzPct val="100000"/>
              <a:buFont typeface="Wingdings" pitchFamily="2"/>
              <a:buChar char="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400" b="0" i="0" u="none" strike="noStrike" baseline="0" dirty="0" smtClean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wymiana </a:t>
            </a:r>
            <a:r>
              <a:rPr lang="pl-PL" sz="24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doświadczeń w zakresie funkcjonowania branży ekonomicznej, informatycznej, </a:t>
            </a:r>
            <a:r>
              <a:rPr lang="pl-PL" sz="2400" b="0" i="0" u="none" strike="noStrike" baseline="0" dirty="0" smtClean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logistycznej;</a:t>
            </a:r>
            <a:endParaRPr lang="pl-PL" sz="2400" b="0" i="0" u="none" strike="noStrike" baseline="0" dirty="0">
              <a:ln>
                <a:noFill/>
              </a:ln>
              <a:solidFill>
                <a:srgbClr val="24097B"/>
              </a:solidFill>
              <a:latin typeface="Tahoma" pitchFamily="34"/>
              <a:ea typeface="Arial" pitchFamily="34"/>
              <a:cs typeface="Arial" pitchFamily="34"/>
            </a:endParaRPr>
          </a:p>
          <a:p>
            <a:pPr marL="0" marR="0" lvl="0" indent="0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097B"/>
              </a:buClr>
              <a:buSzPct val="100000"/>
              <a:buFont typeface="Wingdings" pitchFamily="2"/>
              <a:buChar char="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4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 podniesienie sprawności komunikacyjnej w językach obcych: angielskim i włoskim;</a:t>
            </a:r>
          </a:p>
          <a:p>
            <a:pPr marL="0" marR="0" lvl="0" indent="0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097B"/>
              </a:buClr>
              <a:buSzPct val="100000"/>
              <a:buFont typeface="Wingdings" pitchFamily="2"/>
              <a:buChar char="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4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 nabycie szacunku do innych kultur i obyczajów, promocja własnego kraju, regionu oraz szkoły.</a:t>
            </a: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36000" y="189000"/>
            <a:ext cx="1723680" cy="7189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ymbol zastępczy tekstu 2"/>
          <p:cNvSpPr txBox="1">
            <a:spLocks noGrp="1"/>
          </p:cNvSpPr>
          <p:nvPr>
            <p:ph type="body" idx="4294967295"/>
          </p:nvPr>
        </p:nvSpPr>
        <p:spPr>
          <a:xfrm>
            <a:off x="914400" y="2205038"/>
            <a:ext cx="7474024" cy="3384550"/>
          </a:xfrm>
        </p:spPr>
        <p:txBody>
          <a:bodyPr wrap="square"/>
          <a:lstStyle>
            <a:defPPr marL="342720" marR="0" lvl="0" indent="-342720" algn="l" rtl="0" hangingPunct="1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CCFF"/>
              </a:buClr>
              <a:buSzPct val="65000"/>
              <a:buFont typeface="Wingdings" pitchFamily="2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pl-PL" sz="3200" b="0" i="0" u="none" strike="noStrike" baseline="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Tahoma" pitchFamily="34"/>
                <a:ea typeface="Arial" pitchFamily="34"/>
                <a:cs typeface="Arial" pitchFamily="34"/>
              </a:defRPr>
            </a:defPPr>
            <a:lvl1pPr marL="342720" marR="0" lvl="0" indent="-342720" algn="l" rtl="0" hangingPunct="1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CCFF"/>
              </a:buClr>
              <a:buSzPct val="65000"/>
              <a:buFont typeface="Wingdings" pitchFamily="2"/>
              <a:buChar char=""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pl-PL" sz="3200" b="0" i="0" u="none" strike="noStrike" baseline="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Tahoma" pitchFamily="34"/>
                <a:ea typeface="Arial" pitchFamily="34"/>
                <a:cs typeface="Arial" pitchFamily="34"/>
              </a:defRPr>
            </a:lvl1pPr>
            <a:lvl2pPr marL="742680" marR="0" lvl="1" indent="-285480" algn="l" rtl="0" hangingPunct="1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Clr>
                <a:srgbClr val="FFCC00"/>
              </a:buClr>
              <a:buSzPct val="65000"/>
              <a:buFont typeface="Wingdings" pitchFamily="2"/>
              <a:buChar char=""/>
              <a:tabLst>
                <a:tab pos="171360" algn="l"/>
                <a:tab pos="1085759" algn="l"/>
                <a:tab pos="2000160" algn="l"/>
                <a:tab pos="2914560" algn="l"/>
                <a:tab pos="3828959" algn="l"/>
                <a:tab pos="4743360" algn="l"/>
                <a:tab pos="5657760" algn="l"/>
                <a:tab pos="6572160" algn="l"/>
                <a:tab pos="7486560" algn="l"/>
                <a:tab pos="8400960" algn="l"/>
                <a:tab pos="9315360" algn="l"/>
              </a:tabLst>
              <a:defRPr lang="pl-PL" sz="2800" b="0" i="0" u="none" strike="noStrike" baseline="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Tahoma" pitchFamily="34"/>
                <a:ea typeface="Arial" pitchFamily="34"/>
                <a:cs typeface="Arial" pitchFamily="34"/>
              </a:defRPr>
            </a:lvl2pPr>
            <a:lvl3pPr marL="1143000" marR="0" lvl="2" indent="-228600" algn="l" rtl="0" hangingPunct="1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00CCFF"/>
              </a:buClr>
              <a:buSzPct val="65000"/>
              <a:buFont typeface="Wingdings" pitchFamily="2"/>
              <a:buChar char="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  <a:tab pos="8915399" algn="l"/>
              </a:tabLst>
              <a:defRPr lang="pl-PL" sz="2400" b="0" i="0" u="none" strike="noStrike" baseline="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Tahoma" pitchFamily="34"/>
                <a:ea typeface="Arial" pitchFamily="34"/>
                <a:cs typeface="Arial" pitchFamily="34"/>
              </a:defRPr>
            </a:lvl3pPr>
            <a:lvl4pPr marL="1600199" marR="0" lvl="3" indent="-228600" algn="l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FFCC00"/>
              </a:buClr>
              <a:buSzPct val="65000"/>
              <a:buFont typeface="Wingdings" pitchFamily="2"/>
              <a:buChar char="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799" algn="l"/>
                <a:tab pos="8458200" algn="l"/>
              </a:tabLst>
              <a:defRPr lang="pl-PL" sz="2000" b="0" i="0" u="none" strike="noStrike" baseline="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Tahoma" pitchFamily="34"/>
                <a:ea typeface="Arial" pitchFamily="34"/>
                <a:cs typeface="Arial" pitchFamily="34"/>
              </a:defRPr>
            </a:lvl4pPr>
            <a:lvl5pPr marL="2057400" marR="0" lvl="4" indent="-228600" algn="l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CCFF"/>
              </a:buClr>
              <a:buSzPct val="65000"/>
              <a:buFont typeface="Wingdings" pitchFamily="2"/>
              <a:buChar char="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pl-PL" sz="2000" b="0" i="0" u="none" strike="noStrike" baseline="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Tahoma" pitchFamily="34"/>
                <a:ea typeface="Arial" pitchFamily="34"/>
                <a:cs typeface="Arial" pitchFamily="34"/>
              </a:defRPr>
            </a:lvl5pPr>
            <a:lvl6pPr marL="2057400" marR="0" lvl="5" indent="-228600" algn="l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CCFF"/>
              </a:buClr>
              <a:buSzPct val="65000"/>
              <a:buFont typeface="Wingdings" pitchFamily="2"/>
              <a:buChar char="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pl-PL" sz="2000" b="0" i="0" u="none" strike="noStrike" baseline="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Tahoma" pitchFamily="34"/>
                <a:ea typeface="Arial" pitchFamily="34"/>
                <a:cs typeface="Arial" pitchFamily="34"/>
              </a:defRPr>
            </a:lvl6pPr>
            <a:lvl7pPr marL="2057400" marR="0" lvl="6" indent="-228600" algn="l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CCFF"/>
              </a:buClr>
              <a:buSzPct val="65000"/>
              <a:buFont typeface="Wingdings" pitchFamily="2"/>
              <a:buChar char="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pl-PL" sz="2000" b="0" i="0" u="none" strike="noStrike" baseline="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Tahoma" pitchFamily="34"/>
                <a:ea typeface="Arial" pitchFamily="34"/>
                <a:cs typeface="Arial" pitchFamily="34"/>
              </a:defRPr>
            </a:lvl7pPr>
            <a:lvl8pPr marL="2057400" marR="0" lvl="7" indent="-228600" algn="l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CCFF"/>
              </a:buClr>
              <a:buSzPct val="65000"/>
              <a:buFont typeface="Wingdings" pitchFamily="2"/>
              <a:buChar char="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pl-PL" sz="2000" b="0" i="0" u="none" strike="noStrike" baseline="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Tahoma" pitchFamily="34"/>
                <a:ea typeface="Arial" pitchFamily="34"/>
                <a:cs typeface="Arial" pitchFamily="34"/>
              </a:defRPr>
            </a:lvl8pPr>
            <a:lvl9pPr marL="2057400" marR="0" lvl="8" indent="-228600" algn="l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CCFF"/>
              </a:buClr>
              <a:buSzPct val="65000"/>
              <a:buFont typeface="Wingdings" pitchFamily="2"/>
              <a:buChar char="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pl-PL" sz="2000" b="0" i="0" u="none" strike="noStrike" baseline="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Tahoma" pitchFamily="34"/>
                <a:ea typeface="Arial" pitchFamily="34"/>
                <a:cs typeface="Arial" pitchFamily="34"/>
              </a:defRPr>
            </a:lvl9pPr>
          </a:lstStyle>
          <a:p>
            <a:pPr marL="0" lvl="0" indent="0" algn="just">
              <a:spcBef>
                <a:spcPts val="598"/>
              </a:spcBef>
              <a:buClr>
                <a:srgbClr val="24097B"/>
              </a:buClr>
              <a:buChar char=""/>
            </a:pPr>
            <a:r>
              <a:rPr lang="pl-PL" sz="2400" dirty="0" smtClean="0">
                <a:solidFill>
                  <a:srgbClr val="24097B"/>
                </a:solidFill>
              </a:rPr>
              <a:t> Ankieta </a:t>
            </a:r>
            <a:r>
              <a:rPr lang="pl-PL" sz="2400" dirty="0">
                <a:solidFill>
                  <a:srgbClr val="24097B"/>
                </a:solidFill>
              </a:rPr>
              <a:t>wstępna przed wyjazdem dla uczestników stażu dotycząca ich oczekiwań;</a:t>
            </a:r>
          </a:p>
          <a:p>
            <a:pPr marL="0" lvl="0" indent="0" algn="just">
              <a:spcBef>
                <a:spcPts val="598"/>
              </a:spcBef>
              <a:buClr>
                <a:srgbClr val="24097B"/>
              </a:buClr>
              <a:buChar char=""/>
            </a:pPr>
            <a:r>
              <a:rPr lang="pl-PL" sz="2400" dirty="0" smtClean="0">
                <a:solidFill>
                  <a:srgbClr val="24097B"/>
                </a:solidFill>
              </a:rPr>
              <a:t> Ankieta </a:t>
            </a:r>
            <a:r>
              <a:rPr lang="pl-PL" sz="2400" dirty="0">
                <a:solidFill>
                  <a:srgbClr val="24097B"/>
                </a:solidFill>
              </a:rPr>
              <a:t>z przygotowania pedagogicznego, językowego </a:t>
            </a:r>
            <a:r>
              <a:rPr lang="pl-PL" sz="2400" dirty="0" smtClean="0">
                <a:solidFill>
                  <a:srgbClr val="24097B"/>
                </a:solidFill>
              </a:rPr>
              <a:t>i </a:t>
            </a:r>
            <a:r>
              <a:rPr lang="pl-PL" sz="2400" dirty="0">
                <a:solidFill>
                  <a:srgbClr val="24097B"/>
                </a:solidFill>
              </a:rPr>
              <a:t>kulturowego;</a:t>
            </a:r>
          </a:p>
          <a:p>
            <a:pPr marL="0" lvl="0" indent="0" algn="just">
              <a:spcBef>
                <a:spcPts val="598"/>
              </a:spcBef>
              <a:buClr>
                <a:srgbClr val="24097B"/>
              </a:buClr>
              <a:buChar char=""/>
            </a:pPr>
            <a:r>
              <a:rPr lang="pl-PL" sz="2400" dirty="0" smtClean="0">
                <a:solidFill>
                  <a:srgbClr val="24097B"/>
                </a:solidFill>
              </a:rPr>
              <a:t> Ankieta </a:t>
            </a:r>
            <a:r>
              <a:rPr lang="pl-PL" sz="2400" dirty="0">
                <a:solidFill>
                  <a:srgbClr val="24097B"/>
                </a:solidFill>
              </a:rPr>
              <a:t>podsumowująca po powrocie do kraju, dotycząca pobytu uczestników w Rimini w</a:t>
            </a:r>
            <a:r>
              <a:rPr lang="pl-PL" sz="2400" b="1" dirty="0">
                <a:solidFill>
                  <a:srgbClr val="24097B"/>
                </a:solidFill>
              </a:rPr>
              <a:t> </a:t>
            </a:r>
            <a:r>
              <a:rPr lang="pl-PL" sz="2400" dirty="0">
                <a:solidFill>
                  <a:srgbClr val="24097B"/>
                </a:solidFill>
              </a:rPr>
              <a:t>dniach </a:t>
            </a:r>
            <a:r>
              <a:rPr lang="pl-PL" sz="2400" dirty="0" smtClean="0">
                <a:solidFill>
                  <a:srgbClr val="24097B"/>
                </a:solidFill>
              </a:rPr>
              <a:t>29.04 </a:t>
            </a:r>
            <a:r>
              <a:rPr lang="pl-PL" sz="2400" dirty="0">
                <a:solidFill>
                  <a:srgbClr val="24097B"/>
                </a:solidFill>
              </a:rPr>
              <a:t>– </a:t>
            </a:r>
            <a:r>
              <a:rPr lang="pl-PL" sz="2400" dirty="0" smtClean="0">
                <a:solidFill>
                  <a:srgbClr val="24097B"/>
                </a:solidFill>
              </a:rPr>
              <a:t>17</a:t>
            </a:r>
            <a:r>
              <a:rPr lang="pl-PL" sz="2400" dirty="0" smtClean="0">
                <a:solidFill>
                  <a:srgbClr val="24097B"/>
                </a:solidFill>
              </a:rPr>
              <a:t>.05.2019 </a:t>
            </a:r>
            <a:r>
              <a:rPr lang="pl-PL" sz="2400" dirty="0" smtClean="0">
                <a:solidFill>
                  <a:srgbClr val="24097B"/>
                </a:solidFill>
              </a:rPr>
              <a:t>r</a:t>
            </a:r>
            <a:r>
              <a:rPr lang="pl-PL" sz="2400" dirty="0">
                <a:solidFill>
                  <a:srgbClr val="24097B"/>
                </a:solidFill>
              </a:rPr>
              <a:t>.</a:t>
            </a:r>
          </a:p>
          <a:p>
            <a:pPr lvl="0">
              <a:spcBef>
                <a:spcPts val="598"/>
              </a:spcBef>
              <a:buNone/>
            </a:pPr>
            <a:endParaRPr lang="pl-PL" sz="2400" dirty="0">
              <a:solidFill>
                <a:srgbClr val="24097B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79280" y="189000"/>
            <a:ext cx="2016360" cy="71892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Dowolny kształt 4"/>
          <p:cNvSpPr/>
          <p:nvPr/>
        </p:nvSpPr>
        <p:spPr>
          <a:xfrm>
            <a:off x="899592" y="1457280"/>
            <a:ext cx="4365720" cy="5205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800" b="1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EWALUACJA PROJEKTU</a:t>
            </a: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36000" y="189000"/>
            <a:ext cx="1723680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79280" y="189000"/>
            <a:ext cx="2016360" cy="7189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Dowolny kształt 3"/>
          <p:cNvSpPr/>
          <p:nvPr/>
        </p:nvSpPr>
        <p:spPr>
          <a:xfrm>
            <a:off x="684359" y="2487960"/>
            <a:ext cx="7848360" cy="41173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ctr" anchorCtr="0" compatLnSpc="1">
            <a:spAutoFit/>
          </a:bodyPr>
          <a:lstStyle/>
          <a:p>
            <a:pPr marL="0" marR="0" lvl="0" indent="0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400" b="0" i="1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Podsumowując wyniki zebrane w trakcie ankiet:</a:t>
            </a:r>
          </a:p>
          <a:p>
            <a:pPr marL="0" marR="0" lvl="0" indent="0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l-PL" sz="2400" b="0" i="1" u="none" strike="noStrike" baseline="0" dirty="0">
              <a:ln>
                <a:noFill/>
              </a:ln>
              <a:solidFill>
                <a:srgbClr val="24097B"/>
              </a:solidFill>
              <a:latin typeface="Tahoma" pitchFamily="34"/>
              <a:ea typeface="Arial" pitchFamily="34"/>
              <a:cs typeface="Arial" pitchFamily="34"/>
            </a:endParaRPr>
          </a:p>
          <a:p>
            <a:pPr marL="0" marR="0" lvl="0" indent="0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097B"/>
              </a:buClr>
              <a:buSzPct val="100000"/>
              <a:buFont typeface="Wingdings" pitchFamily="2"/>
              <a:buChar char="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4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 Zintensyfikowanie kursu z języka obcego przed wyjazdem;</a:t>
            </a:r>
          </a:p>
          <a:p>
            <a:pPr marL="0" marR="0" lvl="0" indent="0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097B"/>
              </a:buClr>
              <a:buSzPct val="100000"/>
              <a:buFont typeface="Wingdings" pitchFamily="2"/>
              <a:buChar char="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4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 Przygotowane szkolenia były zarówno pod względem merytorycznym formalnym i technicznym wdrożone zgodnie z oczekiwaniami grupy docelowej;</a:t>
            </a:r>
          </a:p>
          <a:p>
            <a:pPr marL="0" marR="0" lvl="0" indent="0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097B"/>
              </a:buClr>
              <a:buSzPct val="100000"/>
              <a:buFont typeface="Wingdings" pitchFamily="2"/>
              <a:buChar char="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4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 Przeprowadzono szkolenia zgodnie z oczekiwaniami uczestników;</a:t>
            </a:r>
          </a:p>
          <a:p>
            <a:pPr marL="0" marR="0" lvl="0" indent="0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097B"/>
              </a:buClr>
              <a:buSzPct val="100000"/>
              <a:buFont typeface="Wingdings" pitchFamily="2"/>
              <a:buChar char="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4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Młodzież bardzo wysoko oceniła przebieg stażu </a:t>
            </a:r>
            <a:br>
              <a:rPr lang="pl-PL" sz="24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</a:br>
            <a:r>
              <a:rPr lang="pl-PL" sz="24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w Rimini.</a:t>
            </a:r>
          </a:p>
        </p:txBody>
      </p:sp>
      <p:sp>
        <p:nvSpPr>
          <p:cNvPr id="5" name="Dowolny kształt 4"/>
          <p:cNvSpPr/>
          <p:nvPr/>
        </p:nvSpPr>
        <p:spPr>
          <a:xfrm>
            <a:off x="684359" y="1370896"/>
            <a:ext cx="8424720" cy="89473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600" b="1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EWALUACJA PROJEKTU – PODSTAWOWE WNIOSKI Z EWALUACJI PROJEKTU</a:t>
            </a: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36000" y="189000"/>
            <a:ext cx="1723680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79280" y="189000"/>
            <a:ext cx="2016360" cy="7189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Dowolny kształt 3"/>
          <p:cNvSpPr/>
          <p:nvPr/>
        </p:nvSpPr>
        <p:spPr>
          <a:xfrm>
            <a:off x="395536" y="1121760"/>
            <a:ext cx="2259360" cy="5205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800" b="1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REZULTATY</a:t>
            </a:r>
          </a:p>
        </p:txBody>
      </p:sp>
      <p:sp>
        <p:nvSpPr>
          <p:cNvPr id="5" name="Dowolny kształt 4"/>
          <p:cNvSpPr/>
          <p:nvPr/>
        </p:nvSpPr>
        <p:spPr>
          <a:xfrm>
            <a:off x="250920" y="1988840"/>
            <a:ext cx="8642160" cy="42544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097B"/>
              </a:buClr>
              <a:buSzPct val="100000"/>
              <a:buFont typeface="Wingdings" pitchFamily="2"/>
              <a:buChar char="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18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 </a:t>
            </a:r>
            <a:r>
              <a:rPr lang="pl-PL" sz="21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Umiejętność sprawnego posługiwania się sprzętem komputerowym; instalowanie i konfigurowanie urządzeń; obsługa oprogramowania; naprawa komputerów; wymiana podzespołów; obsługiwanie lokalnych sieci komputerowych.</a:t>
            </a:r>
          </a:p>
          <a:p>
            <a:pPr marL="0" marR="0" lvl="0" indent="0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097B"/>
              </a:buClr>
              <a:buSzPct val="100000"/>
              <a:buFont typeface="Wingdings" pitchFamily="2"/>
              <a:buChar char="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1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 Umiejętność sporządzania dokumentacji: faktura VAT, WZ, PZ, RW; przyjmowanie i realizacja zleceń; realizacja zamówień; formowanie jednostek ładunkowych; praca w poszczególnych strefach magazynowych.</a:t>
            </a:r>
          </a:p>
          <a:p>
            <a:pPr marL="0" marR="0" lvl="0" indent="0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097B"/>
              </a:buClr>
              <a:buSzPct val="100000"/>
              <a:buFont typeface="Wingdings" pitchFamily="2"/>
              <a:buChar char="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1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 Umiejętność przygotowywania i sporządzania odpowiednich dokumentów w fazie zaopatrzenia i zbytu;</a:t>
            </a:r>
            <a:r>
              <a:rPr lang="pl-PL" sz="21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Tahoma" pitchFamily="34"/>
                <a:ea typeface="Arial" pitchFamily="34"/>
                <a:cs typeface="Arial" pitchFamily="34"/>
              </a:rPr>
              <a:t> </a:t>
            </a:r>
            <a:r>
              <a:rPr lang="pl-PL" sz="21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posługiwanie się programami komputerowymi wspomagającymi działalność gospodarczą przedsiębiorstwa; prowadzenie dokumentacji kadrowo – płacowych.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097B"/>
              </a:buClr>
              <a:buSzPct val="100000"/>
              <a:buFont typeface="Wingdings" pitchFamily="2"/>
              <a:buChar char="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l-PL" sz="2100" b="0" i="0" u="none" strike="noStrike" baseline="0" dirty="0">
              <a:ln>
                <a:noFill/>
              </a:ln>
              <a:solidFill>
                <a:srgbClr val="24097B"/>
              </a:solidFill>
              <a:latin typeface="Tahoma" pitchFamily="34"/>
              <a:ea typeface="Arial" pitchFamily="34"/>
              <a:cs typeface="Arial" pitchFamily="34"/>
            </a:endParaRP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36000" y="189000"/>
            <a:ext cx="1723680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79280" y="189000"/>
            <a:ext cx="2016360" cy="7189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Dowolny kształt 3"/>
          <p:cNvSpPr/>
          <p:nvPr/>
        </p:nvSpPr>
        <p:spPr>
          <a:xfrm>
            <a:off x="481139" y="1988840"/>
            <a:ext cx="8281800" cy="39724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097B"/>
              </a:buClr>
              <a:buSzPct val="100000"/>
              <a:buFont typeface="Wingdings" pitchFamily="2"/>
              <a:buChar char="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1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 Doskonalenie znajomości języka angielskiego i włoskiego  </a:t>
            </a:r>
            <a:r>
              <a:rPr lang="pl-PL" sz="2100" b="0" i="0" u="none" strike="noStrike" baseline="0" dirty="0" smtClean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/>
            </a:r>
            <a:br>
              <a:rPr lang="pl-PL" sz="2100" b="0" i="0" u="none" strike="noStrike" baseline="0" dirty="0" smtClean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</a:br>
            <a:r>
              <a:rPr lang="pl-PL" sz="2100" b="0" i="0" u="none" strike="noStrike" baseline="0" dirty="0" smtClean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	w </a:t>
            </a:r>
            <a:r>
              <a:rPr lang="pl-PL" sz="21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następujących obszarach: mówienie, pisanie, słuchanie, czytanie,</a:t>
            </a:r>
          </a:p>
          <a:p>
            <a:pPr marL="0" marR="0" lvl="0" indent="0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097B"/>
              </a:buClr>
              <a:buSzPct val="100000"/>
              <a:buFont typeface="Wingdings" pitchFamily="2"/>
              <a:buChar char="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1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 Nabycie umiejętności posługiwania się w podstawowym stopniu  językiem włoskim,</a:t>
            </a:r>
          </a:p>
          <a:p>
            <a:pPr marL="0" marR="0" lvl="0" indent="0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097B"/>
              </a:buClr>
              <a:buSzPct val="100000"/>
              <a:buFont typeface="Wingdings" pitchFamily="2"/>
              <a:buChar char="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1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 Rozszerzenie słownictwa z </a:t>
            </a:r>
            <a:r>
              <a:rPr lang="pl-PL" sz="2100" b="0" i="0" u="none" strike="noStrike" baseline="0" dirty="0" smtClean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zakresu: ekonomii</a:t>
            </a:r>
            <a:r>
              <a:rPr lang="pl-PL" sz="21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, informatyki, </a:t>
            </a:r>
            <a:r>
              <a:rPr lang="pl-PL" sz="2100" b="0" i="0" u="none" strike="noStrike" baseline="0" dirty="0" smtClean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logistyki,</a:t>
            </a:r>
            <a:endParaRPr lang="pl-PL" sz="2100" b="0" i="0" u="none" strike="noStrike" baseline="0" dirty="0">
              <a:ln>
                <a:noFill/>
              </a:ln>
              <a:solidFill>
                <a:srgbClr val="24097B"/>
              </a:solidFill>
              <a:latin typeface="Tahoma" pitchFamily="34"/>
              <a:ea typeface="Arial" pitchFamily="34"/>
              <a:cs typeface="Arial" pitchFamily="34"/>
            </a:endParaRPr>
          </a:p>
          <a:p>
            <a:pPr marL="0" marR="0" lvl="0" indent="0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097B"/>
              </a:buClr>
              <a:buSzPct val="100000"/>
              <a:buFont typeface="Wingdings" pitchFamily="2"/>
              <a:buChar char="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1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 Poznanie struktur organizacyjnych zakładów pracy i firm,</a:t>
            </a:r>
          </a:p>
          <a:p>
            <a:pPr marL="0" marR="0" lvl="0" indent="0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097B"/>
              </a:buClr>
              <a:buSzPct val="100000"/>
              <a:buFont typeface="Wingdings" pitchFamily="2"/>
              <a:buChar char="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1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 Umiejętność pracy w zespole,</a:t>
            </a:r>
          </a:p>
          <a:p>
            <a:pPr marL="0" marR="0" lvl="0" indent="0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097B"/>
              </a:buClr>
              <a:buSzPct val="100000"/>
              <a:buFont typeface="Wingdings" pitchFamily="2"/>
              <a:buChar char="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1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 Umiejętność adaptacji w nowym środowisku,</a:t>
            </a:r>
          </a:p>
          <a:p>
            <a:pPr marL="0" marR="0" lvl="0" indent="0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097B"/>
              </a:buClr>
              <a:buSzPct val="100000"/>
              <a:buFont typeface="Wingdings" pitchFamily="2"/>
              <a:buChar char="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1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 Kształtowanie umiejętności sumiennego, terminowego wywiązywania się z obowiązków w pracy,</a:t>
            </a:r>
          </a:p>
          <a:p>
            <a:pPr marL="0" marR="0" lvl="0" indent="0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097B"/>
              </a:buClr>
              <a:buSzPct val="100000"/>
              <a:buFont typeface="Wingdings" pitchFamily="2"/>
              <a:buChar char="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1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 Stosowanie przepisów bhp w miejscu pracy</a:t>
            </a:r>
            <a:r>
              <a:rPr lang="pl-PL" sz="2100" b="0" i="0" u="none" strike="noStrike" baseline="0" dirty="0" smtClean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.</a:t>
            </a:r>
            <a:endParaRPr lang="pl-PL" sz="2100" b="0" i="0" u="none" strike="noStrike" baseline="0" dirty="0">
              <a:ln>
                <a:noFill/>
              </a:ln>
              <a:solidFill>
                <a:srgbClr val="24097B"/>
              </a:solidFill>
              <a:latin typeface="Tahoma" pitchFamily="34"/>
              <a:ea typeface="Arial" pitchFamily="34"/>
              <a:cs typeface="Arial" pitchFamily="34"/>
            </a:endParaRPr>
          </a:p>
        </p:txBody>
      </p:sp>
      <p:sp>
        <p:nvSpPr>
          <p:cNvPr id="5" name="Dowolny kształt 4"/>
          <p:cNvSpPr/>
          <p:nvPr/>
        </p:nvSpPr>
        <p:spPr>
          <a:xfrm>
            <a:off x="481139" y="1196752"/>
            <a:ext cx="2259360" cy="5205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800" b="1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REZULTATY</a:t>
            </a: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36000" y="189000"/>
            <a:ext cx="1723680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79280" y="189000"/>
            <a:ext cx="2016360" cy="7189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Dowolny kształt 3"/>
          <p:cNvSpPr/>
          <p:nvPr/>
        </p:nvSpPr>
        <p:spPr>
          <a:xfrm>
            <a:off x="599736" y="2204864"/>
            <a:ext cx="8064360" cy="378783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097B"/>
              </a:buClr>
              <a:buSzPct val="100000"/>
              <a:buFont typeface="Wingdings" pitchFamily="2"/>
              <a:buChar char="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0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 </a:t>
            </a:r>
            <a:r>
              <a:rPr lang="pl-PL" sz="22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Bieżące informacje na stronie internetowej szkoły,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097B"/>
              </a:buClr>
              <a:buSzPct val="100000"/>
              <a:buFont typeface="Wingdings" pitchFamily="2"/>
              <a:buChar char="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l-PL" sz="2200" b="0" i="0" u="none" strike="noStrike" baseline="0" dirty="0">
              <a:ln>
                <a:noFill/>
              </a:ln>
              <a:solidFill>
                <a:srgbClr val="24097B"/>
              </a:solidFill>
              <a:latin typeface="Tahoma" pitchFamily="34"/>
              <a:ea typeface="Arial" pitchFamily="34"/>
              <a:cs typeface="Arial" pitchFamily="34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097B"/>
              </a:buClr>
              <a:buSzPct val="100000"/>
              <a:buFont typeface="Wingdings" pitchFamily="2"/>
              <a:buChar char="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2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 Zaprezentowanie na posiedzeniu Rady Pedagogicznej rezultatów projektu,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l-PL" sz="2200" b="0" i="0" u="none" strike="noStrike" baseline="0" dirty="0">
              <a:ln>
                <a:noFill/>
              </a:ln>
              <a:solidFill>
                <a:srgbClr val="24097B"/>
              </a:solidFill>
              <a:latin typeface="Tahoma" pitchFamily="34"/>
              <a:ea typeface="Arial" pitchFamily="34"/>
              <a:cs typeface="Arial" pitchFamily="34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097B"/>
              </a:buClr>
              <a:buSzPct val="100000"/>
              <a:buFont typeface="Wingdings" pitchFamily="2"/>
              <a:buChar char="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2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 Analiza portfolio uczniów przywiezionych przez uczestników stażu na posiedzeniu Komisji Przedmiotów Zawodowych,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l-PL" sz="2200" b="0" i="0" u="none" strike="noStrike" baseline="0" dirty="0">
              <a:ln>
                <a:noFill/>
              </a:ln>
              <a:solidFill>
                <a:srgbClr val="24097B"/>
              </a:solidFill>
              <a:latin typeface="Tahoma" pitchFamily="34"/>
              <a:ea typeface="Arial" pitchFamily="34"/>
              <a:cs typeface="Arial" pitchFamily="34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097B"/>
              </a:buClr>
              <a:buSzPct val="100000"/>
              <a:buFont typeface="Wingdings" pitchFamily="2"/>
              <a:buChar char="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2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 Wymiana doświadczeń przez uczestników stażu na lekcjach </a:t>
            </a:r>
            <a:r>
              <a:rPr lang="pl-PL" sz="2200" b="0" i="0" u="none" strike="noStrike" baseline="0" dirty="0" smtClean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wychowawczych</a:t>
            </a:r>
            <a:r>
              <a:rPr lang="pl-PL" sz="2200" dirty="0"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.</a:t>
            </a:r>
            <a:endParaRPr lang="pl-PL" sz="2200" b="0" i="0" u="none" strike="noStrike" baseline="0" dirty="0">
              <a:ln>
                <a:noFill/>
              </a:ln>
              <a:solidFill>
                <a:srgbClr val="24097B"/>
              </a:solidFill>
              <a:latin typeface="Tahoma" pitchFamily="34"/>
              <a:ea typeface="Arial" pitchFamily="34"/>
              <a:cs typeface="Arial" pitchFamily="34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0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 </a:t>
            </a:r>
          </a:p>
        </p:txBody>
      </p:sp>
      <p:sp>
        <p:nvSpPr>
          <p:cNvPr id="5" name="Dowolny kształt 4"/>
          <p:cNvSpPr/>
          <p:nvPr/>
        </p:nvSpPr>
        <p:spPr>
          <a:xfrm>
            <a:off x="683568" y="1196752"/>
            <a:ext cx="3286799" cy="5205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800" b="1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Upowszechnianie</a:t>
            </a: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36000" y="189000"/>
            <a:ext cx="1723680" cy="863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79280" y="189000"/>
            <a:ext cx="2016360" cy="7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Dowolny kształt 3"/>
          <p:cNvSpPr/>
          <p:nvPr/>
        </p:nvSpPr>
        <p:spPr>
          <a:xfrm>
            <a:off x="501480" y="1052640"/>
            <a:ext cx="8642520" cy="94715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800" b="0" i="0" u="none" strike="noStrike" baseline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Instytucją wspomagającą realizację podjętych działań było biuro – </a:t>
            </a:r>
            <a:r>
              <a:rPr lang="pl-PL" sz="2800" b="1" i="0" u="none" strike="noStrike" baseline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Sistema Turismo </a:t>
            </a:r>
            <a:r>
              <a:rPr lang="pl-PL" sz="2800" b="0" i="0" u="none" strike="noStrike" baseline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w Rimini.</a:t>
            </a:r>
          </a:p>
        </p:txBody>
      </p:sp>
      <p:sp>
        <p:nvSpPr>
          <p:cNvPr id="5" name="Dowolny kształt 4"/>
          <p:cNvSpPr/>
          <p:nvPr/>
        </p:nvSpPr>
        <p:spPr>
          <a:xfrm>
            <a:off x="468360" y="2204999"/>
            <a:ext cx="3816359" cy="26542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400" b="0" i="0" u="none" strike="noStrike" baseline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Instytucja ta wyszukała miejsca praktyk zawodowych,  zapewniła zakwaterowanie uczniów oraz wyżywienie, a także koordynowała całość pobytu za granicą</a:t>
            </a:r>
            <a:r>
              <a:rPr lang="pl-PL" sz="2200" b="0" i="0" u="none" strike="noStrike" baseline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.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752000" y="2304000"/>
            <a:ext cx="3744000" cy="3518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36000" y="189000"/>
            <a:ext cx="1723680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79280" y="189000"/>
            <a:ext cx="2016360" cy="7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Dowolny kształt 3"/>
          <p:cNvSpPr/>
          <p:nvPr/>
        </p:nvSpPr>
        <p:spPr>
          <a:xfrm>
            <a:off x="2340000" y="1484279"/>
            <a:ext cx="4379400" cy="5814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3200" b="1" i="0" u="none" strike="noStrike" baseline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Uczestnicy projektu:</a:t>
            </a:r>
          </a:p>
        </p:txBody>
      </p:sp>
      <p:sp>
        <p:nvSpPr>
          <p:cNvPr id="5" name="Dowolny kształt 4"/>
          <p:cNvSpPr/>
          <p:nvPr/>
        </p:nvSpPr>
        <p:spPr>
          <a:xfrm>
            <a:off x="250920" y="2636999"/>
            <a:ext cx="8713800" cy="14346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097B"/>
              </a:buClr>
              <a:buSzPct val="100000"/>
              <a:buFont typeface="Wingdings" pitchFamily="2"/>
              <a:buChar char="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1800" b="0" i="0" u="none" strike="noStrike" baseline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  </a:t>
            </a:r>
            <a:r>
              <a:rPr lang="pl-PL" sz="2200" b="0" i="0" u="none" strike="noStrike" baseline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5 uczniów Technikum Ekonomicznego,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097B"/>
              </a:buClr>
              <a:buSzPct val="100000"/>
              <a:buFont typeface="Wingdings" pitchFamily="2"/>
              <a:buChar char="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200" b="0" i="0" u="none" strike="noStrike" baseline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 6 uczniów klasy Technikum Informatycznego,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097B"/>
              </a:buClr>
              <a:buSzPct val="100000"/>
              <a:buFont typeface="Wingdings" pitchFamily="2"/>
              <a:buChar char="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200" b="0" i="0" u="none" strike="noStrike" baseline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 5 uczniów klasy Technikum Logistycznego,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097B"/>
              </a:buClr>
              <a:buSzPct val="100000"/>
              <a:buFont typeface="Wingdings" pitchFamily="2"/>
              <a:buChar char="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l-PL" sz="2200" b="0" i="0" u="none" strike="noStrike" baseline="0">
              <a:ln>
                <a:noFill/>
              </a:ln>
              <a:solidFill>
                <a:srgbClr val="24097B"/>
              </a:solidFill>
              <a:latin typeface="Tahoma" pitchFamily="34"/>
              <a:ea typeface="Arial" pitchFamily="34"/>
              <a:cs typeface="Arial" pitchFamily="34"/>
            </a:endParaRPr>
          </a:p>
        </p:txBody>
      </p:sp>
      <p:sp>
        <p:nvSpPr>
          <p:cNvPr id="6" name="Dowolny kształt 5"/>
          <p:cNvSpPr/>
          <p:nvPr/>
        </p:nvSpPr>
        <p:spPr>
          <a:xfrm>
            <a:off x="684359" y="4724280"/>
            <a:ext cx="7416720" cy="14957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400" b="1" i="0" u="none" strike="noStrike" baseline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Opiekunowie młodzieży podczas stażu: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l-PL" sz="2400" b="1" i="0" u="none" strike="noStrike" baseline="0">
              <a:ln>
                <a:noFill/>
              </a:ln>
              <a:solidFill>
                <a:srgbClr val="24097B"/>
              </a:solidFill>
              <a:latin typeface="Tahoma" pitchFamily="34"/>
              <a:ea typeface="Arial" pitchFamily="34"/>
              <a:cs typeface="Arial" pitchFamily="34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097B"/>
              </a:buClr>
              <a:buSzPct val="100000"/>
              <a:buFont typeface="Wingdings" pitchFamily="2"/>
              <a:buChar char="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1800" b="1" i="0" u="none" strike="noStrike" baseline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  </a:t>
            </a:r>
            <a:r>
              <a:rPr lang="pl-PL" sz="2200" b="0" i="0" u="none" strike="noStrike" baseline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mgr Teresa Zasadni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097B"/>
              </a:buClr>
              <a:buSzPct val="100000"/>
              <a:buFont typeface="Wingdings" pitchFamily="2"/>
              <a:buChar char="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200" b="0" i="0" u="none" strike="noStrike" baseline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 mgr Monika Twardowska</a:t>
            </a: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36000" y="189000"/>
            <a:ext cx="1723680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79280" y="189000"/>
            <a:ext cx="2016360" cy="7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Dowolny kształt 3"/>
          <p:cNvSpPr/>
          <p:nvPr/>
        </p:nvSpPr>
        <p:spPr>
          <a:xfrm>
            <a:off x="1006064" y="981720"/>
            <a:ext cx="4379400" cy="5814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3200" b="1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Uczestnicy projektu:</a:t>
            </a:r>
          </a:p>
        </p:txBody>
      </p:sp>
      <p:sp>
        <p:nvSpPr>
          <p:cNvPr id="5" name="Dowolny kształt 4"/>
          <p:cNvSpPr/>
          <p:nvPr/>
        </p:nvSpPr>
        <p:spPr>
          <a:xfrm>
            <a:off x="971640" y="1700808"/>
            <a:ext cx="6769080" cy="477271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1600" b="1" i="1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Technikum Ekonomiczne: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097B"/>
              </a:buClr>
              <a:buSzPct val="100000"/>
              <a:buFont typeface="Wingdings" pitchFamily="2"/>
              <a:buChar char="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16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 </a:t>
            </a:r>
            <a:r>
              <a:rPr lang="pl-PL" sz="1600" b="0" i="0" u="none" strike="noStrike" baseline="0" dirty="0" err="1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Bugalska</a:t>
            </a:r>
            <a:r>
              <a:rPr lang="pl-PL" sz="16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 Angelika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097B"/>
              </a:buClr>
              <a:buSzPct val="100000"/>
              <a:buFont typeface="Wingdings" pitchFamily="2"/>
              <a:buChar char="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16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 Gruszka Paulina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097B"/>
              </a:buClr>
              <a:buSzPct val="100000"/>
              <a:buFont typeface="Wingdings" pitchFamily="2"/>
              <a:buChar char="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16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 Jaśkiewicz Wioleta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097B"/>
              </a:buClr>
              <a:buSzPct val="100000"/>
              <a:buFont typeface="Wingdings" pitchFamily="2"/>
              <a:buChar char="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16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 Kaptur Patrycja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097B"/>
              </a:buClr>
              <a:buSzPct val="100000"/>
              <a:buFont typeface="Wingdings" pitchFamily="2"/>
              <a:buChar char="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16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 Zimnicka Jolanta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097B"/>
              </a:buClr>
              <a:buSzPct val="100000"/>
              <a:buFont typeface="Wingdings" pitchFamily="2"/>
              <a:buChar char="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1600" b="1" i="1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Technikum Logistyczne: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097B"/>
              </a:buClr>
              <a:buSzPct val="100000"/>
              <a:buFont typeface="Wingdings" pitchFamily="2"/>
              <a:buChar char="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16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 </a:t>
            </a:r>
            <a:r>
              <a:rPr lang="pl-PL" sz="1600" b="0" i="0" u="none" strike="noStrike" baseline="0" dirty="0" err="1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Bulira</a:t>
            </a:r>
            <a:r>
              <a:rPr lang="pl-PL" sz="16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 Anna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097B"/>
              </a:buClr>
              <a:buSzPct val="100000"/>
              <a:buFont typeface="Wingdings" pitchFamily="2"/>
              <a:buChar char="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16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 </a:t>
            </a:r>
            <a:r>
              <a:rPr lang="pl-PL" sz="1600" b="0" i="0" u="none" strike="noStrike" baseline="0" dirty="0" err="1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Dudkowska</a:t>
            </a:r>
            <a:r>
              <a:rPr lang="pl-PL" sz="16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 Karolina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097B"/>
              </a:buClr>
              <a:buSzPct val="100000"/>
              <a:buFont typeface="Wingdings" pitchFamily="2"/>
              <a:buChar char="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16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 Kozłowska Katarzyna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097B"/>
              </a:buClr>
              <a:buSzPct val="100000"/>
              <a:buFont typeface="Wingdings" pitchFamily="2"/>
              <a:buChar char="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16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 Pyszczek Sandra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097B"/>
              </a:buClr>
              <a:buSzPct val="100000"/>
              <a:buFont typeface="Wingdings" pitchFamily="2"/>
              <a:buChar char="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16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 Zając Wiktoria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1600" b="1" i="1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Technikum Informatyczne: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097B"/>
              </a:buClr>
              <a:buSzPct val="100000"/>
              <a:buFont typeface="Wingdings" pitchFamily="2"/>
              <a:buChar char="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16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 </a:t>
            </a:r>
            <a:r>
              <a:rPr lang="pl-PL" sz="1600" b="0" i="0" u="none" strike="noStrike" baseline="0" dirty="0" err="1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Chorzępa</a:t>
            </a:r>
            <a:r>
              <a:rPr lang="pl-PL" sz="16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 Maciej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097B"/>
              </a:buClr>
              <a:buSzPct val="100000"/>
              <a:buFont typeface="Wingdings" pitchFamily="2"/>
              <a:buChar char="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16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 Gospodarczyk Jakub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097B"/>
              </a:buClr>
              <a:buSzPct val="100000"/>
              <a:buFont typeface="Wingdings" pitchFamily="2"/>
              <a:buChar char="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16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 Kiec Krzysztof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097B"/>
              </a:buClr>
              <a:buSzPct val="100000"/>
              <a:buFont typeface="Wingdings" pitchFamily="2"/>
              <a:buChar char="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16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 Przewłocki Grzegorz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097B"/>
              </a:buClr>
              <a:buSzPct val="100000"/>
              <a:buFont typeface="Wingdings" pitchFamily="2"/>
              <a:buChar char="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16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 Sajda Agata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097B"/>
              </a:buClr>
              <a:buSzPct val="100000"/>
              <a:buFont typeface="Wingdings" pitchFamily="2"/>
              <a:buChar char="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16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 Wyrazik </a:t>
            </a:r>
            <a:r>
              <a:rPr lang="pl-PL" sz="1600" b="0" i="0" u="none" strike="noStrike" baseline="0" dirty="0" smtClean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Jakub</a:t>
            </a:r>
            <a:endParaRPr lang="pl-PL" sz="1600" b="0" i="0" u="none" strike="noStrike" baseline="0" dirty="0">
              <a:ln>
                <a:noFill/>
              </a:ln>
              <a:solidFill>
                <a:srgbClr val="24097B"/>
              </a:solidFill>
              <a:latin typeface="Tahoma" pitchFamily="34"/>
              <a:ea typeface="Arial" pitchFamily="34"/>
              <a:cs typeface="Arial" pitchFamily="34"/>
            </a:endParaRP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36000" y="189000"/>
            <a:ext cx="1723680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79280" y="189000"/>
            <a:ext cx="2016360" cy="7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Dowolny kształt 3"/>
          <p:cNvSpPr/>
          <p:nvPr/>
        </p:nvSpPr>
        <p:spPr>
          <a:xfrm>
            <a:off x="1403280" y="1139760"/>
            <a:ext cx="6270840" cy="5205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800" b="1" i="0" u="none" strike="noStrike" baseline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REKRUTACJA DO STAŻU</a:t>
            </a:r>
          </a:p>
        </p:txBody>
      </p:sp>
      <p:sp>
        <p:nvSpPr>
          <p:cNvPr id="5" name="Dowolny kształt 4"/>
          <p:cNvSpPr/>
          <p:nvPr/>
        </p:nvSpPr>
        <p:spPr>
          <a:xfrm>
            <a:off x="539640" y="1916279"/>
            <a:ext cx="7920000" cy="415716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4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Regulamin rekrutacji dla uczestników stażu oraz skład komisji był dostępny na stronie internetowej szkoły.</a:t>
            </a:r>
          </a:p>
          <a:p>
            <a:pPr marL="0" marR="0" lvl="0" indent="0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l-PL" sz="2400" b="0" i="0" u="none" strike="noStrike" baseline="0" dirty="0">
              <a:ln>
                <a:noFill/>
              </a:ln>
              <a:solidFill>
                <a:srgbClr val="24097B"/>
              </a:solidFill>
              <a:latin typeface="Tahoma" pitchFamily="34"/>
              <a:ea typeface="Arial" pitchFamily="34"/>
              <a:cs typeface="Arial" pitchFamily="34"/>
            </a:endParaRPr>
          </a:p>
          <a:p>
            <a:pPr marL="0" marR="0" lvl="0" indent="0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4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Podstawowym kryterium naboru były: średnia ocen semestralnych, ocena z zachowania, znajomość języka angielskiego na poziomie średnio zaawansowanym, rozmowa kwalifikacyjna.</a:t>
            </a:r>
          </a:p>
          <a:p>
            <a:pPr marL="0" marR="0" lvl="0" indent="0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l-PL" sz="2400" b="0" i="0" u="none" strike="noStrike" baseline="0" dirty="0">
              <a:ln>
                <a:noFill/>
              </a:ln>
              <a:solidFill>
                <a:srgbClr val="24097B"/>
              </a:solidFill>
              <a:latin typeface="Tahoma" pitchFamily="34"/>
              <a:ea typeface="Arial" pitchFamily="34"/>
              <a:cs typeface="Arial" pitchFamily="34"/>
            </a:endParaRPr>
          </a:p>
          <a:p>
            <a:pPr marL="0" marR="0" lvl="0" indent="0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4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Po zsumowaniu wszystkich punktów powstała lista uczniów, na podstawie której Komisja Rekrutacyjna wyłoniła grupę 16 osób oraz grupę rezerwową 4 osób</a:t>
            </a:r>
            <a:r>
              <a:rPr lang="pl-PL" sz="2400" b="0" i="0" u="none" strike="noStrike" baseline="0" dirty="0" smtClean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.</a:t>
            </a:r>
            <a:endParaRPr lang="pl-PL" sz="2400" b="0" i="0" u="none" strike="noStrike" baseline="0" dirty="0">
              <a:ln>
                <a:noFill/>
              </a:ln>
              <a:solidFill>
                <a:srgbClr val="24097B"/>
              </a:solidFill>
              <a:latin typeface="Tahoma" pitchFamily="34"/>
              <a:ea typeface="Arial" pitchFamily="34"/>
              <a:cs typeface="Arial" pitchFamily="34"/>
            </a:endParaRP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36000" y="189000"/>
            <a:ext cx="1723680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79280" y="189000"/>
            <a:ext cx="2016360" cy="7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Dowolny kształt 3"/>
          <p:cNvSpPr/>
          <p:nvPr/>
        </p:nvSpPr>
        <p:spPr>
          <a:xfrm>
            <a:off x="684359" y="1413000"/>
            <a:ext cx="7993080" cy="5205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rtl="0" hangingPunct="1">
              <a:lnSpc>
                <a:spcPct val="100000"/>
              </a:lnSpc>
              <a:spcBef>
                <a:spcPts val="1749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800" b="1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DZIAŁANIA W PROJEKCIE</a:t>
            </a:r>
          </a:p>
        </p:txBody>
      </p:sp>
      <p:sp>
        <p:nvSpPr>
          <p:cNvPr id="5" name="Dowolny kształt 4"/>
          <p:cNvSpPr/>
          <p:nvPr/>
        </p:nvSpPr>
        <p:spPr>
          <a:xfrm>
            <a:off x="826920" y="2558880"/>
            <a:ext cx="7490160" cy="329539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6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Przygotowanie uczestników do stażu przebiegało w następujących dziedzinach:</a:t>
            </a:r>
          </a:p>
          <a:p>
            <a:pPr marL="0" marR="0" lvl="0" indent="0" algn="l" rtl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4097B"/>
              </a:buClr>
              <a:buSzPct val="100000"/>
              <a:buFont typeface="Wingdings" pitchFamily="2"/>
              <a:buChar char="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400" b="0" i="0" u="none" strike="noStrike" baseline="0" dirty="0" smtClean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 </a:t>
            </a:r>
            <a:r>
              <a:rPr lang="pl-PL" sz="26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językowej,</a:t>
            </a:r>
          </a:p>
          <a:p>
            <a:pPr marL="0" marR="0" lvl="0" indent="0" algn="l" rtl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4097B"/>
              </a:buClr>
              <a:buSzPct val="100000"/>
              <a:buFont typeface="Wingdings" pitchFamily="2"/>
              <a:buChar char="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6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 kulturowej,</a:t>
            </a:r>
          </a:p>
          <a:p>
            <a:pPr marL="0" marR="0" lvl="0" indent="0" algn="l" rtl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4097B"/>
              </a:buClr>
              <a:buSzPct val="100000"/>
              <a:buFont typeface="Wingdings" pitchFamily="2"/>
              <a:buChar char="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6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 pedagogicznej,</a:t>
            </a:r>
          </a:p>
          <a:p>
            <a:pPr marL="0" marR="0" lvl="0" indent="0" algn="l" rtl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4097B"/>
              </a:buClr>
              <a:buSzPct val="100000"/>
              <a:buFont typeface="Wingdings" pitchFamily="2"/>
              <a:buChar char="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600" b="0" i="0" u="none" strike="noStrike" baseline="0" dirty="0">
                <a:ln>
                  <a:noFill/>
                </a:ln>
                <a:solidFill>
                  <a:srgbClr val="24097B"/>
                </a:solidFill>
                <a:latin typeface="Tahoma" pitchFamily="34"/>
                <a:ea typeface="Arial" pitchFamily="34"/>
                <a:cs typeface="Arial" pitchFamily="34"/>
              </a:rPr>
              <a:t> BHP.</a:t>
            </a: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ształt fali">
  <a:themeElements>
    <a:clrScheme name="Kształt fali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Kształt fali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ształt fali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129</TotalTime>
  <Words>1068</Words>
  <Application>Microsoft Office PowerPoint</Application>
  <PresentationFormat>Pokaz na ekranie (4:3)</PresentationFormat>
  <Paragraphs>201</Paragraphs>
  <Slides>48</Slides>
  <Notes>44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48</vt:i4>
      </vt:variant>
    </vt:vector>
  </HeadingPairs>
  <TitlesOfParts>
    <vt:vector size="56" baseType="lpstr">
      <vt:lpstr>Arial</vt:lpstr>
      <vt:lpstr>Calibri</vt:lpstr>
      <vt:lpstr>Candara</vt:lpstr>
      <vt:lpstr>Symbol</vt:lpstr>
      <vt:lpstr>Tahoma</vt:lpstr>
      <vt:lpstr>Times New Roman</vt:lpstr>
      <vt:lpstr>Wingdings</vt:lpstr>
      <vt:lpstr>Kształt fali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TERESA</dc:creator>
  <cp:lastModifiedBy>Ja</cp:lastModifiedBy>
  <cp:revision>14</cp:revision>
  <dcterms:created xsi:type="dcterms:W3CDTF">2019-05-29T11:31:01Z</dcterms:created>
  <dcterms:modified xsi:type="dcterms:W3CDTF">2019-06-03T18:15:43Z</dcterms:modified>
</cp:coreProperties>
</file>