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60" r:id="rId5"/>
    <p:sldId id="264" r:id="rId6"/>
    <p:sldId id="259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7D-F8F8-4B99-89EB-BFFE3788A4B5}" type="datetimeFigureOut">
              <a:rPr lang="sk-SK" smtClean="0"/>
              <a:pPr/>
              <a:t>22.5.2019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371DE0-A2FB-4D27-990F-2517034D371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7D-F8F8-4B99-89EB-BFFE3788A4B5}" type="datetimeFigureOut">
              <a:rPr lang="sk-SK" smtClean="0"/>
              <a:pPr/>
              <a:t>22.5.2019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1DE0-A2FB-4D27-990F-2517034D371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7D-F8F8-4B99-89EB-BFFE3788A4B5}" type="datetimeFigureOut">
              <a:rPr lang="sk-SK" smtClean="0"/>
              <a:pPr/>
              <a:t>22.5.2019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1DE0-A2FB-4D27-990F-2517034D371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7D-F8F8-4B99-89EB-BFFE3788A4B5}" type="datetimeFigureOut">
              <a:rPr lang="sk-SK" smtClean="0"/>
              <a:pPr/>
              <a:t>22.5.2019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371DE0-A2FB-4D27-990F-2517034D371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7D-F8F8-4B99-89EB-BFFE3788A4B5}" type="datetimeFigureOut">
              <a:rPr lang="sk-SK" smtClean="0"/>
              <a:pPr/>
              <a:t>22.5.2019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1DE0-A2FB-4D27-990F-2517034D371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7D-F8F8-4B99-89EB-BFFE3788A4B5}" type="datetimeFigureOut">
              <a:rPr lang="sk-SK" smtClean="0"/>
              <a:pPr/>
              <a:t>22.5.2019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1DE0-A2FB-4D27-990F-2517034D371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7D-F8F8-4B99-89EB-BFFE3788A4B5}" type="datetimeFigureOut">
              <a:rPr lang="sk-SK" smtClean="0"/>
              <a:pPr/>
              <a:t>22.5.2019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371DE0-A2FB-4D27-990F-2517034D371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7D-F8F8-4B99-89EB-BFFE3788A4B5}" type="datetimeFigureOut">
              <a:rPr lang="sk-SK" smtClean="0"/>
              <a:pPr/>
              <a:t>22.5.2019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1DE0-A2FB-4D27-990F-2517034D371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7D-F8F8-4B99-89EB-BFFE3788A4B5}" type="datetimeFigureOut">
              <a:rPr lang="sk-SK" smtClean="0"/>
              <a:pPr/>
              <a:t>22.5.2019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1DE0-A2FB-4D27-990F-2517034D371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7D-F8F8-4B99-89EB-BFFE3788A4B5}" type="datetimeFigureOut">
              <a:rPr lang="sk-SK" smtClean="0"/>
              <a:pPr/>
              <a:t>22.5.2019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1DE0-A2FB-4D27-990F-2517034D371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7D-F8F8-4B99-89EB-BFFE3788A4B5}" type="datetimeFigureOut">
              <a:rPr lang="sk-SK" smtClean="0"/>
              <a:pPr/>
              <a:t>22.5.2019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1DE0-A2FB-4D27-990F-2517034D371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B52C7D-F8F8-4B99-89EB-BFFE3788A4B5}" type="datetimeFigureOut">
              <a:rPr lang="sk-SK" smtClean="0"/>
              <a:pPr/>
              <a:t>22.5.2019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371DE0-A2FB-4D27-990F-2517034D371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Ryby_(Osteichthyes)" TargetMode="External"/><Relationship Id="rId2" Type="http://schemas.openxmlformats.org/officeDocument/2006/relationships/hyperlink" Target="https://sk.wikipedia.org/wiki/L%C3%BA%C4%8Doplutvovc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sk.wikipedia.org/w/index.php?title=Ostrie%C5%BEovit%C3%A9&amp;action=edit&amp;redlink=1" TargetMode="External"/><Relationship Id="rId4" Type="http://schemas.openxmlformats.org/officeDocument/2006/relationships/hyperlink" Target="https://sk.wikipedia.org/wiki/%C4%8Ce%C4%BEa%C4%8F_(taxon%C3%B3mia)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%C5%A0upina_(ryby)" TargetMode="External"/><Relationship Id="rId2" Type="http://schemas.openxmlformats.org/officeDocument/2006/relationships/hyperlink" Target="https://sk.wikipedia.org/wiki/Plutva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sk.wikipedia.org/wiki/Rybn%C3%ADk" TargetMode="External"/><Relationship Id="rId3" Type="http://schemas.openxmlformats.org/officeDocument/2006/relationships/hyperlink" Target="https://sk.wikipedia.org/w/index.php?title=Ostrie%C5%BEovit%C3%A9&amp;action=edit&amp;redlink=1" TargetMode="External"/><Relationship Id="rId7" Type="http://schemas.openxmlformats.org/officeDocument/2006/relationships/hyperlink" Target="https://sk.wikipedia.org/wiki/Rieka" TargetMode="External"/><Relationship Id="rId2" Type="http://schemas.openxmlformats.org/officeDocument/2006/relationships/hyperlink" Target="https://sk.wikipedia.org/wiki/Ryby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k.wikipedia.org/wiki/Eur%C3%B3pa" TargetMode="External"/><Relationship Id="rId5" Type="http://schemas.openxmlformats.org/officeDocument/2006/relationships/hyperlink" Target="https://sk.wikipedia.org/wiki/Volga" TargetMode="External"/><Relationship Id="rId4" Type="http://schemas.openxmlformats.org/officeDocument/2006/relationships/hyperlink" Target="https://sk.wikipedia.org/wiki/Dunaj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Kg" TargetMode="External"/><Relationship Id="rId2" Type="http://schemas.openxmlformats.org/officeDocument/2006/relationships/hyperlink" Target="https://sk.wikipedia.org/wiki/C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M%C3%A4kk%C3%BD%C5%A1e" TargetMode="External"/><Relationship Id="rId2" Type="http://schemas.openxmlformats.org/officeDocument/2006/relationships/hyperlink" Target="https://sk.wikipedia.org/wiki/Plankt%C3%B3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sk.wikipedia.org/wiki/Ryby" TargetMode="External"/><Relationship Id="rId4" Type="http://schemas.openxmlformats.org/officeDocument/2006/relationships/hyperlink" Target="https://sk.wikipedia.org/wiki/Bezstavovc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solidFill>
                  <a:srgbClr val="FF0000"/>
                </a:solidFill>
              </a:rPr>
              <a:t>Ryby v našich vodách 3.</a:t>
            </a:r>
            <a:endParaRPr lang="sk-SK" sz="32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1600" dirty="0" smtClean="0"/>
              <a:t>Dominik </a:t>
            </a:r>
            <a:r>
              <a:rPr lang="sk-SK" sz="1600" dirty="0" err="1" smtClean="0"/>
              <a:t>Zemanovič</a:t>
            </a:r>
            <a:endParaRPr lang="sk-SK" sz="1600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err="1" smtClean="0"/>
              <a:t>Osriež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b="1" dirty="0"/>
              <a:t>Ostriež zelenkastý</a:t>
            </a:r>
            <a:r>
              <a:rPr lang="sk-SK" sz="1800" dirty="0"/>
              <a:t> (iné názvy: </a:t>
            </a:r>
            <a:r>
              <a:rPr lang="sk-SK" sz="1800" b="1" dirty="0"/>
              <a:t>ostriež zelenkavý</a:t>
            </a:r>
            <a:r>
              <a:rPr lang="sk-SK" sz="1800" dirty="0"/>
              <a:t>,  </a:t>
            </a:r>
            <a:r>
              <a:rPr lang="sk-SK" sz="1800" b="1" dirty="0"/>
              <a:t>ostriež obyčajný</a:t>
            </a:r>
            <a:r>
              <a:rPr lang="sk-SK" sz="1800" dirty="0"/>
              <a:t> alebo </a:t>
            </a:r>
            <a:r>
              <a:rPr lang="sk-SK" sz="1800" b="1" dirty="0"/>
              <a:t>ostriež </a:t>
            </a:r>
            <a:r>
              <a:rPr lang="sk-SK" sz="1800" b="1" dirty="0" smtClean="0"/>
              <a:t>riečny</a:t>
            </a:r>
            <a:r>
              <a:rPr lang="sk-SK" sz="1800" dirty="0" smtClean="0"/>
              <a:t> </a:t>
            </a:r>
          </a:p>
          <a:p>
            <a:r>
              <a:rPr lang="sk-SK" sz="1800" dirty="0" smtClean="0"/>
              <a:t>je sladkovodná </a:t>
            </a:r>
            <a:r>
              <a:rPr lang="sk-SK" sz="1800" dirty="0" err="1" smtClean="0">
                <a:hlinkClick r:id="rId2" tooltip="Lúčoplutvovce"/>
              </a:rPr>
              <a:t>lúčoplutvová</a:t>
            </a:r>
            <a:r>
              <a:rPr lang="sk-SK" sz="1800" dirty="0"/>
              <a:t> </a:t>
            </a:r>
            <a:r>
              <a:rPr lang="sk-SK" sz="1800" dirty="0">
                <a:hlinkClick r:id="rId3" tooltip="Ryby (Osteichthyes)"/>
              </a:rPr>
              <a:t>ryba</a:t>
            </a:r>
            <a:r>
              <a:rPr lang="sk-SK" sz="1800" dirty="0"/>
              <a:t> z </a:t>
            </a:r>
            <a:r>
              <a:rPr lang="sk-SK" sz="1800" dirty="0">
                <a:hlinkClick r:id="rId4" tooltip="Čeľaď (taxonómia)"/>
              </a:rPr>
              <a:t>čeľade</a:t>
            </a:r>
            <a:r>
              <a:rPr lang="sk-SK" sz="1800" dirty="0"/>
              <a:t> </a:t>
            </a:r>
            <a:r>
              <a:rPr lang="sk-SK" sz="1800" dirty="0" err="1" smtClean="0">
                <a:hlinkClick r:id="rId5" tooltip="Ostriežovité (stránka neexistuje)"/>
              </a:rPr>
              <a:t>ostriežovité</a:t>
            </a:r>
            <a:r>
              <a:rPr lang="sk-SK" sz="1800" dirty="0" smtClean="0"/>
              <a:t>, </a:t>
            </a:r>
            <a:r>
              <a:rPr lang="sk-SK" sz="1800" dirty="0"/>
              <a:t>u ktorej nie je zákonom stanovená najmenšia lovná miera</a:t>
            </a:r>
            <a:r>
              <a:rPr lang="sk-SK" sz="1800" dirty="0" smtClean="0"/>
              <a:t>.</a:t>
            </a:r>
          </a:p>
        </p:txBody>
      </p:sp>
      <p:pic>
        <p:nvPicPr>
          <p:cNvPr id="25602" name="Picture 2" descr="Ostriež zelenkastý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3284984"/>
            <a:ext cx="3312368" cy="2484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400" dirty="0" smtClean="0"/>
              <a:t>Telo Ostrieža</a:t>
            </a:r>
            <a:endParaRPr lang="sk-SK" sz="2400" dirty="0"/>
          </a:p>
        </p:txBody>
      </p:sp>
      <p:sp>
        <p:nvSpPr>
          <p:cNvPr id="3" name="Obdĺžnik 2"/>
          <p:cNvSpPr/>
          <p:nvPr/>
        </p:nvSpPr>
        <p:spPr>
          <a:xfrm>
            <a:off x="971600" y="1556792"/>
            <a:ext cx="5886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Telo je pomerne vysoké. </a:t>
            </a:r>
          </a:p>
          <a:p>
            <a:r>
              <a:rPr lang="sk-SK" dirty="0" smtClean="0"/>
              <a:t>Na chrbte sa nachádzajú dve samostatné chrbtové </a:t>
            </a:r>
            <a:r>
              <a:rPr lang="sk-SK" dirty="0" smtClean="0">
                <a:hlinkClick r:id="rId2" tooltip="Plutva"/>
              </a:rPr>
              <a:t>plutvy</a:t>
            </a:r>
            <a:r>
              <a:rPr lang="sk-SK" dirty="0" smtClean="0"/>
              <a:t>. </a:t>
            </a:r>
          </a:p>
          <a:p>
            <a:r>
              <a:rPr lang="sk-SK" dirty="0" smtClean="0"/>
              <a:t>V prvej sa nachádza 17 – 23 tvrdých lúčov, v druhej 1 – 2 tvrdých a 13 – 16 mäkkých lúčov. </a:t>
            </a:r>
          </a:p>
          <a:p>
            <a:r>
              <a:rPr lang="sk-SK" dirty="0" smtClean="0"/>
              <a:t>Brušné, análne a chvostové plutvy majú zvyčajne červenkastý nádych. </a:t>
            </a:r>
          </a:p>
          <a:p>
            <a:r>
              <a:rPr lang="sk-SK" dirty="0" smtClean="0"/>
              <a:t>Ústa sú tzv. koncové. </a:t>
            </a:r>
          </a:p>
          <a:p>
            <a:r>
              <a:rPr lang="sk-SK" dirty="0" smtClean="0">
                <a:hlinkClick r:id="rId3" tooltip="Šupina (ryby)"/>
              </a:rPr>
              <a:t>Šupiny</a:t>
            </a:r>
            <a:r>
              <a:rPr lang="sk-SK" dirty="0" smtClean="0"/>
              <a:t> sú drobné, </a:t>
            </a:r>
            <a:r>
              <a:rPr lang="sk-SK" dirty="0" smtClean="0"/>
              <a:t>ostré.</a:t>
            </a:r>
            <a:endParaRPr lang="sk-SK" dirty="0" smtClean="0"/>
          </a:p>
          <a:p>
            <a:r>
              <a:rPr lang="sk-SK" dirty="0" smtClean="0"/>
              <a:t>Na bokoch sú výrazné tmavé priečne pruhy. </a:t>
            </a:r>
            <a:endParaRPr lang="sk-SK" dirty="0"/>
          </a:p>
        </p:txBody>
      </p:sp>
      <p:pic>
        <p:nvPicPr>
          <p:cNvPr id="1026" name="Picture 2" descr="Výsledok vyhľadávania obrázkov pre dopyt telo ostriež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437112"/>
            <a:ext cx="418822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dirty="0" smtClean="0"/>
              <a:t>Potrava ostriež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Ostriež patrí medzi riečne dravce. Tvorí kŕdle, v ktorých napáda menšie, či choré ryby, niekedy tiež rovnakého druhu. Jeho hlavnú potravu tvorí živočíšna zložka, najmä dážďovky, bezstavovce a rybí poter.</a:t>
            </a:r>
          </a:p>
          <a:p>
            <a:r>
              <a:rPr lang="sk-SK" sz="2000" dirty="0" smtClean="0"/>
              <a:t>Športoví rybári lovia tradične ostrieže na dážďovky, múčne, či biele červy. Veľmi obľúbený je potom tiež lov na </a:t>
            </a:r>
            <a:r>
              <a:rPr lang="sk-SK" sz="2000" dirty="0" err="1" smtClean="0"/>
              <a:t>prívlač</a:t>
            </a:r>
            <a:r>
              <a:rPr lang="sk-SK" sz="2000" dirty="0" smtClean="0"/>
              <a:t> (t.j. na </a:t>
            </a:r>
            <a:r>
              <a:rPr lang="sk-SK" sz="2000" dirty="0" err="1" smtClean="0"/>
              <a:t>woblery</a:t>
            </a:r>
            <a:r>
              <a:rPr lang="sk-SK" sz="2000" dirty="0" smtClean="0"/>
              <a:t>, rotačný blyskáč, </a:t>
            </a:r>
            <a:r>
              <a:rPr lang="sk-SK" sz="2000" dirty="0" err="1" smtClean="0"/>
              <a:t>twistery</a:t>
            </a:r>
            <a:r>
              <a:rPr lang="sk-SK" sz="2000" dirty="0" smtClean="0"/>
              <a:t>, či gumové nástrahy). Jeho zábery bývajú veľmi prudké.</a:t>
            </a:r>
          </a:p>
          <a:p>
            <a:endParaRPr lang="sk-SK" sz="2400" dirty="0"/>
          </a:p>
        </p:txBody>
      </p:sp>
      <p:sp>
        <p:nvSpPr>
          <p:cNvPr id="2050" name="AutoShape 2" descr="Výsledok vyhľadávania obrázkov pre dopyt dážďov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052" name="AutoShape 4" descr="Výsledok vyhľadávania obrázkov pre dopyt dážďov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054" name="AutoShape 6" descr="Výsledok vyhľadávania obrázkov pre dopyt dážďov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056" name="AutoShape 8" descr="Výsledok vyhľadávania obrázkov pre dopyt dážďov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058" name="AutoShape 10" descr="Výsledok vyhľadávania obrázkov pre dopyt dážďov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060" name="AutoShape 12" descr="Výsledok vyhľadávania obrázkov pre dopyt dážďov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062" name="Picture 14" descr="Výsledok vyhľadávania obrázkov pre dopyt dážďov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645024"/>
            <a:ext cx="4033292" cy="2862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Zubáč </a:t>
            </a:r>
            <a:r>
              <a:rPr lang="sk-SK" dirty="0" err="1" smtClean="0"/>
              <a:t>vEľkoústy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611560" y="1556792"/>
            <a:ext cx="6246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Zubáč </a:t>
            </a:r>
            <a:r>
              <a:rPr lang="sk-SK" b="1" dirty="0" err="1" smtClean="0"/>
              <a:t>veľkoústy</a:t>
            </a:r>
            <a:r>
              <a:rPr lang="sk-SK" dirty="0" smtClean="0"/>
              <a:t> alebo staršie </a:t>
            </a:r>
            <a:r>
              <a:rPr lang="sk-SK" b="1" dirty="0" smtClean="0"/>
              <a:t>zubáč obyčajný</a:t>
            </a:r>
            <a:r>
              <a:rPr lang="sk-SK" dirty="0" smtClean="0"/>
              <a:t> (lat. </a:t>
            </a:r>
            <a:r>
              <a:rPr lang="sk-SK" i="1" dirty="0" err="1" smtClean="0"/>
              <a:t>Sander</a:t>
            </a:r>
            <a:r>
              <a:rPr lang="sk-SK" i="1" dirty="0" smtClean="0"/>
              <a:t> </a:t>
            </a:r>
            <a:r>
              <a:rPr lang="sk-SK" i="1" dirty="0" err="1" smtClean="0"/>
              <a:t>lucioperca</a:t>
            </a:r>
            <a:r>
              <a:rPr lang="sk-SK" dirty="0" smtClean="0"/>
              <a:t>, syn. </a:t>
            </a:r>
            <a:r>
              <a:rPr lang="sk-SK" i="1" dirty="0" err="1" smtClean="0"/>
              <a:t>Stizostedion</a:t>
            </a:r>
            <a:r>
              <a:rPr lang="sk-SK" i="1" dirty="0" smtClean="0"/>
              <a:t> </a:t>
            </a:r>
            <a:r>
              <a:rPr lang="sk-SK" i="1" dirty="0" err="1" smtClean="0"/>
              <a:t>lucioperca</a:t>
            </a:r>
            <a:r>
              <a:rPr lang="sk-SK" dirty="0" smtClean="0"/>
              <a:t>) je druh </a:t>
            </a:r>
            <a:r>
              <a:rPr lang="sk-SK" dirty="0" smtClean="0">
                <a:hlinkClick r:id="rId2" tooltip="Ryby"/>
              </a:rPr>
              <a:t>ryby</a:t>
            </a:r>
            <a:r>
              <a:rPr lang="sk-SK" dirty="0" smtClean="0"/>
              <a:t> z čeľade </a:t>
            </a:r>
            <a:r>
              <a:rPr lang="sk-SK" dirty="0" err="1" smtClean="0">
                <a:hlinkClick r:id="rId3" tooltip="Ostriežovité (stránka neexistuje)"/>
              </a:rPr>
              <a:t>ostriežovité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755576" y="2636912"/>
            <a:ext cx="61024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Pôvodnou domovinou zubáča je povodie </a:t>
            </a:r>
            <a:r>
              <a:rPr lang="sk-SK" dirty="0" smtClean="0">
                <a:hlinkClick r:id="rId4" tooltip="Dunaj"/>
              </a:rPr>
              <a:t>Dunaja</a:t>
            </a:r>
            <a:r>
              <a:rPr lang="sk-SK" dirty="0" smtClean="0"/>
              <a:t> a </a:t>
            </a:r>
            <a:r>
              <a:rPr lang="sk-SK" dirty="0" smtClean="0">
                <a:hlinkClick r:id="rId5" tooltip="Volga"/>
              </a:rPr>
              <a:t>Volgy</a:t>
            </a:r>
            <a:r>
              <a:rPr lang="sk-SK" dirty="0" smtClean="0"/>
              <a:t>. Odtiaľ sa postupne rozšíril do strednej a ďalej do západnej </a:t>
            </a:r>
            <a:r>
              <a:rPr lang="sk-SK" dirty="0" smtClean="0">
                <a:hlinkClick r:id="rId6" tooltip="Európa"/>
              </a:rPr>
              <a:t>Európy</a:t>
            </a:r>
            <a:r>
              <a:rPr lang="sk-SK" dirty="0" smtClean="0"/>
              <a:t>. Obýva predovšetkým veľké, pomaly tečúce úseky </a:t>
            </a:r>
            <a:r>
              <a:rPr lang="sk-SK" dirty="0" smtClean="0">
                <a:hlinkClick r:id="rId7" tooltip="Rieka"/>
              </a:rPr>
              <a:t>riek</a:t>
            </a:r>
            <a:r>
              <a:rPr lang="sk-SK" dirty="0" smtClean="0"/>
              <a:t>, údolné nádrže a </a:t>
            </a:r>
            <a:r>
              <a:rPr lang="sk-SK" dirty="0" smtClean="0">
                <a:hlinkClick r:id="rId8" tooltip="Rybník"/>
              </a:rPr>
              <a:t>rybníky</a:t>
            </a:r>
            <a:r>
              <a:rPr lang="sk-SK" dirty="0" smtClean="0"/>
              <a:t>. Ide o druh, ktorý je veľmi chúlostivý na obsah kyslíka a kvalitu vody.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ZUbáč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 smtClean="0"/>
              <a:t>Telo je pretiahnuté, z bokov sploštené.</a:t>
            </a:r>
          </a:p>
          <a:p>
            <a:r>
              <a:rPr lang="sk-SK" sz="1800" dirty="0" smtClean="0"/>
              <a:t> Hlava zakončená koncovými ústami.</a:t>
            </a:r>
          </a:p>
          <a:p>
            <a:r>
              <a:rPr lang="sk-SK" sz="1800" dirty="0" smtClean="0"/>
              <a:t> V tlame sa nachádza rad drobných zúbkov a tiež veľké tzv. </a:t>
            </a:r>
            <a:r>
              <a:rPr lang="sk-SK" sz="1800" i="1" dirty="0" smtClean="0"/>
              <a:t>psie zuby</a:t>
            </a:r>
            <a:r>
              <a:rPr lang="sk-SK" sz="1800" dirty="0" smtClean="0"/>
              <a:t>. </a:t>
            </a:r>
          </a:p>
          <a:p>
            <a:r>
              <a:rPr lang="sk-SK" sz="1800" dirty="0" smtClean="0"/>
              <a:t>Na chrbte sa nachádzajú dve chrbtové plutvy, prvá vystužená tvrdými lúčmi, druhá mäkkými. </a:t>
            </a:r>
          </a:p>
          <a:p>
            <a:r>
              <a:rPr lang="sk-SK" sz="1800" dirty="0" smtClean="0"/>
              <a:t>Brušné plutvy sú umiestnené hneď za úrovňou prsných.</a:t>
            </a:r>
          </a:p>
          <a:p>
            <a:r>
              <a:rPr lang="sk-SK" sz="1800" dirty="0" smtClean="0"/>
              <a:t> Telo je sfarbené šedo s odtieňmi zelenej. V mladosti sú na bokoch zreteľné zvislé tmavé pruhy. Dorastá do dĺžky až 130 </a:t>
            </a:r>
            <a:r>
              <a:rPr lang="sk-SK" sz="1800" dirty="0" smtClean="0">
                <a:hlinkClick r:id="rId2" tooltip="Cm"/>
              </a:rPr>
              <a:t>cm</a:t>
            </a:r>
            <a:r>
              <a:rPr lang="sk-SK" sz="1800" dirty="0" smtClean="0"/>
              <a:t> a hmotnosti 21 </a:t>
            </a:r>
            <a:r>
              <a:rPr lang="sk-SK" sz="1800" dirty="0" smtClean="0">
                <a:hlinkClick r:id="rId3" tooltip="Kg"/>
              </a:rPr>
              <a:t>kg</a:t>
            </a:r>
            <a:r>
              <a:rPr lang="sk-SK" sz="1800" dirty="0" smtClean="0"/>
              <a:t>. Najstarší známy exemplár mal 25 rokov.</a:t>
            </a:r>
            <a:endParaRPr lang="sk-SK" sz="1800" dirty="0"/>
          </a:p>
        </p:txBody>
      </p:sp>
      <p:pic>
        <p:nvPicPr>
          <p:cNvPr id="40962" name="Picture 2" descr="https://upload.wikimedia.org/wikipedia/commons/thumb/2/2f/Zander.jpg/220px-Zand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365104"/>
            <a:ext cx="3816424" cy="2862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400" dirty="0" smtClean="0"/>
              <a:t>Potrava zubáča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V mladosti sa živí predovšetkým </a:t>
            </a:r>
            <a:r>
              <a:rPr lang="sk-SK" sz="2000" dirty="0" smtClean="0">
                <a:hlinkClick r:id="rId2" tooltip="Planktón"/>
              </a:rPr>
              <a:t>planktónom</a:t>
            </a:r>
            <a:r>
              <a:rPr lang="sk-SK" sz="2000" dirty="0" smtClean="0"/>
              <a:t>, </a:t>
            </a:r>
            <a:r>
              <a:rPr lang="sk-SK" sz="2000" dirty="0" smtClean="0">
                <a:hlinkClick r:id="rId3" tooltip="Mäkkýše"/>
              </a:rPr>
              <a:t>mäkkýšmi</a:t>
            </a:r>
            <a:r>
              <a:rPr lang="sk-SK" sz="2000" dirty="0" smtClean="0"/>
              <a:t> a ďalšími </a:t>
            </a:r>
            <a:r>
              <a:rPr lang="sk-SK" sz="2000" dirty="0" smtClean="0">
                <a:hlinkClick r:id="rId4" tooltip="Bezstavovce"/>
              </a:rPr>
              <a:t>bezstavovcami</a:t>
            </a:r>
            <a:r>
              <a:rPr lang="sk-SK" sz="2000" dirty="0" smtClean="0"/>
              <a:t>. V dospelosti prijíma výhradne drobnejšie druhy </a:t>
            </a:r>
            <a:r>
              <a:rPr lang="sk-SK" sz="2000" dirty="0" smtClean="0">
                <a:hlinkClick r:id="rId5" tooltip="Ryby"/>
              </a:rPr>
              <a:t>rýb</a:t>
            </a:r>
            <a:r>
              <a:rPr lang="sk-SK" sz="2000" dirty="0" smtClean="0"/>
              <a:t>.</a:t>
            </a:r>
            <a:endParaRPr lang="sk-SK" sz="2000" dirty="0"/>
          </a:p>
        </p:txBody>
      </p:sp>
      <p:sp>
        <p:nvSpPr>
          <p:cNvPr id="18434" name="AutoShape 2" descr="Výsledok vyhľadávania obrázkov pre dopyt mäkkýš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36" name="AutoShape 4" descr="Výsledok vyhľadávania obrázkov pre dopyt mäkkýš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38" name="AutoShape 6" descr="Výsledok vyhľadávania obrázkov pre dopyt mäkkýš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40" name="AutoShape 8" descr="Výsledok vyhľadávania obrázkov pre dopyt mäkkýš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42" name="AutoShape 10" descr="Výsledok vyhľadávania obrázkov pre dopyt mäkkýš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44" name="AutoShape 12" descr="Výsledok vyhľadávania obrázkov pre dopyt mäkkýš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46" name="AutoShape 14" descr="Výsledok vyhľadávania obrázkov pre dopyt mäkkýš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48" name="AutoShape 16" descr="Výsledok vyhľadávania obrázkov pre dopyt mäkkýš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50" name="AutoShape 18" descr="Výsledok vyhľadávania obrázkov pre dopyt mäkkýš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8452" name="Picture 20" descr="Výsledok vyhľadávania obrázkov pre dopyt mäkkýš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2636912"/>
            <a:ext cx="5760640" cy="3838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400" dirty="0" smtClean="0"/>
              <a:t>porovnanie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124744"/>
            <a:ext cx="8740080" cy="4955381"/>
          </a:xfrm>
        </p:spPr>
        <p:txBody>
          <a:bodyPr>
            <a:normAutofit/>
          </a:bodyPr>
          <a:lstStyle/>
          <a:p>
            <a:r>
              <a:rPr lang="sk-SK" sz="1600" dirty="0" smtClean="0"/>
              <a:t>Je zeleného sfarbenia.                                                         Je bledého sfarbenia.</a:t>
            </a:r>
          </a:p>
          <a:p>
            <a:r>
              <a:rPr lang="sk-SK" sz="1600" dirty="0" smtClean="0"/>
              <a:t>Živí sa prevažne dážďovkami.                                          Živí sa prevažne slimákmi.</a:t>
            </a:r>
          </a:p>
          <a:p>
            <a:pPr algn="ctr"/>
            <a:endParaRPr lang="sk-SK" sz="1600" dirty="0" smtClean="0"/>
          </a:p>
          <a:p>
            <a:pPr algn="ctr"/>
            <a:endParaRPr lang="sk-SK" sz="1600" dirty="0" smtClean="0"/>
          </a:p>
          <a:p>
            <a:pPr algn="ctr"/>
            <a:endParaRPr lang="sk-SK" sz="1600" dirty="0" smtClean="0"/>
          </a:p>
          <a:p>
            <a:pPr algn="ctr"/>
            <a:endParaRPr lang="sk-SK" sz="1600" dirty="0" smtClean="0"/>
          </a:p>
          <a:p>
            <a:pPr algn="ctr"/>
            <a:endParaRPr lang="sk-SK" sz="1600" dirty="0" smtClean="0"/>
          </a:p>
          <a:p>
            <a:pPr algn="ctr"/>
            <a:endParaRPr lang="sk-SK" sz="1600" dirty="0" smtClean="0"/>
          </a:p>
          <a:p>
            <a:pPr algn="ctr"/>
            <a:endParaRPr lang="sk-SK" sz="1600" dirty="0" smtClean="0"/>
          </a:p>
          <a:p>
            <a:pPr algn="ctr"/>
            <a:endParaRPr lang="sk-SK" sz="1600" dirty="0" smtClean="0"/>
          </a:p>
          <a:p>
            <a:pPr algn="ctr"/>
            <a:endParaRPr lang="sk-SK" sz="1600" dirty="0"/>
          </a:p>
        </p:txBody>
      </p:sp>
      <p:sp>
        <p:nvSpPr>
          <p:cNvPr id="19458" name="AutoShape 2" descr="Výsledok vyhľadávania obrázkov pre dopyt ostrie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9460" name="Picture 4" descr="Výsledok vyhľadávania obrázkov pre dopyt ostrie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56992"/>
            <a:ext cx="2476500" cy="1857376"/>
          </a:xfrm>
          <a:prstGeom prst="rect">
            <a:avLst/>
          </a:prstGeom>
          <a:noFill/>
        </p:spPr>
      </p:pic>
      <p:sp>
        <p:nvSpPr>
          <p:cNvPr id="19462" name="AutoShape 6" descr="Výsledok vyhľadávania obrázkov pre dopyt zubáč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9464" name="AutoShape 8" descr="Výsledok vyhľadávania obrázkov pre dopyt zubáč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9466" name="AutoShape 10" descr="Výsledok vyhľadávania obrázkov pre dopyt zubáč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9468" name="Picture 12" descr="Výsledok vyhľadávania obrázkov pre dopyt zubá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6122" y="3212976"/>
            <a:ext cx="3567878" cy="2376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>
                <a:solidFill>
                  <a:srgbClr val="FF0000"/>
                </a:solidFill>
              </a:rPr>
              <a:t>Ďakujem za pozornosť</a:t>
            </a:r>
            <a:r>
              <a:rPr lang="sk-SK" sz="2000" dirty="0" smtClean="0">
                <a:solidFill>
                  <a:srgbClr val="FF0000"/>
                </a:solidFill>
              </a:rPr>
              <a:t/>
            </a:r>
            <a:br>
              <a:rPr lang="sk-SK" sz="2000" dirty="0" smtClean="0">
                <a:solidFill>
                  <a:srgbClr val="FF0000"/>
                </a:solidFill>
              </a:rPr>
            </a:br>
            <a:endParaRPr lang="sk-SK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</TotalTime>
  <Words>174</Words>
  <Application>Microsoft Office PowerPoint</Application>
  <PresentationFormat>Prezentácia na obrazovke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Cestovanie</vt:lpstr>
      <vt:lpstr>Ryby v našich vodách 3.</vt:lpstr>
      <vt:lpstr>Osriež</vt:lpstr>
      <vt:lpstr>Telo Ostrieža</vt:lpstr>
      <vt:lpstr>Potrava ostriež</vt:lpstr>
      <vt:lpstr>Zubáč vEľkoústy</vt:lpstr>
      <vt:lpstr>ZUbáč</vt:lpstr>
      <vt:lpstr>Potrava zubáča</vt:lpstr>
      <vt:lpstr>porovnanie</vt:lpstr>
      <vt:lpstr>Ďakujem za pozornosť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Ryby v našich vodách</dc:title>
  <dc:creator>user</dc:creator>
  <cp:lastModifiedBy>Windows User</cp:lastModifiedBy>
  <cp:revision>10</cp:revision>
  <dcterms:created xsi:type="dcterms:W3CDTF">2019-04-12T08:52:52Z</dcterms:created>
  <dcterms:modified xsi:type="dcterms:W3CDTF">2019-05-22T07:03:00Z</dcterms:modified>
</cp:coreProperties>
</file>