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38D843-6DDF-4E44-95F4-DAFAB5FF7053}" type="slidenum">
              <a:rPr lang="sk-SK" smtClean="0"/>
              <a:t>‹#›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870C2B0-2A80-46E1-B4CA-CC36F79EE79C}" type="datetimeFigureOut">
              <a:rPr lang="sk-SK" smtClean="0"/>
              <a:t>24.2.2019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6864" cy="2232248"/>
          </a:xfrm>
        </p:spPr>
        <p:txBody>
          <a:bodyPr/>
          <a:lstStyle/>
          <a:p>
            <a:r>
              <a:rPr lang="sk-SK" sz="5400" dirty="0" smtClean="0"/>
              <a:t>TRIEDENIE A RECYKLÁCIA ODPADU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0300" y="3965866"/>
            <a:ext cx="5825202" cy="1096899"/>
          </a:xfrm>
        </p:spPr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84" y="3700323"/>
            <a:ext cx="1644368" cy="16900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4307" t="27264" r="26437" b="26934"/>
          <a:stretch/>
        </p:blipFill>
        <p:spPr>
          <a:xfrm>
            <a:off x="646731" y="2924944"/>
            <a:ext cx="5107031" cy="28981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83" y="116632"/>
            <a:ext cx="1572360" cy="179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4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SEPARÁCIA V OBCI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Papier</a:t>
            </a:r>
          </a:p>
          <a:p>
            <a:r>
              <a:rPr lang="sk-SK" dirty="0" smtClean="0"/>
              <a:t>Sklo</a:t>
            </a:r>
          </a:p>
          <a:p>
            <a:r>
              <a:rPr lang="sk-SK" dirty="0" smtClean="0"/>
              <a:t>Plasty </a:t>
            </a:r>
          </a:p>
          <a:p>
            <a:r>
              <a:rPr lang="sk-SK" dirty="0" smtClean="0"/>
              <a:t>Kovy </a:t>
            </a:r>
          </a:p>
          <a:p>
            <a:r>
              <a:rPr lang="sk-SK" dirty="0" err="1" smtClean="0"/>
              <a:t>Elektroodpad</a:t>
            </a:r>
            <a:r>
              <a:rPr lang="sk-SK" dirty="0" smtClean="0"/>
              <a:t> </a:t>
            </a:r>
          </a:p>
          <a:p>
            <a:r>
              <a:rPr lang="sk-SK" dirty="0" smtClean="0"/>
              <a:t>Oblečenie </a:t>
            </a:r>
          </a:p>
          <a:p>
            <a:endParaRPr lang="sk-SK" dirty="0"/>
          </a:p>
        </p:txBody>
      </p:sp>
      <p:pic>
        <p:nvPicPr>
          <p:cNvPr id="14" name="Obrázo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4437111"/>
            <a:ext cx="2638351" cy="21591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0" y="4437112"/>
            <a:ext cx="4135038" cy="20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2592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29" y="1196752"/>
            <a:ext cx="2258495" cy="183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17" y="2852936"/>
            <a:ext cx="2430958" cy="17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SEPARÁCIA  ODPADU NA </a:t>
            </a:r>
            <a:br>
              <a:rPr lang="sk-SK" dirty="0" smtClean="0"/>
            </a:br>
            <a:r>
              <a:rPr lang="sk-SK" dirty="0" smtClean="0"/>
              <a:t>NAŠEJ ŠKOLE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8001" y="2218255"/>
            <a:ext cx="6447501" cy="3880773"/>
          </a:xfrm>
        </p:spPr>
        <p:txBody>
          <a:bodyPr/>
          <a:lstStyle/>
          <a:p>
            <a:r>
              <a:rPr lang="sk-SK" dirty="0" smtClean="0"/>
              <a:t>Použitý kuchynský olej</a:t>
            </a:r>
          </a:p>
          <a:p>
            <a:r>
              <a:rPr lang="sk-SK" dirty="0" smtClean="0"/>
              <a:t>Tetrapaky</a:t>
            </a:r>
          </a:p>
          <a:p>
            <a:r>
              <a:rPr lang="sk-SK" dirty="0" smtClean="0"/>
              <a:t>Plasty </a:t>
            </a:r>
          </a:p>
          <a:p>
            <a:r>
              <a:rPr lang="sk-SK" dirty="0" smtClean="0"/>
              <a:t>Sklo</a:t>
            </a:r>
          </a:p>
          <a:p>
            <a:r>
              <a:rPr lang="sk-SK" dirty="0" smtClean="0"/>
              <a:t>Papier </a:t>
            </a:r>
          </a:p>
          <a:p>
            <a:r>
              <a:rPr lang="sk-SK" dirty="0" smtClean="0"/>
              <a:t>Plastové vrchnáky</a:t>
            </a:r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51" y="1916833"/>
            <a:ext cx="2406483" cy="230053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3"/>
          <a:srcRect l="17604" r="20496"/>
          <a:stretch/>
        </p:blipFill>
        <p:spPr>
          <a:xfrm>
            <a:off x="6228184" y="764703"/>
            <a:ext cx="1728192" cy="209159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525" y="3950172"/>
            <a:ext cx="1724596" cy="172459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5"/>
          <a:srcRect l="34777" r="34155"/>
          <a:stretch/>
        </p:blipFill>
        <p:spPr>
          <a:xfrm>
            <a:off x="4932039" y="4121219"/>
            <a:ext cx="926927" cy="273678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886" y="4685605"/>
            <a:ext cx="1379122" cy="1978327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5009809"/>
            <a:ext cx="1884731" cy="13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ZBER A SEPARÁCIA  ODPADU </a:t>
            </a:r>
            <a:br>
              <a:rPr lang="sk-SK" dirty="0"/>
            </a:br>
            <a:r>
              <a:rPr lang="sk-SK" dirty="0"/>
              <a:t>NA NAŠEJ ŠKOLE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dirty="0" smtClean="0"/>
              <a:t>PLASTOVÉ </a:t>
            </a:r>
            <a:r>
              <a:rPr lang="sk-SK" sz="2800" b="1" dirty="0" smtClean="0"/>
              <a:t>VRCHNÁKY</a:t>
            </a:r>
          </a:p>
          <a:p>
            <a:pPr marL="114300" indent="0">
              <a:buNone/>
            </a:pPr>
            <a:r>
              <a:rPr lang="sk-SK" sz="2800" dirty="0" smtClean="0"/>
              <a:t>Uzavreté v plastovom vreci alebo nádobe odovzdávate p. uč. </a:t>
            </a:r>
            <a:r>
              <a:rPr lang="sk-SK" sz="2800" dirty="0" err="1" smtClean="0"/>
              <a:t>Rončákovej</a:t>
            </a:r>
            <a:r>
              <a:rPr lang="sk-SK" sz="2800" dirty="0" smtClean="0"/>
              <a:t> Martine s údajmi:</a:t>
            </a:r>
          </a:p>
          <a:p>
            <a:pPr>
              <a:buFontTx/>
              <a:buChar char="-"/>
            </a:pPr>
            <a:r>
              <a:rPr lang="sk-SK" sz="2800" dirty="0"/>
              <a:t>p</a:t>
            </a:r>
            <a:r>
              <a:rPr lang="sk-SK" sz="2800" dirty="0" smtClean="0"/>
              <a:t>očet,</a:t>
            </a:r>
          </a:p>
          <a:p>
            <a:pPr>
              <a:buFontTx/>
              <a:buChar char="-"/>
            </a:pPr>
            <a:r>
              <a:rPr lang="sk-SK" sz="2800" dirty="0" smtClean="0"/>
              <a:t>meno zberateľa, </a:t>
            </a:r>
          </a:p>
          <a:p>
            <a:pPr>
              <a:buFontTx/>
              <a:buChar char="-"/>
            </a:pPr>
            <a:r>
              <a:rPr lang="sk-SK" sz="2800" dirty="0" smtClean="0"/>
              <a:t>trieda. </a:t>
            </a:r>
            <a:endParaRPr lang="sk-SK" sz="2800" dirty="0" smtClean="0"/>
          </a:p>
          <a:p>
            <a:endParaRPr lang="sk-SK" dirty="0"/>
          </a:p>
        </p:txBody>
      </p:sp>
      <p:pic>
        <p:nvPicPr>
          <p:cNvPr id="4" name="Obrázok 13"/>
          <p:cNvPicPr>
            <a:picLocks noChangeAspect="1"/>
          </p:cNvPicPr>
          <p:nvPr/>
        </p:nvPicPr>
        <p:blipFill rotWithShape="1">
          <a:blip r:embed="rId2"/>
          <a:srcRect l="7614" t="16311"/>
          <a:stretch/>
        </p:blipFill>
        <p:spPr>
          <a:xfrm>
            <a:off x="4499992" y="3789040"/>
            <a:ext cx="35923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ZBER A SEPARÁCIA  ODPADU </a:t>
            </a:r>
            <a:br>
              <a:rPr lang="sk-SK" dirty="0"/>
            </a:br>
            <a:r>
              <a:rPr lang="sk-SK" dirty="0"/>
              <a:t>NA NAŠEJ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1" y="2160590"/>
            <a:ext cx="3774225" cy="4304605"/>
          </a:xfrm>
        </p:spPr>
        <p:txBody>
          <a:bodyPr>
            <a:normAutofit fontScale="92500" lnSpcReduction="10000"/>
          </a:bodyPr>
          <a:lstStyle/>
          <a:p>
            <a:r>
              <a:rPr lang="sk-SK" sz="2800" b="1" dirty="0" smtClean="0"/>
              <a:t>PAPIER</a:t>
            </a:r>
          </a:p>
          <a:p>
            <a:pPr marL="0" indent="0" algn="just">
              <a:buNone/>
            </a:pPr>
            <a:r>
              <a:rPr lang="sk-SK" sz="2800" dirty="0" smtClean="0"/>
              <a:t>Papier  daj do igelitového vreca v triede. </a:t>
            </a:r>
          </a:p>
          <a:p>
            <a:pPr marL="0" indent="0" algn="just">
              <a:buNone/>
            </a:pPr>
            <a:r>
              <a:rPr lang="sk-SK" sz="2800" b="1" dirty="0" smtClean="0">
                <a:solidFill>
                  <a:srgbClr val="FF0000"/>
                </a:solidFill>
              </a:rPr>
              <a:t>NEKRČ  HO! zaberie menej miesta.</a:t>
            </a:r>
          </a:p>
          <a:p>
            <a:pPr marL="0" indent="0" algn="just">
              <a:buNone/>
            </a:pPr>
            <a:r>
              <a:rPr lang="sk-SK" sz="2800" dirty="0" smtClean="0">
                <a:solidFill>
                  <a:schemeClr val="tx1"/>
                </a:solidFill>
              </a:rPr>
              <a:t>Papier môžeš potrhať alebo poskladať.</a:t>
            </a:r>
          </a:p>
          <a:p>
            <a:pPr marL="0" indent="0" algn="just">
              <a:buNone/>
            </a:pPr>
            <a:r>
              <a:rPr lang="sk-SK" sz="2800" dirty="0" smtClean="0">
                <a:solidFill>
                  <a:schemeClr val="tx1"/>
                </a:solidFill>
              </a:rPr>
              <a:t>Plné vrecia zaneste pánovi školníkovi do suterénu hlavného vchodu.</a:t>
            </a:r>
            <a:endParaRPr lang="sk-SK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157741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33575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0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ZBER A SEPARÁCIA  ODPADU </a:t>
            </a:r>
            <a:br>
              <a:rPr lang="sk-SK" dirty="0"/>
            </a:br>
            <a:r>
              <a:rPr lang="sk-SK" dirty="0"/>
              <a:t>NA NAŠEJ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001" y="2160589"/>
            <a:ext cx="3631951" cy="4201574"/>
          </a:xfrm>
        </p:spPr>
        <p:txBody>
          <a:bodyPr>
            <a:normAutofit fontScale="92500" lnSpcReduction="10000"/>
          </a:bodyPr>
          <a:lstStyle/>
          <a:p>
            <a:r>
              <a:rPr lang="sk-SK" sz="2800" b="1" dirty="0" smtClean="0"/>
              <a:t>PLAST</a:t>
            </a:r>
          </a:p>
          <a:p>
            <a:pPr marL="0" indent="0" algn="just">
              <a:buNone/>
            </a:pPr>
            <a:r>
              <a:rPr lang="sk-SK" sz="2400" dirty="0" smtClean="0"/>
              <a:t>Skôr než hodíš do správnej zbernej nádoby, plastové fľaše stlač !</a:t>
            </a:r>
          </a:p>
          <a:p>
            <a:pPr marL="0" indent="0" algn="just">
              <a:buNone/>
            </a:pPr>
            <a:r>
              <a:rPr lang="sk-SK" sz="2400" dirty="0" smtClean="0"/>
              <a:t>Do plastov patria aj obaly zo sladkostí, jogurtov, čipsov ...</a:t>
            </a:r>
          </a:p>
          <a:p>
            <a:pPr marL="0" indent="0" algn="just">
              <a:buNone/>
            </a:pPr>
            <a:r>
              <a:rPr lang="sk-SK" sz="2400" b="1" dirty="0">
                <a:solidFill>
                  <a:srgbClr val="FF0000"/>
                </a:solidFill>
              </a:rPr>
              <a:t>Týždenníci z každej </a:t>
            </a:r>
            <a:r>
              <a:rPr lang="sk-SK" sz="2400" b="1" dirty="0" smtClean="0">
                <a:solidFill>
                  <a:srgbClr val="FF0000"/>
                </a:solidFill>
              </a:rPr>
              <a:t>triedy </a:t>
            </a:r>
            <a:r>
              <a:rPr lang="sk-SK" sz="2400" b="1" dirty="0">
                <a:solidFill>
                  <a:srgbClr val="FF0000"/>
                </a:solidFill>
              </a:rPr>
              <a:t>pred poslednou vyučovacou hodinou </a:t>
            </a:r>
            <a:r>
              <a:rPr lang="sk-SK" sz="2400" b="1" dirty="0" smtClean="0">
                <a:solidFill>
                  <a:srgbClr val="FF0000"/>
                </a:solidFill>
              </a:rPr>
              <a:t>vynesú plnú zbernú nádobu plastov z triedy  a vysypú ju do veľkých čiernych košov na hlavnej chodbe!    </a:t>
            </a:r>
            <a:endParaRPr lang="sk-SK" sz="2400" b="1" dirty="0">
              <a:solidFill>
                <a:srgbClr val="FF0000"/>
              </a:solidFill>
            </a:endParaRPr>
          </a:p>
          <a:p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68234"/>
            <a:ext cx="110299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82558"/>
            <a:ext cx="12001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709914" y="1872805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101" name="Picture 5" descr="VÃ½sledok vyhÄ¾adÃ¡vania obrÃ¡zkov pre dopyt obaly zo sladkostÃ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45" y="3169944"/>
            <a:ext cx="3321488" cy="331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0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ZBER A SEPARÁCIA  </a:t>
            </a:r>
            <a:r>
              <a:rPr lang="sk-SK" dirty="0"/>
              <a:t>ODPADU NA </a:t>
            </a:r>
            <a:br>
              <a:rPr lang="sk-SK" dirty="0"/>
            </a:br>
            <a:r>
              <a:rPr lang="sk-SK" dirty="0"/>
              <a:t>NAŠEJ 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POUŽITÝ KUCHYNSKÝ OLEJ</a:t>
            </a:r>
            <a:endParaRPr lang="sk-SK" sz="2800" b="1" dirty="0"/>
          </a:p>
        </p:txBody>
      </p:sp>
      <p:pic>
        <p:nvPicPr>
          <p:cNvPr id="4" name="Obrázok 5"/>
          <p:cNvPicPr>
            <a:picLocks noChangeAspect="1"/>
          </p:cNvPicPr>
          <p:nvPr/>
        </p:nvPicPr>
        <p:blipFill rotWithShape="1">
          <a:blip r:embed="rId2"/>
          <a:srcRect l="17604" r="20496"/>
          <a:stretch/>
        </p:blipFill>
        <p:spPr>
          <a:xfrm>
            <a:off x="5532008" y="722952"/>
            <a:ext cx="1935273" cy="23422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39552" y="2333685"/>
            <a:ext cx="4392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/>
              <a:t>1</a:t>
            </a:r>
            <a:r>
              <a:rPr lang="sk-SK" sz="2200" dirty="0" smtClean="0"/>
              <a:t>. Olej </a:t>
            </a:r>
            <a:r>
              <a:rPr lang="sk-SK" sz="2200" dirty="0"/>
              <a:t>je dôležité zbierať do suchých </a:t>
            </a:r>
            <a:r>
              <a:rPr lang="sk-SK" sz="2200" dirty="0" smtClean="0"/>
              <a:t> </a:t>
            </a:r>
          </a:p>
          <a:p>
            <a:pPr algn="just"/>
            <a:r>
              <a:rPr lang="sk-SK" sz="2200" dirty="0" smtClean="0"/>
              <a:t>a </a:t>
            </a:r>
            <a:r>
              <a:rPr lang="sk-SK" sz="2200" dirty="0" smtClean="0"/>
              <a:t> </a:t>
            </a:r>
            <a:r>
              <a:rPr lang="sk-SK" sz="2200" dirty="0" smtClean="0"/>
              <a:t>čistých </a:t>
            </a:r>
            <a:r>
              <a:rPr lang="sk-SK" sz="2200" dirty="0"/>
              <a:t>PET fliaš </a:t>
            </a:r>
            <a:r>
              <a:rPr lang="sk-SK" sz="2200" dirty="0" smtClean="0"/>
              <a:t>alebo </a:t>
            </a:r>
            <a:r>
              <a:rPr lang="sk-SK" sz="2200" dirty="0" smtClean="0"/>
              <a:t>originálnych obalov </a:t>
            </a:r>
            <a:r>
              <a:rPr lang="sk-SK" sz="2200" dirty="0"/>
              <a:t>a bez zvyškov potravín. </a:t>
            </a:r>
            <a:endParaRPr lang="sk-SK" sz="2200" dirty="0" smtClean="0"/>
          </a:p>
          <a:p>
            <a:pPr algn="just"/>
            <a:r>
              <a:rPr lang="sk-SK" sz="2200" dirty="0" smtClean="0"/>
              <a:t>2. Olej </a:t>
            </a:r>
            <a:r>
              <a:rPr lang="sk-SK" sz="2200" dirty="0"/>
              <a:t>nalievajte vychladnutý! </a:t>
            </a:r>
            <a:endParaRPr lang="sk-SK" sz="2200" dirty="0" smtClean="0"/>
          </a:p>
          <a:p>
            <a:pPr algn="just"/>
            <a:r>
              <a:rPr lang="sk-SK" sz="2200" dirty="0" smtClean="0"/>
              <a:t>3. Fľašu </a:t>
            </a:r>
            <a:r>
              <a:rPr lang="sk-SK" sz="2200" dirty="0"/>
              <a:t>s použitým kuchynským </a:t>
            </a:r>
            <a:r>
              <a:rPr lang="sk-SK" sz="2200" dirty="0" smtClean="0"/>
              <a:t>olejom odovzdajte </a:t>
            </a:r>
            <a:r>
              <a:rPr lang="sk-SK" sz="2200" dirty="0" smtClean="0"/>
              <a:t>pánovi školníkovi</a:t>
            </a:r>
            <a:r>
              <a:rPr lang="sk-SK" sz="2200" dirty="0"/>
              <a:t>, </a:t>
            </a:r>
            <a:r>
              <a:rPr lang="sk-SK" sz="2200" dirty="0" smtClean="0"/>
              <a:t>ktorý </a:t>
            </a:r>
            <a:r>
              <a:rPr lang="sk-SK" sz="2200" b="1" dirty="0" smtClean="0"/>
              <a:t>zapíše</a:t>
            </a:r>
            <a:r>
              <a:rPr lang="sk-SK" sz="2200" b="1" dirty="0"/>
              <a:t>  množstvo odovzdaného </a:t>
            </a:r>
            <a:r>
              <a:rPr lang="sk-SK" sz="2200" b="1" dirty="0" smtClean="0"/>
              <a:t>oleja.</a:t>
            </a:r>
          </a:p>
          <a:p>
            <a:pPr algn="just"/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21300"/>
            <a:ext cx="3240360" cy="289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ZBER A SEPARÁCIA  </a:t>
            </a:r>
            <a:r>
              <a:rPr lang="sk-SK" dirty="0"/>
              <a:t>ODPADU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NAŠEJ </a:t>
            </a:r>
            <a:r>
              <a:rPr lang="sk-SK" dirty="0"/>
              <a:t>ŠKOLE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dirty="0" smtClean="0"/>
              <a:t>TETRAPAK A PLECHOVKY </a:t>
            </a:r>
          </a:p>
          <a:p>
            <a:pPr marL="0" indent="0">
              <a:buNone/>
            </a:pPr>
            <a:r>
              <a:rPr lang="sk-SK" sz="2400" dirty="0" smtClean="0"/>
              <a:t>Postup: </a:t>
            </a:r>
            <a:r>
              <a:rPr lang="sk-SK" sz="2400" dirty="0">
                <a:solidFill>
                  <a:srgbClr val="FF0000"/>
                </a:solidFill>
              </a:rPr>
              <a:t>S</a:t>
            </a:r>
            <a:r>
              <a:rPr lang="sk-SK" sz="2400" dirty="0" smtClean="0">
                <a:solidFill>
                  <a:srgbClr val="FF0000"/>
                </a:solidFill>
              </a:rPr>
              <a:t>kôr než hodíš do zbernej nádoby ! 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2075" y="2729188"/>
            <a:ext cx="4418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/>
              <a:t>1. Oddeľ </a:t>
            </a:r>
            <a:r>
              <a:rPr lang="sk-SK" sz="2000" b="1" dirty="0"/>
              <a:t>4 rohy od základného obalu </a:t>
            </a:r>
            <a:r>
              <a:rPr lang="sk-SK" b="1" dirty="0"/>
              <a:t>     </a:t>
            </a:r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6" y="3308519"/>
            <a:ext cx="2302199" cy="148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75856" y="3772551"/>
            <a:ext cx="1470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/>
              <a:t>2. Stlač </a:t>
            </a:r>
            <a:r>
              <a:rPr lang="sk-SK" sz="2000" b="1" dirty="0"/>
              <a:t>obal</a:t>
            </a:r>
            <a:endParaRPr lang="sk-SK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85" y="2729188"/>
            <a:ext cx="2329390" cy="150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85" y="4322939"/>
            <a:ext cx="2329390" cy="60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318752" y="5157192"/>
            <a:ext cx="7997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/>
              <a:t>3. Týždenníci </a:t>
            </a:r>
            <a:r>
              <a:rPr lang="sk-SK" sz="2000" b="1" dirty="0"/>
              <a:t>z každej </a:t>
            </a:r>
            <a:r>
              <a:rPr lang="sk-SK" sz="2000" b="1" dirty="0" smtClean="0"/>
              <a:t>triedy, stlačené plechovky a </a:t>
            </a:r>
            <a:r>
              <a:rPr lang="sk-SK" sz="2000" b="1" dirty="0" err="1" smtClean="0"/>
              <a:t>tetrapak</a:t>
            </a:r>
            <a:r>
              <a:rPr lang="sk-SK" sz="2000" b="1" dirty="0" smtClean="0"/>
              <a:t> odneste každý </a:t>
            </a:r>
          </a:p>
          <a:p>
            <a:r>
              <a:rPr lang="sk-SK" sz="2000" b="1" dirty="0"/>
              <a:t> </a:t>
            </a:r>
            <a:r>
              <a:rPr lang="sk-SK" sz="2000" b="1" dirty="0" smtClean="0"/>
              <a:t>    piatok pred poslednou vyučovacou hodinou a vložte </a:t>
            </a:r>
            <a:r>
              <a:rPr lang="sk-SK" sz="2000" b="1" dirty="0"/>
              <a:t>do </a:t>
            </a:r>
            <a:r>
              <a:rPr lang="sk-SK" sz="2000" b="1" dirty="0" smtClean="0"/>
              <a:t>vriec </a:t>
            </a:r>
            <a:endParaRPr lang="sk-SK" sz="2000" b="1" dirty="0" smtClean="0"/>
          </a:p>
          <a:p>
            <a:r>
              <a:rPr lang="sk-SK" sz="2000" b="1" dirty="0"/>
              <a:t> </a:t>
            </a:r>
            <a:r>
              <a:rPr lang="sk-SK" sz="2000" b="1" dirty="0" smtClean="0"/>
              <a:t>    </a:t>
            </a:r>
            <a:r>
              <a:rPr lang="sk-SK" sz="2000" b="1" dirty="0" smtClean="0"/>
              <a:t>v suteréne </a:t>
            </a:r>
            <a:r>
              <a:rPr lang="sk-SK" sz="2000" b="1" dirty="0" smtClean="0"/>
              <a:t>hlavného vchodu pri pánovi </a:t>
            </a:r>
            <a:r>
              <a:rPr lang="sk-SK" sz="2000" b="1" dirty="0"/>
              <a:t>školníkovi.</a:t>
            </a:r>
            <a:endParaRPr lang="sk-SK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17525"/>
            <a:ext cx="2304372" cy="142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odpad?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Jednoducho povedané, odpad je akákoľvek vec, ktorú už nevyužívame a nemá pre nás význam, takže sa jej chceme zbaviť.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63" y="3026536"/>
            <a:ext cx="3100769" cy="24846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80" y="3026536"/>
            <a:ext cx="3079040" cy="24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Separácia = triedenie </a:t>
            </a:r>
            <a:r>
              <a:rPr lang="sk-SK" dirty="0" smtClean="0"/>
              <a:t>odpadu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63124" cy="4800600"/>
          </a:xfrm>
        </p:spPr>
        <p:txBody>
          <a:bodyPr>
            <a:normAutofit/>
          </a:bodyPr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Triedený </a:t>
            </a:r>
            <a:r>
              <a:rPr lang="sk-SK" b="1" dirty="0" smtClean="0">
                <a:solidFill>
                  <a:srgbClr val="92D050"/>
                </a:solidFill>
              </a:rPr>
              <a:t>– separovaný zber </a:t>
            </a:r>
            <a:r>
              <a:rPr lang="sk-SK" b="1" dirty="0">
                <a:solidFill>
                  <a:srgbClr val="92D050"/>
                </a:solidFill>
              </a:rPr>
              <a:t>odpadu </a:t>
            </a:r>
            <a:r>
              <a:rPr lang="sk-SK" dirty="0"/>
              <a:t>je zber oddelených zložiek odpadov. Cieľom triedenia odpadu je dosiahnutie recyklácie </a:t>
            </a:r>
            <a:r>
              <a:rPr lang="sk-SK" dirty="0" smtClean="0"/>
              <a:t>–teda,</a:t>
            </a:r>
            <a:r>
              <a:rPr lang="sk-SK" dirty="0" smtClean="0"/>
              <a:t> </a:t>
            </a:r>
            <a:r>
              <a:rPr lang="sk-SK" dirty="0"/>
              <a:t>opätovného používania vytriedeného odpadu podľa jednotlivých druhov odpadu. </a:t>
            </a:r>
            <a:endParaRPr lang="sk-SK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4930898" cy="27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Recyklácia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Recyklácia </a:t>
            </a:r>
            <a:r>
              <a:rPr lang="sk-SK" dirty="0"/>
              <a:t>je proces opätovného využitia predtým už použitých materiálov a produktov (napr</a:t>
            </a:r>
            <a:r>
              <a:rPr lang="sk-SK" dirty="0" smtClean="0"/>
              <a:t>. </a:t>
            </a:r>
            <a:r>
              <a:rPr lang="sk-SK" dirty="0"/>
              <a:t>papiera, farebných a ostatných kovov, skla, </a:t>
            </a:r>
            <a:r>
              <a:rPr lang="sk-SK" dirty="0" smtClean="0"/>
              <a:t>plastov, </a:t>
            </a:r>
            <a:r>
              <a:rPr lang="sk-SK" dirty="0"/>
              <a:t>pneumatík,...). Recyklácia zabraňuje plytvaniu zdrojov, redukuje spotrebu surových prírodných materiálov, šetrí životné </a:t>
            </a:r>
            <a:r>
              <a:rPr lang="sk-SK" dirty="0" smtClean="0"/>
              <a:t>prostredie, redukuje </a:t>
            </a:r>
            <a:r>
              <a:rPr lang="sk-SK" dirty="0"/>
              <a:t>množstvo uskladnených </a:t>
            </a:r>
            <a:r>
              <a:rPr lang="sk-SK" dirty="0" smtClean="0"/>
              <a:t>odpadov, a </a:t>
            </a:r>
            <a:r>
              <a:rPr lang="sk-SK" dirty="0"/>
              <a:t>redukuje spotrebu </a:t>
            </a:r>
            <a:r>
              <a:rPr lang="sk-SK" dirty="0" smtClean="0"/>
              <a:t>energie, </a:t>
            </a:r>
            <a:r>
              <a:rPr lang="sk-SK" dirty="0"/>
              <a:t>čím prispieva k redukcii emisií skleníkových plynov oproti použitiu surových materiálov. </a:t>
            </a:r>
            <a:endParaRPr lang="sk-SK" b="1" dirty="0">
              <a:solidFill>
                <a:srgbClr val="92D050"/>
              </a:solidFill>
            </a:endParaRP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80" y="4509120"/>
            <a:ext cx="2376264" cy="20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Ako </a:t>
            </a:r>
            <a:r>
              <a:rPr lang="sk-SK" dirty="0" smtClean="0"/>
              <a:t>správne triediť </a:t>
            </a:r>
            <a:r>
              <a:rPr lang="sk-SK" dirty="0" smtClean="0"/>
              <a:t>PLASTY ?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6224213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sk-SK" b="1" dirty="0" smtClean="0">
                <a:solidFill>
                  <a:srgbClr val="92D050"/>
                </a:solidFill>
              </a:rPr>
              <a:t>DO </a:t>
            </a:r>
            <a:r>
              <a:rPr lang="sk-SK" b="1" dirty="0">
                <a:solidFill>
                  <a:srgbClr val="92D050"/>
                </a:solidFill>
              </a:rPr>
              <a:t>ŽLTÝCH KONTAJNEROV PATRIA: </a:t>
            </a:r>
            <a:r>
              <a:rPr lang="sk-SK" dirty="0"/>
              <a:t>Neznečistené stlačené alebo zošliapnuté PET fľaše z nápojov, plastové a mikroténové vrecká, baliace fólie, polystyrén, tégliky z jogurtov, obaly z CD, obaly z pracích a čistiacich prostriedkov a kozmetiky. </a:t>
            </a:r>
            <a:endParaRPr lang="sk-SK" dirty="0" smtClean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NEPATRIA </a:t>
            </a:r>
            <a:r>
              <a:rPr lang="sk-SK" b="1" dirty="0">
                <a:solidFill>
                  <a:srgbClr val="FF0000"/>
                </a:solidFill>
              </a:rPr>
              <a:t>SEM: </a:t>
            </a:r>
            <a:r>
              <a:rPr lang="sk-SK" dirty="0"/>
              <a:t>Mastné obaly so zvyškom potravín, podlahové krytiny, novodurové rúrky, obaly z nebezpečných látok, ako napr. motorových olejov, farieb a pod.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8430" t="29363" r="44510" b="26935"/>
          <a:stretch/>
        </p:blipFill>
        <p:spPr>
          <a:xfrm>
            <a:off x="6621794" y="4078970"/>
            <a:ext cx="1694622" cy="246311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05260"/>
            <a:ext cx="1076387" cy="10612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653136"/>
            <a:ext cx="1957388" cy="17526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938585"/>
            <a:ext cx="2143125" cy="1600200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5868144" y="5445224"/>
            <a:ext cx="753650" cy="84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16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správne triediť </a:t>
            </a:r>
            <a:r>
              <a:rPr lang="sk-SK" dirty="0" smtClean="0"/>
              <a:t>KOVY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DO ČERVENÝCH KONTAJNEROV PATRIA: </a:t>
            </a:r>
            <a:r>
              <a:rPr lang="sk-SK" dirty="0"/>
              <a:t>Kovové obaly, konzervy, kovové výrobky a súčiastky, alobal, nápojové plechovky. Triedia sa podľa pokynov obce/mesta. </a:t>
            </a:r>
            <a:endParaRPr lang="sk-SK" dirty="0" smtClean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NEPATRIA </a:t>
            </a:r>
            <a:r>
              <a:rPr lang="sk-SK" b="1" dirty="0">
                <a:solidFill>
                  <a:srgbClr val="FF0000"/>
                </a:solidFill>
              </a:rPr>
              <a:t>SEM: </a:t>
            </a:r>
            <a:r>
              <a:rPr lang="sk-SK" dirty="0"/>
              <a:t>Kovové obaly kombinované s iným materiálom, napr. tuby z krémov a pást. Mäkké vrecúška, napr. z kávy. Kovové obaly obsahujúce zvyšky nebezpečných látok. Nadrozmerný kovový odpad je potrebné odniesť do zberní kovov, príp. do zberných dvorov.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57432" t="30414" r="25592" b="26015"/>
          <a:stretch/>
        </p:blipFill>
        <p:spPr>
          <a:xfrm>
            <a:off x="6660232" y="4243597"/>
            <a:ext cx="1655305" cy="234778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477866"/>
            <a:ext cx="1503373" cy="200449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477866"/>
            <a:ext cx="1793081" cy="19145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712" y="4674433"/>
            <a:ext cx="1878587" cy="1667246"/>
          </a:xfrm>
          <a:prstGeom prst="rect">
            <a:avLst/>
          </a:prstGeom>
        </p:spPr>
      </p:pic>
      <p:sp>
        <p:nvSpPr>
          <p:cNvPr id="9" name="Šipka doprava 8"/>
          <p:cNvSpPr/>
          <p:nvPr/>
        </p:nvSpPr>
        <p:spPr>
          <a:xfrm>
            <a:off x="6287069" y="5417489"/>
            <a:ext cx="373163" cy="18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55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277" y="332656"/>
            <a:ext cx="7127099" cy="1080120"/>
          </a:xfrm>
        </p:spPr>
        <p:txBody>
          <a:bodyPr/>
          <a:lstStyle/>
          <a:p>
            <a:r>
              <a:rPr lang="sk-SK" dirty="0"/>
              <a:t>Ako správne </a:t>
            </a:r>
            <a:r>
              <a:rPr lang="sk-SK" dirty="0" smtClean="0"/>
              <a:t>triediť PAPIER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DO MODRÝCH KONTAJNEROV PATRIA: </a:t>
            </a:r>
            <a:r>
              <a:rPr lang="sk-SK" dirty="0"/>
              <a:t>Noviny, časopisy, kancelársky papier, reklamné letáky, stlačené krabice, kartóny, papierové obaly, papierové tašky. V malom množstve aj papier s kancelárskymi sponkami alebo skartovaný papier. </a:t>
            </a:r>
            <a:endParaRPr lang="sk-SK" dirty="0" smtClean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NEPATRIA </a:t>
            </a:r>
            <a:r>
              <a:rPr lang="sk-SK" b="1" dirty="0">
                <a:solidFill>
                  <a:srgbClr val="FF0000"/>
                </a:solidFill>
              </a:rPr>
              <a:t>SEM: </a:t>
            </a:r>
            <a:r>
              <a:rPr lang="sk-SK" dirty="0"/>
              <a:t>Väzbové obaly kníh, mokrý, mastný alebo znečistený papier, asfaltový a dechtový papier, použité plienky a hygienické potreby, alobal, celofán a pod.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138" y="4168520"/>
            <a:ext cx="1157938" cy="21973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065" y="4044824"/>
            <a:ext cx="1744478" cy="244470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550481"/>
            <a:ext cx="1850231" cy="18478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57" y="4575007"/>
            <a:ext cx="1793081" cy="1914525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5913906" y="5425290"/>
            <a:ext cx="373163" cy="18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53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80120"/>
          </a:xfrm>
        </p:spPr>
        <p:txBody>
          <a:bodyPr/>
          <a:lstStyle/>
          <a:p>
            <a:r>
              <a:rPr lang="sk-SK" dirty="0"/>
              <a:t>Ako správne triediť </a:t>
            </a:r>
            <a:r>
              <a:rPr lang="sk-SK" dirty="0" smtClean="0"/>
              <a:t>SKLO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8384" y="1412776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sk-SK" b="1" dirty="0">
                <a:solidFill>
                  <a:srgbClr val="92D050"/>
                </a:solidFill>
              </a:rPr>
              <a:t>DO ZELENÝCH KONTAJNEROV PATRIA: </a:t>
            </a:r>
            <a:r>
              <a:rPr lang="sk-SK" dirty="0"/>
              <a:t>Nevratné obaly zo skla z alkoholických alebo nealkoholických nápojov, poháre, tabuľové sklo z okien a dverí (väčšie množstvo patrí na zberný dvor), sklenené črepy a pod</a:t>
            </a:r>
            <a:r>
              <a:rPr lang="sk-SK" dirty="0" smtClean="0"/>
              <a:t>.</a:t>
            </a:r>
          </a:p>
          <a:p>
            <a:pPr algn="just"/>
            <a:r>
              <a:rPr lang="sk-SK" dirty="0" smtClean="0">
                <a:solidFill>
                  <a:srgbClr val="92D05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NEPATRIA SEM: </a:t>
            </a:r>
            <a:r>
              <a:rPr lang="sk-SK" dirty="0"/>
              <a:t>Porcelán, keramika, drôtené sklo, </a:t>
            </a:r>
            <a:r>
              <a:rPr lang="sk-SK" dirty="0" err="1"/>
              <a:t>autosklo</a:t>
            </a:r>
            <a:r>
              <a:rPr lang="sk-SK" dirty="0"/>
              <a:t>, zrkadlá, TV obrazovky, pozlátené a pokovované sklo alebo technické druhy skla. Vratné fľaše vracajte späť do obchodu.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4983" t="29757" r="78210" b="28116"/>
          <a:stretch/>
        </p:blipFill>
        <p:spPr>
          <a:xfrm>
            <a:off x="6300192" y="4022692"/>
            <a:ext cx="1728192" cy="264434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5746" t="8548" r="24833" b="8281"/>
          <a:stretch/>
        </p:blipFill>
        <p:spPr>
          <a:xfrm>
            <a:off x="4544291" y="4307164"/>
            <a:ext cx="914400" cy="15368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47" y="4378540"/>
            <a:ext cx="1493044" cy="22955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4307164"/>
            <a:ext cx="1325405" cy="195803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6585" y="4100976"/>
            <a:ext cx="983762" cy="1311683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5913906" y="5425290"/>
            <a:ext cx="373163" cy="18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7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RECYKLÁCIA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1" y="1600200"/>
            <a:ext cx="3686720" cy="480060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z 5 zaváracích pohárov môže byť sklenená váza na </a:t>
            </a:r>
            <a:r>
              <a:rPr lang="sk-SK" dirty="0" smtClean="0"/>
              <a:t>kvety</a:t>
            </a:r>
          </a:p>
          <a:p>
            <a:endParaRPr lang="sk-SK" dirty="0" smtClean="0"/>
          </a:p>
          <a:p>
            <a:r>
              <a:rPr lang="sk-SK" dirty="0"/>
              <a:t>10 časopisov sa môže zmeniť na krabicu na </a:t>
            </a:r>
            <a:r>
              <a:rPr lang="sk-SK" dirty="0" smtClean="0"/>
              <a:t>televízor</a:t>
            </a:r>
          </a:p>
          <a:p>
            <a:endParaRPr lang="sk-SK" dirty="0" smtClean="0"/>
          </a:p>
          <a:p>
            <a:r>
              <a:rPr lang="sk-SK" dirty="0"/>
              <a:t>z 30-tich PET fliaš môže byt </a:t>
            </a:r>
            <a:r>
              <a:rPr lang="sk-SK" dirty="0" err="1" smtClean="0"/>
              <a:t>fleesová</a:t>
            </a:r>
            <a:r>
              <a:rPr lang="sk-SK" dirty="0" smtClean="0"/>
              <a:t> </a:t>
            </a:r>
            <a:r>
              <a:rPr lang="sk-SK" dirty="0"/>
              <a:t>bunda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zo 670 hliníkových plechoviek sa môže stať rám na bicykel 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/>
              <a:t>z 2 nápojových kartónov sa dá vyrobiť 1m2 kuchynských utierok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61" y="312107"/>
            <a:ext cx="1255322" cy="11042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73" y="123070"/>
            <a:ext cx="1004357" cy="1482292"/>
          </a:xfrm>
          <a:prstGeom prst="rect">
            <a:avLst/>
          </a:prstGeom>
        </p:spPr>
      </p:pic>
      <p:sp>
        <p:nvSpPr>
          <p:cNvPr id="6" name="Rovná sa 5"/>
          <p:cNvSpPr/>
          <p:nvPr/>
        </p:nvSpPr>
        <p:spPr>
          <a:xfrm>
            <a:off x="5863636" y="682983"/>
            <a:ext cx="420130" cy="3624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282" y="1700808"/>
            <a:ext cx="1659354" cy="14810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945" y="2400797"/>
            <a:ext cx="324641" cy="23776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6"/>
          <a:srcRect t="9116"/>
          <a:stretch/>
        </p:blipFill>
        <p:spPr>
          <a:xfrm>
            <a:off x="6744644" y="1964547"/>
            <a:ext cx="1112432" cy="134803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6503" y="3368244"/>
            <a:ext cx="1584047" cy="1118409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9125" y="3689683"/>
            <a:ext cx="324641" cy="237765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070" y="3312577"/>
            <a:ext cx="1054760" cy="115827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5613" y="4510102"/>
            <a:ext cx="923075" cy="98586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11"/>
          <a:srcRect l="17327" t="24150" r="16943" b="28955"/>
          <a:stretch/>
        </p:blipFill>
        <p:spPr>
          <a:xfrm>
            <a:off x="6638473" y="4737295"/>
            <a:ext cx="1097609" cy="1044120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4484" y="4884153"/>
            <a:ext cx="324641" cy="237765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8771" y="5573689"/>
            <a:ext cx="625683" cy="1209606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5622" y="5684100"/>
            <a:ext cx="1236028" cy="988784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4047" y="6178492"/>
            <a:ext cx="324641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</TotalTime>
  <Words>456</Words>
  <Application>Microsoft Office PowerPoint</Application>
  <PresentationFormat>Předvádění na obrazovce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Sousedství</vt:lpstr>
      <vt:lpstr>TRIEDENIE A RECYKLÁCIA ODPADU</vt:lpstr>
      <vt:lpstr>Čo je odpad?</vt:lpstr>
      <vt:lpstr>Separácia = triedenie odpadu </vt:lpstr>
      <vt:lpstr>Recyklácia</vt:lpstr>
      <vt:lpstr> Ako správne triediť PLASTY ? </vt:lpstr>
      <vt:lpstr>Ako správne triediť KOVY ?</vt:lpstr>
      <vt:lpstr>Ako správne triediť PAPIER ?</vt:lpstr>
      <vt:lpstr>Ako správne triediť SKLO ?</vt:lpstr>
      <vt:lpstr>RECYKLÁCIA</vt:lpstr>
      <vt:lpstr>SEPARÁCIA V OBCI</vt:lpstr>
      <vt:lpstr>SEPARÁCIA  ODPADU NA  NAŠEJ ŠKOLE</vt:lpstr>
      <vt:lpstr>ZBER A SEPARÁCIA  ODPADU  NA NAŠEJ ŠKOLE</vt:lpstr>
      <vt:lpstr>ZBER A SEPARÁCIA  ODPADU  NA NAŠEJ ŠKOLE</vt:lpstr>
      <vt:lpstr>ZBER A SEPARÁCIA  ODPADU  NA NAŠEJ ŠKOLE</vt:lpstr>
      <vt:lpstr>ZBER A SEPARÁCIA  ODPADU NA  NAŠEJ ŠKOLE</vt:lpstr>
      <vt:lpstr>ZBER A SEPARÁCIA  ODPADU  NA NAŠEJ ŠKOLE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TRIEDENIE A RECYKLÁCIA ODPADU</dc:title>
  <dc:creator>SA ŠKA</dc:creator>
  <cp:lastModifiedBy>SA ŠKA</cp:lastModifiedBy>
  <cp:revision>10</cp:revision>
  <dcterms:created xsi:type="dcterms:W3CDTF">2019-02-23T18:07:48Z</dcterms:created>
  <dcterms:modified xsi:type="dcterms:W3CDTF">2019-02-24T19:22:17Z</dcterms:modified>
</cp:coreProperties>
</file>