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7561A-DBC2-447D-9EDB-F3458704CCBA}" type="datetimeFigureOut">
              <a:rPr lang="pl-PL" smtClean="0"/>
              <a:t>2019-05-15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8D011-E7BD-44B7-A305-0D3F65B9FC5E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D011-E7BD-44B7-A305-0D3F65B9FC5E}" type="slidenum">
              <a:rPr lang="pl-PL" smtClean="0"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9573-9476-4706-97A9-D15760A1A1F6}" type="datetimeFigureOut">
              <a:rPr lang="pl-PL" smtClean="0"/>
              <a:pPr/>
              <a:t>2019-05-15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06F1-4F52-4F5C-89F6-23C9CAC3FC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9573-9476-4706-97A9-D15760A1A1F6}" type="datetimeFigureOut">
              <a:rPr lang="pl-PL" smtClean="0"/>
              <a:pPr/>
              <a:t>2019-05-15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06F1-4F52-4F5C-89F6-23C9CAC3FC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9573-9476-4706-97A9-D15760A1A1F6}" type="datetimeFigureOut">
              <a:rPr lang="pl-PL" smtClean="0"/>
              <a:pPr/>
              <a:t>2019-05-15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06F1-4F52-4F5C-89F6-23C9CAC3FC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9573-9476-4706-97A9-D15760A1A1F6}" type="datetimeFigureOut">
              <a:rPr lang="pl-PL" smtClean="0"/>
              <a:pPr/>
              <a:t>2019-05-15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06F1-4F52-4F5C-89F6-23C9CAC3FC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9573-9476-4706-97A9-D15760A1A1F6}" type="datetimeFigureOut">
              <a:rPr lang="pl-PL" smtClean="0"/>
              <a:pPr/>
              <a:t>2019-05-15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06F1-4F52-4F5C-89F6-23C9CAC3FC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9573-9476-4706-97A9-D15760A1A1F6}" type="datetimeFigureOut">
              <a:rPr lang="pl-PL" smtClean="0"/>
              <a:pPr/>
              <a:t>2019-05-15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06F1-4F52-4F5C-89F6-23C9CAC3FC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9573-9476-4706-97A9-D15760A1A1F6}" type="datetimeFigureOut">
              <a:rPr lang="pl-PL" smtClean="0"/>
              <a:pPr/>
              <a:t>2019-05-15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06F1-4F52-4F5C-89F6-23C9CAC3FC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9573-9476-4706-97A9-D15760A1A1F6}" type="datetimeFigureOut">
              <a:rPr lang="pl-PL" smtClean="0"/>
              <a:pPr/>
              <a:t>2019-05-15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06F1-4F52-4F5C-89F6-23C9CAC3FC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9573-9476-4706-97A9-D15760A1A1F6}" type="datetimeFigureOut">
              <a:rPr lang="pl-PL" smtClean="0"/>
              <a:pPr/>
              <a:t>2019-05-15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06F1-4F52-4F5C-89F6-23C9CAC3FC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9573-9476-4706-97A9-D15760A1A1F6}" type="datetimeFigureOut">
              <a:rPr lang="pl-PL" smtClean="0"/>
              <a:pPr/>
              <a:t>2019-05-15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06F1-4F52-4F5C-89F6-23C9CAC3FC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9573-9476-4706-97A9-D15760A1A1F6}" type="datetimeFigureOut">
              <a:rPr lang="pl-PL" smtClean="0"/>
              <a:pPr/>
              <a:t>2019-05-15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06F1-4F52-4F5C-89F6-23C9CAC3FC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9573-9476-4706-97A9-D15760A1A1F6}" type="datetimeFigureOut">
              <a:rPr lang="pl-PL" smtClean="0"/>
              <a:pPr/>
              <a:t>2019-05-15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706F1-4F52-4F5C-89F6-23C9CAC3FC6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2003" TargetMode="External"/><Relationship Id="rId3" Type="http://schemas.openxmlformats.org/officeDocument/2006/relationships/hyperlink" Target="https://pl.wikipedia.org/wiki/Unia_Europejska" TargetMode="External"/><Relationship Id="rId7" Type="http://schemas.openxmlformats.org/officeDocument/2006/relationships/hyperlink" Target="https://pl.wikipedia.org/wiki/16_kwietnia" TargetMode="External"/><Relationship Id="rId12" Type="http://schemas.openxmlformats.org/officeDocument/2006/relationships/image" Target="../media/image5.jpeg"/><Relationship Id="rId2" Type="http://schemas.openxmlformats.org/officeDocument/2006/relationships/hyperlink" Target="https://pl.wikipedia.org/wiki/Polsk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Traktat_ate%C5%84ski" TargetMode="External"/><Relationship Id="rId11" Type="http://schemas.openxmlformats.org/officeDocument/2006/relationships/hyperlink" Target="https://pl.wikipedia.org/wiki/Essen" TargetMode="External"/><Relationship Id="rId5" Type="http://schemas.openxmlformats.org/officeDocument/2006/relationships/hyperlink" Target="https://pl.wikipedia.org/wiki/2004" TargetMode="External"/><Relationship Id="rId10" Type="http://schemas.openxmlformats.org/officeDocument/2006/relationships/hyperlink" Target="https://pl.wikipedia.org/wiki/Etapy_integracji_Polski_z_Uni%C4%85_Europejsk%C4%85" TargetMode="External"/><Relationship Id="rId4" Type="http://schemas.openxmlformats.org/officeDocument/2006/relationships/hyperlink" Target="https://pl.wikipedia.org/wiki/1_maja" TargetMode="External"/><Relationship Id="rId9" Type="http://schemas.openxmlformats.org/officeDocument/2006/relationships/hyperlink" Target="https://pl.wikipedia.org/wiki/Ateny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x\Desktop\027583_r0_9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7772400" cy="5143536"/>
          </a:xfrm>
        </p:spPr>
        <p:txBody>
          <a:bodyPr>
            <a:normAutofit fontScale="90000"/>
          </a:bodyPr>
          <a:lstStyle/>
          <a:p>
            <a:r>
              <a:rPr lang="pl-PL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UNIA EUROPEJSKA</a:t>
            </a:r>
            <a:br>
              <a:rPr lang="pl-PL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br>
              <a:rPr lang="pl-PL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lat  </a:t>
            </a:r>
            <a:br>
              <a:rPr lang="pl-PL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POLSKĄ</a:t>
            </a:r>
            <a:br>
              <a:rPr lang="pl-PL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7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Unia Europejska to grupa </a:t>
            </a:r>
            <a:r>
              <a:rPr lang="pl-PL" sz="27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28 krajów</a:t>
            </a:r>
            <a:r>
              <a:rPr lang="pl-PL" sz="27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 Europie.</a:t>
            </a:r>
            <a:br>
              <a:rPr lang="pl-PL" sz="27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7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Kraje te połączyły się, aby ludziom żyło się lepiej, łatwiej </a:t>
            </a:r>
            <a:br>
              <a:rPr lang="pl-PL" sz="27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7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bezpieczniej.</a:t>
            </a:r>
            <a:br>
              <a:rPr lang="pl-PL" sz="27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7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Postanowiły one współpracować i pomagać sobie nawzajem.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mtClean="0">
                <a:latin typeface="Times New Roman" pitchFamily="18" charset="0"/>
                <a:cs typeface="Times New Roman" pitchFamily="18" charset="0"/>
              </a:rPr>
            </a:br>
            <a:r>
              <a:rPr lang="pl-PL" b="1"/>
              <a:t/>
            </a:r>
            <a:br>
              <a:rPr lang="pl-PL" b="1"/>
            </a:br>
            <a:endParaRPr lang="pl-PL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x\Desktop\depositphotos_91482976-stock-photo-euro-bills-euro-banknotes-money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pl-PL" b="1" i="1">
                <a:latin typeface="Times New Roman" pitchFamily="18" charset="0"/>
                <a:cs typeface="Times New Roman" pitchFamily="18" charset="0"/>
              </a:rPr>
              <a:t>Pieniądz Unii Europejskiej</a:t>
            </a:r>
            <a:r>
              <a:rPr lang="pl-PL"/>
              <a:t/>
            </a:r>
            <a:br>
              <a:rPr lang="pl-PL"/>
            </a:b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52864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smtClean="0"/>
              <a:t>	Większość </a:t>
            </a:r>
            <a:r>
              <a:rPr lang="pl-PL"/>
              <a:t>krajów Unii Europejskiej używa tego samego pieniądza.</a:t>
            </a:r>
            <a:br>
              <a:rPr lang="pl-PL"/>
            </a:br>
            <a:r>
              <a:rPr lang="pl-PL"/>
              <a:t>Pieniądz ten nazywa się „</a:t>
            </a:r>
            <a:r>
              <a:rPr lang="pl-PL" b="1"/>
              <a:t>euro</a:t>
            </a:r>
            <a:r>
              <a:rPr lang="pl-PL"/>
              <a:t>”.</a:t>
            </a:r>
            <a:br>
              <a:rPr lang="pl-PL"/>
            </a:br>
            <a:r>
              <a:rPr lang="pl-PL"/>
              <a:t>Używanie tego samego pieniądza pomaga krajom w Unii Europejskiej prowadzić ze sobą interesy.</a:t>
            </a:r>
            <a:br>
              <a:rPr lang="pl-PL"/>
            </a:br>
            <a:r>
              <a:rPr lang="pl-PL"/>
              <a:t>Na przykład ludzie z Hiszpanii mogą kupować potrzebne rzeczy w Belgii</a:t>
            </a:r>
            <a:br>
              <a:rPr lang="pl-PL"/>
            </a:br>
            <a:r>
              <a:rPr lang="pl-PL"/>
              <a:t>łatwo i bez dodatkowych kosztów. Używanie tego samego pieniądza</a:t>
            </a:r>
            <a:br>
              <a:rPr lang="pl-PL"/>
            </a:br>
            <a:r>
              <a:rPr lang="pl-PL"/>
              <a:t>ułatwia ludziom podróżowanie, kupowanie rzeczy przez internet z innych krajów i daje więcej możliwości.</a:t>
            </a:r>
          </a:p>
          <a:p>
            <a:endParaRPr lang="pl-PL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1736" y="274638"/>
            <a:ext cx="6115064" cy="1143000"/>
          </a:xfrm>
        </p:spPr>
        <p:txBody>
          <a:bodyPr>
            <a:normAutofit fontScale="90000"/>
          </a:bodyPr>
          <a:lstStyle/>
          <a:p>
            <a:r>
              <a:rPr lang="pl-PL" b="1" i="1">
                <a:latin typeface="Times New Roman" pitchFamily="18" charset="0"/>
                <a:cs typeface="Times New Roman" pitchFamily="18" charset="0"/>
              </a:rPr>
              <a:t>Cele i wartości Unii Europejskiej</a:t>
            </a:r>
            <a:r>
              <a:rPr lang="pl-PL"/>
              <a:t/>
            </a:r>
            <a:br>
              <a:rPr lang="pl-PL"/>
            </a:b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smtClean="0"/>
              <a:t>	</a:t>
            </a:r>
            <a:endParaRPr lang="pl-PL" smtClean="0"/>
          </a:p>
          <a:p>
            <a:pPr>
              <a:buNone/>
            </a:pPr>
            <a:r>
              <a:rPr lang="pl-PL" smtClean="0"/>
              <a:t>						</a:t>
            </a:r>
            <a:r>
              <a:rPr lang="pl-PL" sz="2600" smtClean="0"/>
              <a:t>Wszystkie kraje należące do 						Unii Europejskiej wspólnie 						dążą do tych celów:</a:t>
            </a:r>
          </a:p>
          <a:p>
            <a:pPr>
              <a:buNone/>
            </a:pPr>
            <a:endParaRPr lang="pl-PL"/>
          </a:p>
          <a:p>
            <a:pPr lvl="8"/>
            <a:r>
              <a:rPr lang="pl-PL" sz="2600"/>
              <a:t>zachowanie pokoju w Europie,</a:t>
            </a:r>
          </a:p>
          <a:p>
            <a:pPr lvl="8"/>
            <a:r>
              <a:rPr lang="pl-PL" sz="2600"/>
              <a:t>zapewnienie ludziom dobrobytu,</a:t>
            </a:r>
          </a:p>
          <a:p>
            <a:pPr lvl="8"/>
            <a:r>
              <a:rPr lang="pl-PL" sz="2600"/>
              <a:t>sprawiedliwość i troska o każdego,</a:t>
            </a:r>
          </a:p>
          <a:p>
            <a:pPr lvl="8"/>
            <a:r>
              <a:rPr lang="pl-PL" sz="2600"/>
              <a:t>szanowanie wszystkich języków i kultur,</a:t>
            </a:r>
          </a:p>
          <a:p>
            <a:pPr lvl="8"/>
            <a:r>
              <a:rPr lang="pl-PL" sz="2600"/>
              <a:t>silna gospodarka europejska i wspólna waluta.</a:t>
            </a:r>
          </a:p>
          <a:p>
            <a:pPr>
              <a:buNone/>
            </a:pPr>
            <a:r>
              <a:rPr lang="pl-PL"/>
              <a:t> </a:t>
            </a:r>
            <a:endParaRPr lang="pl-PL" smtClean="0"/>
          </a:p>
          <a:p>
            <a:pPr>
              <a:buNone/>
            </a:pPr>
            <a:r>
              <a:rPr lang="pl-PL" smtClean="0"/>
              <a:t>	Kraje </a:t>
            </a:r>
            <a:r>
              <a:rPr lang="pl-PL"/>
              <a:t>Unii Europejskiej mają wspólne wartości.</a:t>
            </a:r>
            <a:br>
              <a:rPr lang="pl-PL"/>
            </a:br>
            <a:r>
              <a:rPr lang="pl-PL"/>
              <a:t>Na przykład chcą, żeby wszyscy ludzie byli równi, </a:t>
            </a: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>a </a:t>
            </a:r>
            <a:r>
              <a:rPr lang="pl-PL"/>
              <a:t>ich prawa były szanowane</a:t>
            </a:r>
          </a:p>
        </p:txBody>
      </p:sp>
      <p:pic>
        <p:nvPicPr>
          <p:cNvPr id="9218" name="Picture 2" descr="C:\Users\x\Desktop\fun-time-clipart-sociable-616699-6075157.gif"/>
          <p:cNvPicPr>
            <a:picLocks noChangeAspect="1" noChangeArrowheads="1"/>
          </p:cNvPicPr>
          <p:nvPr/>
        </p:nvPicPr>
        <p:blipFill>
          <a:blip r:embed="rId2"/>
          <a:srcRect t="4718" b="4087"/>
          <a:stretch>
            <a:fillRect/>
          </a:stretch>
        </p:blipFill>
        <p:spPr bwMode="auto">
          <a:xfrm>
            <a:off x="0" y="0"/>
            <a:ext cx="3571836" cy="41433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5257808" cy="1000132"/>
          </a:xfrm>
        </p:spPr>
        <p:txBody>
          <a:bodyPr>
            <a:normAutofit/>
          </a:bodyPr>
          <a:lstStyle/>
          <a:p>
            <a:r>
              <a:rPr lang="pl-PL" sz="4000" b="1" i="1">
                <a:latin typeface="Times New Roman" pitchFamily="18" charset="0"/>
                <a:cs typeface="Times New Roman" pitchFamily="18" charset="0"/>
              </a:rPr>
              <a:t>Pokój w Europie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/>
          </a:bodyPr>
          <a:lstStyle/>
          <a:p>
            <a:r>
              <a:rPr lang="pl-PL"/>
              <a:t>Od utworzenia Unii Europejskiej </a:t>
            </a: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>w </a:t>
            </a:r>
            <a:r>
              <a:rPr lang="pl-PL"/>
              <a:t>Europie nie było żadnej wojny.</a:t>
            </a:r>
            <a:br>
              <a:rPr lang="pl-PL"/>
            </a:br>
            <a:r>
              <a:rPr lang="pl-PL"/>
              <a:t>Dzięki Unii Europejskiej </a:t>
            </a: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>wszystkie </a:t>
            </a:r>
            <a:r>
              <a:rPr lang="pl-PL"/>
              <a:t>kraje w Europie współpracują ze sobą </a:t>
            </a: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>w </a:t>
            </a:r>
            <a:r>
              <a:rPr lang="pl-PL"/>
              <a:t>pokoju.</a:t>
            </a:r>
          </a:p>
          <a:p>
            <a:pPr>
              <a:buNone/>
            </a:pPr>
            <a:endParaRPr lang="pl-PL"/>
          </a:p>
          <a:p>
            <a:r>
              <a:rPr lang="pl-PL"/>
              <a:t>W 2012 r. Unia Europejska dostała ważną nagrodę</a:t>
            </a:r>
            <a:br>
              <a:rPr lang="pl-PL"/>
            </a:br>
            <a:r>
              <a:rPr lang="pl-PL"/>
              <a:t>nazywaną „</a:t>
            </a:r>
            <a:r>
              <a:rPr lang="pl-PL" b="1"/>
              <a:t>Pokojową Nagrodą Nobla</a:t>
            </a:r>
            <a:r>
              <a:rPr lang="pl-PL"/>
              <a:t>”.</a:t>
            </a:r>
            <a:br>
              <a:rPr lang="pl-PL"/>
            </a:br>
            <a:r>
              <a:rPr lang="pl-PL"/>
              <a:t>Nagrodę tę przyznano Unii Europejskiej za pracę na rzecz utrzymania pokoju w Europie.</a:t>
            </a:r>
          </a:p>
          <a:p>
            <a:endParaRPr lang="pl-PL"/>
          </a:p>
          <a:p>
            <a:pPr>
              <a:buNone/>
            </a:pPr>
            <a:endParaRPr lang="pl-PL"/>
          </a:p>
        </p:txBody>
      </p:sp>
      <p:pic>
        <p:nvPicPr>
          <p:cNvPr id="6146" name="Picture 2" descr="C:\Users\x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0"/>
            <a:ext cx="3143240" cy="27146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x\Desktop\samolot222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pl-PL" sz="4000" b="1" i="1">
                <a:latin typeface="Times New Roman" pitchFamily="18" charset="0"/>
                <a:cs typeface="Times New Roman" pitchFamily="18" charset="0"/>
              </a:rPr>
              <a:t>Swobodny przepływ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	Unia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Europejska ułatwiła ludziom podróżowanie 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mtClean="0">
                <a:latin typeface="Times New Roman" pitchFamily="18" charset="0"/>
                <a:cs typeface="Times New Roman" pitchFamily="18" charset="0"/>
              </a:rPr>
            </a:br>
            <a:r>
              <a:rPr lang="pl-PL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jednego kraju do 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>drugiego.</a:t>
            </a:r>
          </a:p>
          <a:p>
            <a:pPr>
              <a:buNone/>
            </a:pPr>
            <a:r>
              <a:rPr lang="pl-PL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>Mogą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mieszkać, studiować i 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>pracować</a:t>
            </a:r>
            <a:br>
              <a:rPr lang="pl-PL" smtClean="0">
                <a:latin typeface="Times New Roman" pitchFamily="18" charset="0"/>
                <a:cs typeface="Times New Roman" pitchFamily="18" charset="0"/>
              </a:rPr>
            </a:br>
            <a:r>
              <a:rPr lang="pl-PL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dowolnym kraju Unii Europejskiej.</a:t>
            </a:r>
          </a:p>
          <a:p>
            <a:pPr>
              <a:buNone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	Na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przykład osoba mieszkająca we Francji może przenieść się do Włoch i 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pracować Albo student z Belgii może wyjechać na studia w Grecji.</a:t>
            </a:r>
          </a:p>
          <a:p>
            <a:pPr>
              <a:buNone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	Rzeczy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, usługi i pieniądze również mogą swobodnie się przemieszczać</a:t>
            </a:r>
            <a:br>
              <a:rPr lang="pl-PL">
                <a:latin typeface="Times New Roman" pitchFamily="18" charset="0"/>
                <a:cs typeface="Times New Roman" pitchFamily="18" charset="0"/>
              </a:rPr>
            </a:br>
            <a:r>
              <a:rPr lang="pl-PL">
                <a:latin typeface="Times New Roman" pitchFamily="18" charset="0"/>
                <a:cs typeface="Times New Roman" pitchFamily="18" charset="0"/>
              </a:rPr>
              <a:t>z jednego kraju Unii Europejskiej do drugiego.</a:t>
            </a:r>
          </a:p>
          <a:p>
            <a:endParaRPr lang="pl-PL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x\Desktop\Help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1">
                <a:latin typeface="Times New Roman" pitchFamily="18" charset="0"/>
                <a:cs typeface="Times New Roman" pitchFamily="18" charset="0"/>
              </a:rPr>
              <a:t>Unia Europejska na świecie</a:t>
            </a:r>
            <a:r>
              <a:rPr lang="pl-PL"/>
              <a:t/>
            </a:r>
            <a:br>
              <a:rPr lang="pl-PL"/>
            </a:b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864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	Unia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Europejska odgrywa ważną rolę w świecie na wiele 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>sposobów:</a:t>
            </a:r>
            <a:endParaRPr lang="pl-PL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Sprzedaje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wiele towarów i usług do innych 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>krajów.</a:t>
            </a:r>
          </a:p>
          <a:p>
            <a:pPr lvl="0">
              <a:buFont typeface="Wingdings" pitchFamily="2" charset="2"/>
              <a:buChar char="Ø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Kupuje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także towary od innych krajów.</a:t>
            </a:r>
            <a:br>
              <a:rPr lang="pl-PL">
                <a:latin typeface="Times New Roman" pitchFamily="18" charset="0"/>
                <a:cs typeface="Times New Roman" pitchFamily="18" charset="0"/>
              </a:rPr>
            </a:br>
            <a:r>
              <a:rPr lang="pl-PL">
                <a:latin typeface="Times New Roman" pitchFamily="18" charset="0"/>
                <a:cs typeface="Times New Roman" pitchFamily="18" charset="0"/>
              </a:rPr>
              <a:t>W ten sposób pomaga gospodarce 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>światowej.</a:t>
            </a:r>
          </a:p>
          <a:p>
            <a:pPr lvl="0">
              <a:buFont typeface="Wingdings" pitchFamily="2" charset="2"/>
              <a:buChar char="Ø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Pomaga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milionom 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>ludzi, którzy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żyją 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mtClean="0">
                <a:latin typeface="Times New Roman" pitchFamily="18" charset="0"/>
                <a:cs typeface="Times New Roman" pitchFamily="18" charset="0"/>
              </a:rPr>
            </a:br>
            <a:r>
              <a:rPr lang="pl-PL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biedniejszych krajach poza Unia 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>Europejską.</a:t>
            </a:r>
          </a:p>
          <a:p>
            <a:pPr lvl="0">
              <a:buFont typeface="Wingdings" pitchFamily="2" charset="2"/>
              <a:buChar char="Ø"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Stara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się uczynić świat bezpieczniejszym miejscem,</a:t>
            </a:r>
            <a:br>
              <a:rPr lang="pl-PL">
                <a:latin typeface="Times New Roman" pitchFamily="18" charset="0"/>
                <a:cs typeface="Times New Roman" pitchFamily="18" charset="0"/>
              </a:rPr>
            </a:br>
            <a:r>
              <a:rPr lang="pl-PL">
                <a:latin typeface="Times New Roman" pitchFamily="18" charset="0"/>
                <a:cs typeface="Times New Roman" pitchFamily="18" charset="0"/>
              </a:rPr>
              <a:t>w którym wszyscy są traktowani sprawiedliwie, 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mtClean="0">
                <a:latin typeface="Times New Roman" pitchFamily="18" charset="0"/>
                <a:cs typeface="Times New Roman" pitchFamily="18" charset="0"/>
              </a:rPr>
            </a:br>
            <a:r>
              <a:rPr lang="pl-PL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prawo 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>jest przestrzegane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l-PL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x\Desktop\pobrane.pn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pl-PL" sz="4000" b="1" i="1">
                <a:latin typeface="Times New Roman" pitchFamily="18" charset="0"/>
                <a:cs typeface="Times New Roman" pitchFamily="18" charset="0"/>
              </a:rPr>
              <a:t>Jak przystąpić do Unii Europejskiej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492922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pl-PL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>Aby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przystąpić do Unii 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>Europejskiej, kraj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musi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pl-PL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l-PL">
                <a:latin typeface="Times New Roman" pitchFamily="18" charset="0"/>
                <a:cs typeface="Times New Roman" pitchFamily="18" charset="0"/>
              </a:rPr>
              <a:t>zgadzać się na wszystkie prawa i 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>wartości Unii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Europejskiej.</a:t>
            </a:r>
          </a:p>
          <a:p>
            <a:pPr lvl="0"/>
            <a:r>
              <a:rPr lang="pl-PL">
                <a:latin typeface="Times New Roman" pitchFamily="18" charset="0"/>
                <a:cs typeface="Times New Roman" pitchFamily="18" charset="0"/>
              </a:rPr>
              <a:t>starać się zapewnić, by te prawa i 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>wartości były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szanowane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endParaRPr lang="pl-PL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	To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może trwać bardzo długo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>
                <a:latin typeface="Times New Roman" pitchFamily="18" charset="0"/>
                <a:cs typeface="Times New Roman" pitchFamily="18" charset="0"/>
              </a:rPr>
            </a:br>
            <a:r>
              <a:rPr lang="pl-PL" smtClean="0">
                <a:latin typeface="Times New Roman" pitchFamily="18" charset="0"/>
                <a:cs typeface="Times New Roman" pitchFamily="18" charset="0"/>
              </a:rPr>
              <a:t>Aby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należeć do Unii Europejskiej, kraje 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>kandydujące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muszą postarać 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>się, aby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wszystkie prawa i wartości Unii 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>Europejskiej były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w nich stosowane i przestrzegane.</a:t>
            </a:r>
          </a:p>
          <a:p>
            <a:endParaRPr lang="pl-PL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x\Desktop\0006DP6F35J8K8EC-C122-F4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13354" t="19244" r="13946" b="407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pl-PL" b="1" i="1">
                <a:latin typeface="Times New Roman" pitchFamily="18" charset="0"/>
                <a:cs typeface="Times New Roman" pitchFamily="18" charset="0"/>
              </a:rPr>
              <a:t>Strefa Schengen</a:t>
            </a:r>
            <a:r>
              <a:rPr lang="pl-PL"/>
              <a:t/>
            </a:r>
            <a:br>
              <a:rPr lang="pl-PL"/>
            </a:b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07209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smtClean="0"/>
              <a:t>	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>Unia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Europejska utworzyła „</a:t>
            </a:r>
            <a:r>
              <a:rPr lang="pl-PL" b="1">
                <a:latin typeface="Times New Roman" pitchFamily="18" charset="0"/>
                <a:cs typeface="Times New Roman" pitchFamily="18" charset="0"/>
              </a:rPr>
              <a:t>Strefę Schengen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>
              <a:buNone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	Strefa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Schengen to obszar bez granic.</a:t>
            </a:r>
            <a:br>
              <a:rPr lang="pl-PL">
                <a:latin typeface="Times New Roman" pitchFamily="18" charset="0"/>
                <a:cs typeface="Times New Roman" pitchFamily="18" charset="0"/>
              </a:rPr>
            </a:br>
            <a:r>
              <a:rPr lang="pl-PL">
                <a:latin typeface="Times New Roman" pitchFamily="18" charset="0"/>
                <a:cs typeface="Times New Roman" pitchFamily="18" charset="0"/>
              </a:rPr>
              <a:t>Na tym obszarze ludzie mogą swobodnie i łatwo podróżować z jednego 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>kraju do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drugiego. Nie muszą przechodzić kontroli, gdy podróżują między krajami.</a:t>
            </a:r>
          </a:p>
          <a:p>
            <a:pPr>
              <a:buNone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	Dzięki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strefie Schengen ludziom jest łatwiej</a:t>
            </a:r>
            <a:br>
              <a:rPr lang="pl-PL">
                <a:latin typeface="Times New Roman" pitchFamily="18" charset="0"/>
                <a:cs typeface="Times New Roman" pitchFamily="18" charset="0"/>
              </a:rPr>
            </a:br>
            <a:r>
              <a:rPr lang="pl-PL">
                <a:latin typeface="Times New Roman" pitchFamily="18" charset="0"/>
                <a:cs typeface="Times New Roman" pitchFamily="18" charset="0"/>
              </a:rPr>
              <a:t>podróżować do pracy albo na wakacje.</a:t>
            </a:r>
          </a:p>
          <a:p>
            <a:pPr>
              <a:buNone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	Strefa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Schengen powstała w 1985 r.</a:t>
            </a:r>
            <a:br>
              <a:rPr lang="pl-PL">
                <a:latin typeface="Times New Roman" pitchFamily="18" charset="0"/>
                <a:cs typeface="Times New Roman" pitchFamily="18" charset="0"/>
              </a:rPr>
            </a:br>
            <a:r>
              <a:rPr lang="pl-PL">
                <a:latin typeface="Times New Roman" pitchFamily="18" charset="0"/>
                <a:cs typeface="Times New Roman" pitchFamily="18" charset="0"/>
              </a:rPr>
              <a:t>Dziś należą do niej 22 z 28 krajów Unii Europejskiej.</a:t>
            </a:r>
          </a:p>
          <a:p>
            <a:endParaRPr lang="pl-PL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x\Desktop\601b95250c51bb23bc83e18b27d9fd4e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428605"/>
            <a:ext cx="4040188" cy="428627"/>
          </a:xfrm>
        </p:spPr>
        <p:txBody>
          <a:bodyPr>
            <a:normAutofit lnSpcReduction="10000"/>
          </a:bodyPr>
          <a:lstStyle/>
          <a:p>
            <a:r>
              <a:rPr lang="pl-PL">
                <a:latin typeface="Times New Roman" pitchFamily="18" charset="0"/>
                <a:cs typeface="Times New Roman" pitchFamily="18" charset="0"/>
              </a:rPr>
              <a:t>Tymi krajami są:</a:t>
            </a:r>
          </a:p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857233"/>
            <a:ext cx="4040188" cy="4643470"/>
          </a:xfrm>
        </p:spPr>
        <p:txBody>
          <a:bodyPr>
            <a:normAutofit lnSpcReduction="10000"/>
          </a:bodyPr>
          <a:lstStyle/>
          <a:p>
            <a:pPr lvl="0"/>
            <a:r>
              <a:rPr lang="pl-PL"/>
              <a:t>Austria</a:t>
            </a:r>
          </a:p>
          <a:p>
            <a:pPr lvl="0"/>
            <a:r>
              <a:rPr lang="pl-PL"/>
              <a:t>Belgia</a:t>
            </a:r>
          </a:p>
          <a:p>
            <a:pPr lvl="0"/>
            <a:r>
              <a:rPr lang="pl-PL"/>
              <a:t>Czechy</a:t>
            </a:r>
          </a:p>
          <a:p>
            <a:pPr lvl="0"/>
            <a:r>
              <a:rPr lang="pl-PL"/>
              <a:t>Dania</a:t>
            </a:r>
          </a:p>
          <a:p>
            <a:pPr lvl="0"/>
            <a:r>
              <a:rPr lang="pl-PL"/>
              <a:t>Estonia</a:t>
            </a:r>
          </a:p>
          <a:p>
            <a:pPr lvl="0"/>
            <a:r>
              <a:rPr lang="pl-PL"/>
              <a:t>Finlandia</a:t>
            </a:r>
          </a:p>
          <a:p>
            <a:pPr lvl="0"/>
            <a:r>
              <a:rPr lang="pl-PL"/>
              <a:t>Francja</a:t>
            </a:r>
          </a:p>
          <a:p>
            <a:pPr lvl="0"/>
            <a:r>
              <a:rPr lang="pl-PL"/>
              <a:t>Grecja</a:t>
            </a:r>
          </a:p>
          <a:p>
            <a:pPr lvl="0"/>
            <a:r>
              <a:rPr lang="pl-PL"/>
              <a:t>Hiszpania</a:t>
            </a:r>
          </a:p>
          <a:p>
            <a:pPr lvl="0"/>
            <a:r>
              <a:rPr lang="pl-PL"/>
              <a:t>Holandia</a:t>
            </a:r>
          </a:p>
          <a:p>
            <a:pPr lvl="0"/>
            <a:r>
              <a:rPr lang="pl-PL"/>
              <a:t>Niemcy</a:t>
            </a:r>
          </a:p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214282" y="5857892"/>
            <a:ext cx="8472519" cy="714380"/>
          </a:xfrm>
        </p:spPr>
        <p:txBody>
          <a:bodyPr>
            <a:normAutofit fontScale="92500" lnSpcReduction="20000"/>
          </a:bodyPr>
          <a:lstStyle/>
          <a:p>
            <a:r>
              <a:rPr lang="pl-PL"/>
              <a:t>4 kraje spoza Unii Europejskiej także należą do strefy Schengen.</a:t>
            </a:r>
          </a:p>
          <a:p>
            <a:r>
              <a:rPr lang="pl-PL"/>
              <a:t>- Islandia   - Liechtenstein  -Norwegia  - Szwajcaria</a:t>
            </a:r>
          </a:p>
          <a:p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928671"/>
            <a:ext cx="4041775" cy="4500594"/>
          </a:xfrm>
        </p:spPr>
        <p:txBody>
          <a:bodyPr>
            <a:normAutofit lnSpcReduction="10000"/>
          </a:bodyPr>
          <a:lstStyle/>
          <a:p>
            <a:pPr lvl="0"/>
            <a:r>
              <a:rPr lang="pl-PL"/>
              <a:t>Litwa</a:t>
            </a:r>
          </a:p>
          <a:p>
            <a:pPr lvl="0"/>
            <a:r>
              <a:rPr lang="pl-PL"/>
              <a:t>Luksemburg</a:t>
            </a:r>
          </a:p>
          <a:p>
            <a:pPr lvl="0"/>
            <a:r>
              <a:rPr lang="pl-PL"/>
              <a:t>Łotwa</a:t>
            </a:r>
          </a:p>
          <a:p>
            <a:pPr lvl="0"/>
            <a:r>
              <a:rPr lang="pl-PL"/>
              <a:t>Malta</a:t>
            </a:r>
          </a:p>
          <a:p>
            <a:pPr lvl="0"/>
            <a:r>
              <a:rPr lang="pl-PL"/>
              <a:t>Polska</a:t>
            </a:r>
          </a:p>
          <a:p>
            <a:pPr lvl="0"/>
            <a:r>
              <a:rPr lang="pl-PL"/>
              <a:t>Portugalia</a:t>
            </a:r>
          </a:p>
          <a:p>
            <a:pPr lvl="0"/>
            <a:r>
              <a:rPr lang="pl-PL"/>
              <a:t>Słowacja</a:t>
            </a:r>
          </a:p>
          <a:p>
            <a:pPr lvl="0"/>
            <a:r>
              <a:rPr lang="pl-PL"/>
              <a:t>Słowenia</a:t>
            </a:r>
          </a:p>
          <a:p>
            <a:pPr lvl="0"/>
            <a:r>
              <a:rPr lang="pl-PL"/>
              <a:t>Szwecja</a:t>
            </a:r>
          </a:p>
          <a:p>
            <a:pPr lvl="0"/>
            <a:r>
              <a:rPr lang="pl-PL"/>
              <a:t>Węgry</a:t>
            </a:r>
          </a:p>
          <a:p>
            <a:pPr lvl="0"/>
            <a:r>
              <a:rPr lang="pl-PL"/>
              <a:t>Włochy</a:t>
            </a:r>
          </a:p>
          <a:p>
            <a:endParaRPr lang="pl-PL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28604"/>
            <a:ext cx="5072066" cy="1071570"/>
          </a:xfrm>
        </p:spPr>
        <p:txBody>
          <a:bodyPr>
            <a:normAutofit fontScale="90000"/>
          </a:bodyPr>
          <a:lstStyle/>
          <a:p>
            <a:r>
              <a:rPr lang="pl-PL" b="1" i="1">
                <a:latin typeface="Times New Roman" pitchFamily="18" charset="0"/>
                <a:cs typeface="Times New Roman" pitchFamily="18" charset="0"/>
              </a:rPr>
              <a:t>Języki Unii Europejskiej</a:t>
            </a:r>
            <a:r>
              <a:rPr lang="pl-PL" b="1"/>
              <a:t/>
            </a:r>
            <a:br>
              <a:rPr lang="pl-PL" b="1"/>
            </a:b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428736"/>
            <a:ext cx="8472518" cy="5429264"/>
          </a:xfrm>
        </p:spPr>
        <p:txBody>
          <a:bodyPr>
            <a:normAutofit/>
          </a:bodyPr>
          <a:lstStyle/>
          <a:p>
            <a:r>
              <a:rPr lang="pl-PL"/>
              <a:t>W każdym kraju Unii Europejskiej ludzie mówią swoim językiem.</a:t>
            </a:r>
            <a:br>
              <a:rPr lang="pl-PL"/>
            </a:br>
            <a:r>
              <a:rPr lang="pl-PL"/>
              <a:t>Unia Europejska chroni prawo ludzi do porozumiewania się w ich języku.</a:t>
            </a:r>
          </a:p>
          <a:p>
            <a:r>
              <a:rPr lang="pl-PL" smtClean="0"/>
              <a:t>Dlatego </a:t>
            </a:r>
            <a:r>
              <a:rPr lang="pl-PL"/>
              <a:t>Unia Europejska tworzy wszystkie ważne informacje i </a:t>
            </a:r>
            <a:r>
              <a:rPr lang="pl-PL" smtClean="0"/>
              <a:t>dokumenty we </a:t>
            </a:r>
            <a:r>
              <a:rPr lang="pl-PL"/>
              <a:t>wszystkich językach, jakimi ludzie mówią </a:t>
            </a:r>
            <a:r>
              <a:rPr lang="pl-PL" smtClean="0"/>
              <a:t>w </a:t>
            </a:r>
            <a:r>
              <a:rPr lang="pl-PL"/>
              <a:t>należących do niej krajach: Dzięki temu ludzie w Unii Europejskiej mają dostęp do ważnych informacji w swoim języku i je rozumieją.</a:t>
            </a:r>
          </a:p>
        </p:txBody>
      </p:sp>
      <p:pic>
        <p:nvPicPr>
          <p:cNvPr id="15362" name="Picture 2" descr="C:\Users\x\Desktop\jezy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214842" cy="150017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x\Desktop\European-Commission-UE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4071934" y="214290"/>
            <a:ext cx="5072066" cy="442915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1">
                <a:latin typeface="Times New Roman" pitchFamily="18" charset="0"/>
                <a:cs typeface="Times New Roman" pitchFamily="18" charset="0"/>
              </a:rPr>
              <a:t>Jak działa Unia Europejska</a:t>
            </a:r>
            <a:r>
              <a:rPr lang="pl-PL" b="1"/>
              <a:t/>
            </a:r>
            <a:br>
              <a:rPr lang="pl-PL" b="1"/>
            </a:b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521497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smtClean="0"/>
              <a:t>	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>Unia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Europejska ma 3 główne organy:</a:t>
            </a:r>
          </a:p>
          <a:p>
            <a:pPr lvl="0"/>
            <a:r>
              <a:rPr lang="pl-PL" b="1">
                <a:latin typeface="Times New Roman" pitchFamily="18" charset="0"/>
                <a:cs typeface="Times New Roman" pitchFamily="18" charset="0"/>
              </a:rPr>
              <a:t>Komisja Europejska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>
                <a:latin typeface="Times New Roman" pitchFamily="18" charset="0"/>
                <a:cs typeface="Times New Roman" pitchFamily="18" charset="0"/>
              </a:rPr>
            </a:br>
            <a:r>
              <a:rPr lang="pl-PL">
                <a:latin typeface="Times New Roman" pitchFamily="18" charset="0"/>
                <a:cs typeface="Times New Roman" pitchFamily="18" charset="0"/>
              </a:rPr>
              <a:t>Ludzie pracujący w Komisji Europejskiej</a:t>
            </a:r>
            <a:br>
              <a:rPr lang="pl-PL">
                <a:latin typeface="Times New Roman" pitchFamily="18" charset="0"/>
                <a:cs typeface="Times New Roman" pitchFamily="18" charset="0"/>
              </a:rPr>
            </a:br>
            <a:r>
              <a:rPr lang="pl-PL">
                <a:latin typeface="Times New Roman" pitchFamily="18" charset="0"/>
                <a:cs typeface="Times New Roman" pitchFamily="18" charset="0"/>
              </a:rPr>
              <a:t>proponują prawa dla Unii Europejskiej.</a:t>
            </a:r>
          </a:p>
          <a:p>
            <a:pPr lvl="0"/>
            <a:r>
              <a:rPr lang="pl-PL" b="1">
                <a:latin typeface="Times New Roman" pitchFamily="18" charset="0"/>
                <a:cs typeface="Times New Roman" pitchFamily="18" charset="0"/>
              </a:rPr>
              <a:t>Parlament Europejski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>
                <a:latin typeface="Times New Roman" pitchFamily="18" charset="0"/>
                <a:cs typeface="Times New Roman" pitchFamily="18" charset="0"/>
              </a:rPr>
            </a:br>
            <a:r>
              <a:rPr lang="pl-PL">
                <a:latin typeface="Times New Roman" pitchFamily="18" charset="0"/>
                <a:cs typeface="Times New Roman" pitchFamily="18" charset="0"/>
              </a:rPr>
              <a:t>Ludzie pracujący w Parlamencie Europejskim</a:t>
            </a:r>
            <a:br>
              <a:rPr lang="pl-PL">
                <a:latin typeface="Times New Roman" pitchFamily="18" charset="0"/>
                <a:cs typeface="Times New Roman" pitchFamily="18" charset="0"/>
              </a:rPr>
            </a:br>
            <a:r>
              <a:rPr lang="pl-PL">
                <a:latin typeface="Times New Roman" pitchFamily="18" charset="0"/>
                <a:cs typeface="Times New Roman" pitchFamily="18" charset="0"/>
              </a:rPr>
              <a:t>są wybierani przez wszystkich mieszkańców</a:t>
            </a:r>
            <a:br>
              <a:rPr lang="pl-PL">
                <a:latin typeface="Times New Roman" pitchFamily="18" charset="0"/>
                <a:cs typeface="Times New Roman" pitchFamily="18" charset="0"/>
              </a:rPr>
            </a:br>
            <a:r>
              <a:rPr lang="pl-PL">
                <a:latin typeface="Times New Roman" pitchFamily="18" charset="0"/>
                <a:cs typeface="Times New Roman" pitchFamily="18" charset="0"/>
              </a:rPr>
              <a:t>Europy, aby bronić ich praw.</a:t>
            </a:r>
          </a:p>
          <a:p>
            <a:pPr lvl="0"/>
            <a:r>
              <a:rPr lang="pl-PL" b="1">
                <a:latin typeface="Times New Roman" pitchFamily="18" charset="0"/>
                <a:cs typeface="Times New Roman" pitchFamily="18" charset="0"/>
              </a:rPr>
              <a:t>Rada Unii Europejskiej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>
                <a:latin typeface="Times New Roman" pitchFamily="18" charset="0"/>
                <a:cs typeface="Times New Roman" pitchFamily="18" charset="0"/>
              </a:rPr>
            </a:br>
            <a:r>
              <a:rPr lang="pl-PL">
                <a:latin typeface="Times New Roman" pitchFamily="18" charset="0"/>
                <a:cs typeface="Times New Roman" pitchFamily="18" charset="0"/>
              </a:rPr>
              <a:t>Ludzie podejmujący decyzje w każdym kraju Unii Europejskiej</a:t>
            </a:r>
            <a:br>
              <a:rPr lang="pl-PL">
                <a:latin typeface="Times New Roman" pitchFamily="18" charset="0"/>
                <a:cs typeface="Times New Roman" pitchFamily="18" charset="0"/>
              </a:rPr>
            </a:br>
            <a:r>
              <a:rPr lang="pl-PL">
                <a:latin typeface="Times New Roman" pitchFamily="18" charset="0"/>
                <a:cs typeface="Times New Roman" pitchFamily="18" charset="0"/>
              </a:rPr>
              <a:t>współpracują ze sobą i tworzą Radę Unii Europejskiej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pl-PL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	Te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3 organy są bardzo ważne dla Unii Europejskiej.</a:t>
            </a:r>
            <a:br>
              <a:rPr lang="pl-PL">
                <a:latin typeface="Times New Roman" pitchFamily="18" charset="0"/>
                <a:cs typeface="Times New Roman" pitchFamily="18" charset="0"/>
              </a:rPr>
            </a:br>
            <a:r>
              <a:rPr lang="pl-PL">
                <a:latin typeface="Times New Roman" pitchFamily="18" charset="0"/>
                <a:cs typeface="Times New Roman" pitchFamily="18" charset="0"/>
              </a:rPr>
              <a:t>Współpracują razem, żeby w Europie lepiej się 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>żyło.</a:t>
            </a:r>
            <a:endParaRPr lang="pl-PL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a wszystkich krajów Unii Europejskiej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8538" r="16782" b="160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x\Desktop\365470-ue-unia-europejska-bruksela-657-323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1285860"/>
            <a:ext cx="7772400" cy="4483115"/>
          </a:xfrm>
        </p:spPr>
        <p:txBody>
          <a:bodyPr>
            <a:noAutofit/>
          </a:bodyPr>
          <a:lstStyle/>
          <a:p>
            <a:pPr algn="ctr"/>
            <a:r>
              <a:rPr lang="pl-PL" sz="5400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5400" i="1" smtClean="0">
                <a:latin typeface="Times New Roman" pitchFamily="18" charset="0"/>
                <a:cs typeface="Times New Roman" pitchFamily="18" charset="0"/>
              </a:rPr>
            </a:br>
            <a:r>
              <a:rPr lang="pl-PL" sz="5400" i="1" smtClean="0">
                <a:latin typeface="Times New Roman" pitchFamily="18" charset="0"/>
                <a:cs typeface="Times New Roman" pitchFamily="18" charset="0"/>
              </a:rPr>
              <a:t>Dziękujemy </a:t>
            </a:r>
            <a:br>
              <a:rPr lang="pl-PL" sz="5400" i="1" smtClean="0">
                <a:latin typeface="Times New Roman" pitchFamily="18" charset="0"/>
                <a:cs typeface="Times New Roman" pitchFamily="18" charset="0"/>
              </a:rPr>
            </a:br>
            <a:r>
              <a:rPr lang="pl-PL" sz="5400" i="1" smtClean="0">
                <a:latin typeface="Times New Roman" pitchFamily="18" charset="0"/>
                <a:cs typeface="Times New Roman" pitchFamily="18" charset="0"/>
              </a:rPr>
              <a:t>za </a:t>
            </a:r>
            <a:br>
              <a:rPr lang="pl-PL" sz="5400" i="1" smtClean="0">
                <a:latin typeface="Times New Roman" pitchFamily="18" charset="0"/>
                <a:cs typeface="Times New Roman" pitchFamily="18" charset="0"/>
              </a:rPr>
            </a:br>
            <a:r>
              <a:rPr lang="pl-PL" sz="5400" i="1" smtClean="0">
                <a:latin typeface="Times New Roman" pitchFamily="18" charset="0"/>
                <a:cs typeface="Times New Roman" pitchFamily="18" charset="0"/>
              </a:rPr>
              <a:t>uwagę!</a:t>
            </a:r>
            <a:endParaRPr lang="pl-PL" sz="54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1">
                <a:latin typeface="Times New Roman" pitchFamily="18" charset="0"/>
                <a:cs typeface="Times New Roman" pitchFamily="18" charset="0"/>
              </a:rPr>
              <a:t>Jak powstała Unia Europejska</a:t>
            </a:r>
            <a:r>
              <a:rPr lang="pl-PL" b="1"/>
              <a:t/>
            </a:r>
            <a:br>
              <a:rPr lang="pl-PL" b="1"/>
            </a:b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5721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smtClean="0"/>
              <a:t>	Pomysł </a:t>
            </a:r>
            <a:r>
              <a:rPr lang="pl-PL"/>
              <a:t>stworzenia Unii Europejskiej powstał</a:t>
            </a:r>
            <a:br>
              <a:rPr lang="pl-PL"/>
            </a:br>
            <a:r>
              <a:rPr lang="pl-PL"/>
              <a:t>po dwóch wielkich wojnach w Europie.</a:t>
            </a:r>
            <a:br>
              <a:rPr lang="pl-PL"/>
            </a:br>
            <a:r>
              <a:rPr lang="pl-PL"/>
              <a:t>Kraje w Europie zrozumiały, że lepiej jest współpracować,</a:t>
            </a:r>
            <a:br>
              <a:rPr lang="pl-PL"/>
            </a:br>
            <a:r>
              <a:rPr lang="pl-PL"/>
              <a:t>niż walczyć ze sobą</a:t>
            </a:r>
            <a:r>
              <a:rPr lang="pl-PL" smtClean="0"/>
              <a:t>.</a:t>
            </a:r>
          </a:p>
          <a:p>
            <a:pPr>
              <a:buNone/>
            </a:pPr>
            <a:endParaRPr lang="pl-PL"/>
          </a:p>
          <a:p>
            <a:pPr>
              <a:buNone/>
            </a:pPr>
            <a:r>
              <a:rPr lang="pl-PL"/>
              <a:t>Na początku zaczęło ze sobą współpracować tylko 6 krajów</a:t>
            </a:r>
            <a:r>
              <a:rPr lang="pl-PL" smtClean="0"/>
              <a:t>:</a:t>
            </a:r>
            <a:r>
              <a:rPr lang="pl-PL"/>
              <a:t> </a:t>
            </a:r>
          </a:p>
          <a:p>
            <a:pPr>
              <a:buNone/>
            </a:pPr>
            <a:endParaRPr lang="pl-PL"/>
          </a:p>
          <a:p>
            <a:pPr lvl="0"/>
            <a:r>
              <a:rPr lang="pl-PL" smtClean="0"/>
              <a:t>Belgia					</a:t>
            </a:r>
            <a:endParaRPr lang="pl-PL"/>
          </a:p>
          <a:p>
            <a:pPr lvl="0"/>
            <a:r>
              <a:rPr lang="pl-PL"/>
              <a:t>Francja</a:t>
            </a:r>
          </a:p>
          <a:p>
            <a:pPr lvl="0"/>
            <a:r>
              <a:rPr lang="pl-PL" smtClean="0"/>
              <a:t>Holandia</a:t>
            </a:r>
            <a:endParaRPr lang="pl-PL"/>
          </a:p>
          <a:p>
            <a:pPr lvl="0"/>
            <a:r>
              <a:rPr lang="pl-PL"/>
              <a:t>Luksemburg</a:t>
            </a:r>
          </a:p>
          <a:p>
            <a:pPr lvl="0"/>
            <a:r>
              <a:rPr lang="pl-PL"/>
              <a:t>Niemcy</a:t>
            </a:r>
          </a:p>
          <a:p>
            <a:pPr lvl="0"/>
            <a:r>
              <a:rPr lang="pl-PL"/>
              <a:t>Włochy</a:t>
            </a:r>
          </a:p>
          <a:p>
            <a:pPr>
              <a:buNone/>
            </a:pPr>
            <a:r>
              <a:rPr lang="pl-PL"/>
              <a:t> </a:t>
            </a:r>
          </a:p>
          <a:p>
            <a:pPr>
              <a:buNone/>
            </a:pPr>
            <a:endParaRPr lang="pl-PL"/>
          </a:p>
          <a:p>
            <a:pPr>
              <a:buNone/>
            </a:pPr>
            <a:r>
              <a:rPr lang="pl-PL" smtClean="0"/>
              <a:t>	Wkrótce </a:t>
            </a:r>
            <a:r>
              <a:rPr lang="pl-PL"/>
              <a:t>zaczęły przyłączać się do nich inne europejskie </a:t>
            </a:r>
            <a:r>
              <a:rPr lang="pl-PL" smtClean="0"/>
              <a:t>kraje i tak powstała </a:t>
            </a:r>
            <a:r>
              <a:rPr lang="pl-PL"/>
              <a:t>Unia Europejska.</a:t>
            </a:r>
          </a:p>
          <a:p>
            <a:pPr>
              <a:buNone/>
            </a:pPr>
            <a:endParaRPr lang="pl-PL"/>
          </a:p>
        </p:txBody>
      </p:sp>
      <p:pic>
        <p:nvPicPr>
          <p:cNvPr id="3075" name="Picture 3" descr="C:\Users\x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786058"/>
            <a:ext cx="5715040" cy="292895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x\Desktop\flagi uni europejskiej zestaw flag.jpg"/>
          <p:cNvPicPr>
            <a:picLocks noChangeAspect="1" noChangeArrowheads="1"/>
          </p:cNvPicPr>
          <p:nvPr/>
        </p:nvPicPr>
        <p:blipFill>
          <a:blip r:embed="rId2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1">
                <a:latin typeface="Times New Roman" pitchFamily="18" charset="0"/>
                <a:cs typeface="Times New Roman" pitchFamily="18" charset="0"/>
              </a:rPr>
              <a:t>Kraje Unii Europejskiej</a:t>
            </a:r>
            <a:r>
              <a:rPr lang="pl-PL"/>
              <a:t/>
            </a:r>
            <a:br>
              <a:rPr lang="pl-PL"/>
            </a:b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smtClean="0"/>
              <a:t>		</a:t>
            </a:r>
            <a:r>
              <a:rPr lang="pl-PL"/>
              <a:t>Dziś do Unii Europejskiej należy </a:t>
            </a:r>
            <a:r>
              <a:rPr lang="pl-PL" b="1"/>
              <a:t>28 państw</a:t>
            </a:r>
            <a:r>
              <a:rPr lang="pl-PL"/>
              <a:t>.  Te kraje to </a:t>
            </a:r>
            <a:r>
              <a:rPr lang="pl-PL" smtClean="0"/>
              <a:t>:</a:t>
            </a:r>
          </a:p>
          <a:p>
            <a:pPr>
              <a:buNone/>
            </a:pPr>
            <a:endParaRPr lang="pl-PL"/>
          </a:p>
          <a:p>
            <a:pPr>
              <a:buNone/>
            </a:pPr>
            <a:r>
              <a:rPr lang="pl-PL" smtClean="0"/>
              <a:t>1</a:t>
            </a:r>
            <a:r>
              <a:rPr lang="pl-PL"/>
              <a:t>. Austria                                                        </a:t>
            </a:r>
            <a:r>
              <a:rPr lang="pl-PL" smtClean="0"/>
              <a:t>15</a:t>
            </a:r>
            <a:r>
              <a:rPr lang="pl-PL"/>
              <a:t>. Litwa    </a:t>
            </a:r>
          </a:p>
          <a:p>
            <a:pPr>
              <a:buNone/>
            </a:pPr>
            <a:r>
              <a:rPr lang="pl-PL"/>
              <a:t>2. Belgia                                                          16. Łotwa      </a:t>
            </a:r>
          </a:p>
          <a:p>
            <a:pPr>
              <a:buNone/>
            </a:pPr>
            <a:r>
              <a:rPr lang="pl-PL"/>
              <a:t>3.  Bułgaria                                                     </a:t>
            </a:r>
            <a:r>
              <a:rPr lang="pl-PL" smtClean="0"/>
              <a:t>17</a:t>
            </a:r>
            <a:r>
              <a:rPr lang="pl-PL"/>
              <a:t>. Luksemburg  </a:t>
            </a:r>
          </a:p>
          <a:p>
            <a:pPr>
              <a:buNone/>
            </a:pPr>
            <a:r>
              <a:rPr lang="pl-PL"/>
              <a:t>4. Chorwacja                                                  </a:t>
            </a:r>
            <a:r>
              <a:rPr lang="pl-PL" smtClean="0"/>
              <a:t>18</a:t>
            </a:r>
            <a:r>
              <a:rPr lang="pl-PL"/>
              <a:t>. Malta               </a:t>
            </a:r>
          </a:p>
          <a:p>
            <a:pPr>
              <a:buNone/>
            </a:pPr>
            <a:r>
              <a:rPr lang="pl-PL"/>
              <a:t>5. Cypr                                                             </a:t>
            </a:r>
            <a:r>
              <a:rPr lang="pl-PL" smtClean="0"/>
              <a:t>19</a:t>
            </a:r>
            <a:r>
              <a:rPr lang="pl-PL"/>
              <a:t>. Niemcy    </a:t>
            </a:r>
          </a:p>
          <a:p>
            <a:pPr>
              <a:buNone/>
            </a:pPr>
            <a:r>
              <a:rPr lang="pl-PL"/>
              <a:t>6. Czechy                                                         </a:t>
            </a:r>
            <a:r>
              <a:rPr lang="pl-PL" smtClean="0"/>
              <a:t>20</a:t>
            </a:r>
            <a:r>
              <a:rPr lang="pl-PL"/>
              <a:t>. Polska</a:t>
            </a:r>
          </a:p>
          <a:p>
            <a:pPr>
              <a:buNone/>
            </a:pPr>
            <a:r>
              <a:rPr lang="pl-PL"/>
              <a:t>7. Dania                                                           </a:t>
            </a:r>
            <a:r>
              <a:rPr lang="pl-PL" smtClean="0"/>
              <a:t>21</a:t>
            </a:r>
            <a:r>
              <a:rPr lang="pl-PL"/>
              <a:t>. Portugalia</a:t>
            </a:r>
          </a:p>
          <a:p>
            <a:pPr>
              <a:buNone/>
            </a:pPr>
            <a:r>
              <a:rPr lang="pl-PL"/>
              <a:t>8. Estonia                                                        </a:t>
            </a:r>
            <a:r>
              <a:rPr lang="pl-PL" smtClean="0"/>
              <a:t>22</a:t>
            </a:r>
            <a:r>
              <a:rPr lang="pl-PL"/>
              <a:t>. Rumunia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pl-PL" smtClean="0"/>
              <a:t>9</a:t>
            </a:r>
            <a:r>
              <a:rPr lang="pl-PL"/>
              <a:t>. Finlandia                                                     </a:t>
            </a:r>
            <a:r>
              <a:rPr lang="pl-PL" smtClean="0"/>
              <a:t>23</a:t>
            </a:r>
            <a:r>
              <a:rPr lang="pl-PL"/>
              <a:t>. Słowacja                                                       </a:t>
            </a:r>
          </a:p>
          <a:p>
            <a:pPr>
              <a:buNone/>
            </a:pPr>
            <a:r>
              <a:rPr lang="pl-PL"/>
              <a:t>10. Francja                                                      </a:t>
            </a:r>
            <a:r>
              <a:rPr lang="pl-PL" smtClean="0"/>
              <a:t>24</a:t>
            </a:r>
            <a:r>
              <a:rPr lang="pl-PL"/>
              <a:t>. Słowenia</a:t>
            </a:r>
          </a:p>
          <a:p>
            <a:pPr>
              <a:buNone/>
            </a:pPr>
            <a:r>
              <a:rPr lang="pl-PL"/>
              <a:t>11. Grecja                                                        </a:t>
            </a:r>
            <a:r>
              <a:rPr lang="pl-PL" smtClean="0"/>
              <a:t>25</a:t>
            </a:r>
            <a:r>
              <a:rPr lang="pl-PL"/>
              <a:t>. Szwecja                                                       </a:t>
            </a:r>
          </a:p>
          <a:p>
            <a:pPr>
              <a:buNone/>
            </a:pPr>
            <a:r>
              <a:rPr lang="pl-PL" smtClean="0"/>
              <a:t>12</a:t>
            </a:r>
            <a:r>
              <a:rPr lang="pl-PL"/>
              <a:t>. Hiszpania                                                  26. Węgry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pl-PL" smtClean="0"/>
              <a:t>13</a:t>
            </a:r>
            <a:r>
              <a:rPr lang="pl-PL"/>
              <a:t>. Holandia                                                   </a:t>
            </a:r>
            <a:r>
              <a:rPr lang="pl-PL" smtClean="0"/>
              <a:t>27</a:t>
            </a:r>
            <a:r>
              <a:rPr lang="pl-PL"/>
              <a:t>. Włochy                                                        </a:t>
            </a:r>
          </a:p>
          <a:p>
            <a:pPr>
              <a:buNone/>
            </a:pPr>
            <a:r>
              <a:rPr lang="pl-PL" smtClean="0"/>
              <a:t>14</a:t>
            </a:r>
            <a:r>
              <a:rPr lang="pl-PL"/>
              <a:t>. Irlandia                                                      28. Wielka Brytania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1000108"/>
          </a:xfrm>
        </p:spPr>
        <p:txBody>
          <a:bodyPr>
            <a:normAutofit/>
          </a:bodyPr>
          <a:lstStyle/>
          <a:p>
            <a:r>
              <a:rPr lang="pl-PL"/>
              <a:t> </a:t>
            </a:r>
            <a:r>
              <a:rPr lang="pl-PL" sz="4000" b="1" i="1">
                <a:latin typeface="Times New Roman" pitchFamily="18" charset="0"/>
                <a:cs typeface="Times New Roman" pitchFamily="18" charset="0"/>
              </a:rPr>
              <a:t>Polska w Unii Europejskiej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285860"/>
            <a:ext cx="8643998" cy="5572140"/>
          </a:xfrm>
        </p:spPr>
        <p:txBody>
          <a:bodyPr>
            <a:normAutofit lnSpcReduction="10000"/>
          </a:bodyPr>
          <a:lstStyle/>
          <a:p>
            <a:pPr lvl="7"/>
            <a:r>
              <a:rPr lang="pl-PL" sz="2400"/>
              <a:t> </a:t>
            </a:r>
            <a:r>
              <a:rPr lang="pl-PL" sz="2400" u="sng">
                <a:cs typeface="Times New Roman" pitchFamily="18" charset="0"/>
                <a:hlinkClick r:id="rId2" tooltip="Polska"/>
              </a:rPr>
              <a:t>Polska</a:t>
            </a:r>
            <a:r>
              <a:rPr lang="pl-PL" sz="2400">
                <a:cs typeface="Times New Roman" pitchFamily="18" charset="0"/>
              </a:rPr>
              <a:t> jest członkiem </a:t>
            </a:r>
            <a:r>
              <a:rPr lang="pl-PL" sz="2400" u="sng">
                <a:cs typeface="Times New Roman" pitchFamily="18" charset="0"/>
                <a:hlinkClick r:id="rId3" tooltip="Unia Europejska"/>
              </a:rPr>
              <a:t>Unii Europejskiej</a:t>
            </a:r>
            <a:r>
              <a:rPr lang="pl-PL" sz="2400">
                <a:cs typeface="Times New Roman" pitchFamily="18" charset="0"/>
              </a:rPr>
              <a:t> od </a:t>
            </a:r>
            <a:r>
              <a:rPr lang="pl-PL" sz="2400" u="sng">
                <a:cs typeface="Times New Roman" pitchFamily="18" charset="0"/>
                <a:hlinkClick r:id="rId4" tooltip="1 maja"/>
              </a:rPr>
              <a:t>1 maja</a:t>
            </a:r>
            <a:r>
              <a:rPr lang="pl-PL" sz="2400">
                <a:cs typeface="Times New Roman" pitchFamily="18" charset="0"/>
              </a:rPr>
              <a:t> </a:t>
            </a:r>
            <a:r>
              <a:rPr lang="pl-PL" sz="2400" u="sng">
                <a:cs typeface="Times New Roman" pitchFamily="18" charset="0"/>
                <a:hlinkClick r:id="rId5" tooltip="2004"/>
              </a:rPr>
              <a:t>2004</a:t>
            </a:r>
            <a:r>
              <a:rPr lang="pl-PL" sz="2400">
                <a:cs typeface="Times New Roman" pitchFamily="18" charset="0"/>
              </a:rPr>
              <a:t> na mocy </a:t>
            </a:r>
            <a:r>
              <a:rPr lang="pl-PL" sz="2400" u="sng">
                <a:cs typeface="Times New Roman" pitchFamily="18" charset="0"/>
                <a:hlinkClick r:id="rId6" tooltip="Traktat ateński"/>
              </a:rPr>
              <a:t>Traktatu akcesyjnego</a:t>
            </a:r>
            <a:r>
              <a:rPr lang="pl-PL" sz="2400">
                <a:cs typeface="Times New Roman" pitchFamily="18" charset="0"/>
              </a:rPr>
              <a:t> podpisanego </a:t>
            </a:r>
            <a:r>
              <a:rPr lang="pl-PL" sz="2400" u="sng">
                <a:cs typeface="Times New Roman" pitchFamily="18" charset="0"/>
                <a:hlinkClick r:id="rId7" tooltip="16 kwietnia"/>
              </a:rPr>
              <a:t>16 kwietnia</a:t>
            </a:r>
            <a:r>
              <a:rPr lang="pl-PL" sz="2400">
                <a:cs typeface="Times New Roman" pitchFamily="18" charset="0"/>
              </a:rPr>
              <a:t> </a:t>
            </a:r>
            <a:r>
              <a:rPr lang="pl-PL" sz="2400" u="sng">
                <a:cs typeface="Times New Roman" pitchFamily="18" charset="0"/>
                <a:hlinkClick r:id="rId8" tooltip="2003"/>
              </a:rPr>
              <a:t>2003</a:t>
            </a:r>
            <a:r>
              <a:rPr lang="pl-PL" sz="2400">
                <a:cs typeface="Times New Roman" pitchFamily="18" charset="0"/>
              </a:rPr>
              <a:t> roku w </a:t>
            </a:r>
            <a:r>
              <a:rPr lang="pl-PL" sz="2400" u="sng">
                <a:cs typeface="Times New Roman" pitchFamily="18" charset="0"/>
                <a:hlinkClick r:id="rId9" tooltip="Ateny"/>
              </a:rPr>
              <a:t>Atenach</a:t>
            </a:r>
            <a:r>
              <a:rPr lang="pl-PL" sz="2400">
                <a:cs typeface="Times New Roman" pitchFamily="18" charset="0"/>
              </a:rPr>
              <a:t> stanowiącego prawną podstawę przystąpienia (akcesji) Polski do Unii Europejskiej. </a:t>
            </a:r>
            <a:endParaRPr lang="pl-PL" sz="2400" smtClean="0">
              <a:cs typeface="Times New Roman" pitchFamily="18" charset="0"/>
            </a:endParaRPr>
          </a:p>
          <a:p>
            <a:pPr>
              <a:buNone/>
            </a:pPr>
            <a:endParaRPr lang="pl-PL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pl-PL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pl-PL" smtClean="0">
              <a:latin typeface="Times New Roman" pitchFamily="18" charset="0"/>
              <a:cs typeface="Times New Roman" pitchFamily="18" charset="0"/>
            </a:endParaRPr>
          </a:p>
          <a:p>
            <a:pPr marL="360000" lvl="2"/>
            <a:r>
              <a:rPr lang="pl-PL" smtClean="0">
                <a:latin typeface="Times New Roman" pitchFamily="18" charset="0"/>
                <a:cs typeface="Times New Roman" pitchFamily="18" charset="0"/>
              </a:rPr>
              <a:t>Faktyczny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proces </a:t>
            </a:r>
            <a:r>
              <a:rPr lang="pl-PL" u="sng">
                <a:latin typeface="Times New Roman" pitchFamily="18" charset="0"/>
                <a:cs typeface="Times New Roman" pitchFamily="18" charset="0"/>
                <a:hlinkClick r:id="rId10" tooltip="Etapy integracji Polski z Unią Europejską"/>
              </a:rPr>
              <a:t>integracji Polski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 rozpoczął się w </a:t>
            </a:r>
            <a:r>
              <a:rPr lang="pl-PL" u="sng">
                <a:latin typeface="Times New Roman" pitchFamily="18" charset="0"/>
                <a:cs typeface="Times New Roman" pitchFamily="18" charset="0"/>
                <a:hlinkClick r:id="rId9" tooltip="Ateny"/>
              </a:rPr>
              <a:t>Atenach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mtClean="0">
                <a:latin typeface="Times New Roman" pitchFamily="18" charset="0"/>
                <a:cs typeface="Times New Roman" pitchFamily="18" charset="0"/>
              </a:rPr>
            </a:br>
            <a:r>
              <a:rPr lang="pl-PL" smtClean="0">
                <a:latin typeface="Times New Roman" pitchFamily="18" charset="0"/>
                <a:cs typeface="Times New Roman" pitchFamily="18" charset="0"/>
              </a:rPr>
              <a:t>8 kwietnia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1994 roku z chwilą złożenia przez Polskę wniosku 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mtClean="0">
                <a:latin typeface="Times New Roman" pitchFamily="18" charset="0"/>
                <a:cs typeface="Times New Roman" pitchFamily="18" charset="0"/>
              </a:rPr>
            </a:br>
            <a:r>
              <a:rPr lang="pl-PL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członkostwo w Unii Europejskiej i potwierdzenia go przez wszystkie państwa członkowskie podczas konferencji w </a:t>
            </a:r>
            <a:r>
              <a:rPr lang="pl-PL" u="sng">
                <a:latin typeface="Times New Roman" pitchFamily="18" charset="0"/>
                <a:cs typeface="Times New Roman" pitchFamily="18" charset="0"/>
                <a:hlinkClick r:id="rId11" tooltip="Essen"/>
              </a:rPr>
              <a:t>Essen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mtClean="0">
                <a:latin typeface="Times New Roman" pitchFamily="18" charset="0"/>
                <a:cs typeface="Times New Roman" pitchFamily="18" charset="0"/>
              </a:rPr>
            </a:br>
            <a:r>
              <a:rPr lang="pl-PL" smtClean="0">
                <a:latin typeface="Times New Roman" pitchFamily="18" charset="0"/>
                <a:cs typeface="Times New Roman" pitchFamily="18" charset="0"/>
              </a:rPr>
              <a:t>9–10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grudnia 1994 roku. </a:t>
            </a:r>
          </a:p>
          <a:p>
            <a:pPr>
              <a:buNone/>
            </a:pPr>
            <a:endParaRPr lang="pl-PL"/>
          </a:p>
        </p:txBody>
      </p:sp>
      <p:pic>
        <p:nvPicPr>
          <p:cNvPr id="4" name="Picture 2" descr="C:\Users\x\Desktop\10679519-polska-i-unia-europejska-900-554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928670"/>
            <a:ext cx="3500430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c-m-imagesubtitle-image-12888727236" descr="imag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3062" r="21991" b="30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r>
              <a:rPr lang="pl-PL" sz="4000" b="1" i="1" smtClean="0">
                <a:latin typeface="Times New Roman" pitchFamily="18" charset="0"/>
                <a:cs typeface="Times New Roman" pitchFamily="18" charset="0"/>
              </a:rPr>
              <a:t>Symbole polski</a:t>
            </a:r>
            <a:endParaRPr lang="pl-PL" sz="4000" b="1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x\Desktop\godlo-polski-w-ramie-41-x-34-cm.jpg"/>
          <p:cNvPicPr>
            <a:picLocks noChangeAspect="1" noChangeArrowheads="1"/>
          </p:cNvPicPr>
          <p:nvPr/>
        </p:nvPicPr>
        <p:blipFill>
          <a:blip r:embed="rId2"/>
          <a:srcRect l="13915" t="13493" r="13296" b="12293"/>
          <a:stretch>
            <a:fillRect/>
          </a:stretch>
        </p:blipFill>
        <p:spPr bwMode="auto">
          <a:xfrm>
            <a:off x="2143108" y="857232"/>
            <a:ext cx="5214974" cy="60007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1">
                <a:latin typeface="Times New Roman" pitchFamily="18" charset="0"/>
                <a:cs typeface="Times New Roman" pitchFamily="18" charset="0"/>
              </a:rPr>
              <a:t>To jest flaga Unii Europejskiej:</a:t>
            </a:r>
            <a:r>
              <a:rPr lang="pl-PL"/>
              <a:t/>
            </a:r>
            <a:br>
              <a:rPr lang="pl-PL"/>
            </a:b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286256"/>
            <a:ext cx="8229600" cy="1839907"/>
          </a:xfrm>
        </p:spPr>
        <p:txBody>
          <a:bodyPr>
            <a:normAutofit fontScale="85000" lnSpcReduction="20000"/>
          </a:bodyPr>
          <a:lstStyle/>
          <a:p>
            <a:r>
              <a:rPr lang="pl-PL"/>
              <a:t>Na fladze przedstawiony jest okrąg złożony z dwunastu złotych gwiazd na błękitnym tle. Gwiazdy symbolizują jedność, solidarność i harmonię między narodami Europy. Krąg gwiazd jest symbolem jedności, a ich liczba nie zależy od liczby państw członkowskich.</a:t>
            </a:r>
          </a:p>
          <a:p>
            <a:endParaRPr lang="pl-P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b="6977"/>
          <a:stretch>
            <a:fillRect/>
          </a:stretch>
        </p:blipFill>
        <p:spPr bwMode="auto">
          <a:xfrm>
            <a:off x="1000100" y="928670"/>
            <a:ext cx="71438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7758138" cy="857232"/>
          </a:xfrm>
        </p:spPr>
        <p:txBody>
          <a:bodyPr>
            <a:normAutofit/>
          </a:bodyPr>
          <a:lstStyle/>
          <a:p>
            <a:r>
              <a:rPr lang="pl-PL" sz="4000" b="1" i="1">
                <a:latin typeface="Times New Roman" pitchFamily="18" charset="0"/>
                <a:cs typeface="Times New Roman" pitchFamily="18" charset="0"/>
              </a:rPr>
              <a:t>Hymn Unii Europejskiej</a:t>
            </a:r>
            <a:endParaRPr lang="pl-PL" sz="40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000108"/>
            <a:ext cx="8686800" cy="5857892"/>
          </a:xfrm>
        </p:spPr>
        <p:txBody>
          <a:bodyPr>
            <a:normAutofit fontScale="77500" lnSpcReduction="20000"/>
          </a:bodyPr>
          <a:lstStyle/>
          <a:p>
            <a:r>
              <a:rPr lang="pl-PL">
                <a:latin typeface="Times New Roman" pitchFamily="18" charset="0"/>
                <a:cs typeface="Times New Roman" pitchFamily="18" charset="0"/>
              </a:rPr>
              <a:t>Każdy kraj ma melodię, która 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mtClean="0">
                <a:latin typeface="Times New Roman" pitchFamily="18" charset="0"/>
                <a:cs typeface="Times New Roman" pitchFamily="18" charset="0"/>
              </a:rPr>
            </a:br>
            <a:r>
              <a:rPr lang="pl-PL" smtClean="0">
                <a:latin typeface="Times New Roman" pitchFamily="18" charset="0"/>
                <a:cs typeface="Times New Roman" pitchFamily="18" charset="0"/>
              </a:rPr>
              <a:t>lepiej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oddaje jego wartości 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mtClean="0">
                <a:latin typeface="Times New Roman" pitchFamily="18" charset="0"/>
                <a:cs typeface="Times New Roman" pitchFamily="18" charset="0"/>
              </a:rPr>
            </a:br>
            <a:r>
              <a:rPr lang="pl-PL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kulturę jako kraju.</a:t>
            </a:r>
            <a:br>
              <a:rPr lang="pl-PL">
                <a:latin typeface="Times New Roman" pitchFamily="18" charset="0"/>
                <a:cs typeface="Times New Roman" pitchFamily="18" charset="0"/>
              </a:rPr>
            </a:br>
            <a:r>
              <a:rPr lang="pl-PL">
                <a:latin typeface="Times New Roman" pitchFamily="18" charset="0"/>
                <a:cs typeface="Times New Roman" pitchFamily="18" charset="0"/>
              </a:rPr>
              <a:t>Taka melodia to „</a:t>
            </a:r>
            <a:r>
              <a:rPr lang="pl-PL" b="1">
                <a:latin typeface="Times New Roman" pitchFamily="18" charset="0"/>
                <a:cs typeface="Times New Roman" pitchFamily="18" charset="0"/>
              </a:rPr>
              <a:t>hymn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r>
              <a:rPr lang="pl-PL">
                <a:latin typeface="Times New Roman" pitchFamily="18" charset="0"/>
                <a:cs typeface="Times New Roman" pitchFamily="18" charset="0"/>
              </a:rPr>
              <a:t>Unia Europejska także ma swój 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mtClean="0">
                <a:latin typeface="Times New Roman" pitchFamily="18" charset="0"/>
                <a:cs typeface="Times New Roman" pitchFamily="18" charset="0"/>
              </a:rPr>
            </a:br>
            <a:r>
              <a:rPr lang="pl-PL" smtClean="0">
                <a:latin typeface="Times New Roman" pitchFamily="18" charset="0"/>
                <a:cs typeface="Times New Roman" pitchFamily="18" charset="0"/>
              </a:rPr>
              <a:t>hymn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pl-PL">
                <a:latin typeface="Times New Roman" pitchFamily="18" charset="0"/>
                <a:cs typeface="Times New Roman" pitchFamily="18" charset="0"/>
              </a:rPr>
            </a:br>
            <a:r>
              <a:rPr lang="pl-PL">
                <a:latin typeface="Times New Roman" pitchFamily="18" charset="0"/>
                <a:cs typeface="Times New Roman" pitchFamily="18" charset="0"/>
              </a:rPr>
              <a:t>W 1985 r. ludzie podejmujący 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mtClean="0">
                <a:latin typeface="Times New Roman" pitchFamily="18" charset="0"/>
                <a:cs typeface="Times New Roman" pitchFamily="18" charset="0"/>
              </a:rPr>
            </a:br>
            <a:r>
              <a:rPr lang="pl-PL" smtClean="0">
                <a:latin typeface="Times New Roman" pitchFamily="18" charset="0"/>
                <a:cs typeface="Times New Roman" pitchFamily="18" charset="0"/>
              </a:rPr>
              <a:t>decyzje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w Unii Europejskiej</a:t>
            </a:r>
            <a:br>
              <a:rPr lang="pl-PL">
                <a:latin typeface="Times New Roman" pitchFamily="18" charset="0"/>
                <a:cs typeface="Times New Roman" pitchFamily="18" charset="0"/>
              </a:rPr>
            </a:br>
            <a:r>
              <a:rPr lang="pl-PL">
                <a:latin typeface="Times New Roman" pitchFamily="18" charset="0"/>
                <a:cs typeface="Times New Roman" pitchFamily="18" charset="0"/>
              </a:rPr>
              <a:t>wybrali melodię bardzo ważnego 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mtClean="0">
                <a:latin typeface="Times New Roman" pitchFamily="18" charset="0"/>
                <a:cs typeface="Times New Roman" pitchFamily="18" charset="0"/>
              </a:rPr>
            </a:br>
            <a:r>
              <a:rPr lang="pl-PL" smtClean="0">
                <a:latin typeface="Times New Roman" pitchFamily="18" charset="0"/>
                <a:cs typeface="Times New Roman" pitchFamily="18" charset="0"/>
              </a:rPr>
              <a:t>kompozytora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na hymn 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mtClean="0">
                <a:latin typeface="Times New Roman" pitchFamily="18" charset="0"/>
                <a:cs typeface="Times New Roman" pitchFamily="18" charset="0"/>
              </a:rPr>
            </a:br>
            <a:r>
              <a:rPr lang="pl-PL" smtClean="0">
                <a:latin typeface="Times New Roman" pitchFamily="18" charset="0"/>
                <a:cs typeface="Times New Roman" pitchFamily="18" charset="0"/>
              </a:rPr>
              <a:t>Unii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Europejskiej.</a:t>
            </a:r>
          </a:p>
          <a:p>
            <a:r>
              <a:rPr lang="pl-PL">
                <a:latin typeface="Times New Roman" pitchFamily="18" charset="0"/>
                <a:cs typeface="Times New Roman" pitchFamily="18" charset="0"/>
              </a:rPr>
              <a:t>Ten kompozytor to </a:t>
            </a:r>
            <a:r>
              <a:rPr lang="pl-PL" b="1">
                <a:latin typeface="Times New Roman" pitchFamily="18" charset="0"/>
                <a:cs typeface="Times New Roman" pitchFamily="18" charset="0"/>
              </a:rPr>
              <a:t>Ludwig van </a:t>
            </a:r>
            <a:r>
              <a:rPr lang="pl-PL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smtClean="0">
                <a:latin typeface="Times New Roman" pitchFamily="18" charset="0"/>
                <a:cs typeface="Times New Roman" pitchFamily="18" charset="0"/>
              </a:rPr>
              <a:t>Beethoven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l-PL">
                <a:latin typeface="Times New Roman" pitchFamily="18" charset="0"/>
                <a:cs typeface="Times New Roman" pitchFamily="18" charset="0"/>
              </a:rPr>
              <a:t>Ta melodia przypomina, jak 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mtClean="0">
                <a:latin typeface="Times New Roman" pitchFamily="18" charset="0"/>
                <a:cs typeface="Times New Roman" pitchFamily="18" charset="0"/>
              </a:rPr>
            </a:br>
            <a:r>
              <a:rPr lang="pl-PL" smtClean="0">
                <a:latin typeface="Times New Roman" pitchFamily="18" charset="0"/>
                <a:cs typeface="Times New Roman" pitchFamily="18" charset="0"/>
              </a:rPr>
              <a:t>ważne jest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, by ludzie byli wolni 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>i</a:t>
            </a:r>
            <a:br>
              <a:rPr lang="pl-PL" smtClean="0">
                <a:latin typeface="Times New Roman" pitchFamily="18" charset="0"/>
                <a:cs typeface="Times New Roman" pitchFamily="18" charset="0"/>
              </a:rPr>
            </a:br>
            <a:r>
              <a:rPr lang="pl-PL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żyli w 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>pokoju oraz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się wspierali.</a:t>
            </a:r>
            <a:br>
              <a:rPr lang="pl-PL">
                <a:latin typeface="Times New Roman" pitchFamily="18" charset="0"/>
                <a:cs typeface="Times New Roman" pitchFamily="18" charset="0"/>
              </a:rPr>
            </a:br>
            <a:r>
              <a:rPr lang="pl-PL">
                <a:latin typeface="Times New Roman" pitchFamily="18" charset="0"/>
                <a:cs typeface="Times New Roman" pitchFamily="18" charset="0"/>
              </a:rPr>
              <a:t>Unia Europejska wierzy w te wartości i dlatego wybrała tę melodię na swój hymn.</a:t>
            </a:r>
          </a:p>
          <a:p>
            <a:endParaRPr lang="pl-PL"/>
          </a:p>
        </p:txBody>
      </p:sp>
      <p:pic>
        <p:nvPicPr>
          <p:cNvPr id="8194" name="Picture 2" descr="C:\Users\x\Desktop\f061b492ee010357e63d417ae2a62b00.jpg"/>
          <p:cNvPicPr>
            <a:picLocks noChangeAspect="1" noChangeArrowheads="1"/>
          </p:cNvPicPr>
          <p:nvPr/>
        </p:nvPicPr>
        <p:blipFill>
          <a:blip r:embed="rId2" cstate="print"/>
          <a:srcRect t="3814" b="3389"/>
          <a:stretch>
            <a:fillRect/>
          </a:stretch>
        </p:blipFill>
        <p:spPr bwMode="auto">
          <a:xfrm>
            <a:off x="4786314" y="785794"/>
            <a:ext cx="4357686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y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FD1E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204</Words>
  <Application>Microsoft Office PowerPoint</Application>
  <PresentationFormat>Pokaz na ekranie (4:3)</PresentationFormat>
  <Paragraphs>124</Paragraphs>
  <Slides>20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UNIA EUROPEJSKA i 15 lat   z POLSKĄ   Unia Europejska to grupa 28 krajów w Europie. Kraje te połączyły się, aby ludziom żyło się lepiej, łatwiej  i bezpieczniej. Postanowiły one współpracować i pomagać sobie nawzajem.  </vt:lpstr>
      <vt:lpstr>Slajd 2</vt:lpstr>
      <vt:lpstr>Jak powstała Unia Europejska </vt:lpstr>
      <vt:lpstr>Kraje Unii Europejskiej </vt:lpstr>
      <vt:lpstr> Polska w Unii Europejskiej</vt:lpstr>
      <vt:lpstr>Slajd 6</vt:lpstr>
      <vt:lpstr>Symbole polski</vt:lpstr>
      <vt:lpstr>To jest flaga Unii Europejskiej: </vt:lpstr>
      <vt:lpstr>Hymn Unii Europejskiej</vt:lpstr>
      <vt:lpstr>Pieniądz Unii Europejskiej </vt:lpstr>
      <vt:lpstr>Cele i wartości Unii Europejskiej </vt:lpstr>
      <vt:lpstr>Pokój w Europie</vt:lpstr>
      <vt:lpstr>Swobodny przepływ</vt:lpstr>
      <vt:lpstr>Unia Europejska na świecie </vt:lpstr>
      <vt:lpstr>Jak przystąpić do Unii Europejskiej</vt:lpstr>
      <vt:lpstr>Strefa Schengen </vt:lpstr>
      <vt:lpstr>Slajd 17</vt:lpstr>
      <vt:lpstr>Języki Unii Europejskiej </vt:lpstr>
      <vt:lpstr>Jak działa Unia Europejska </vt:lpstr>
      <vt:lpstr> Dziękujemy  za  uwagę!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UNIA EUROPEJSKA i 15 lat   z POLSKĄ   Unia Europejska to grupa 28 krajów w Europie. Kraje te połączyły się, aby ludziom żyło się lepiej, łatwiej  i bezpieczniej. Postanowiły one współpracować i pomagać sobie nawzajem.  </dc:title>
  <dc:creator>Magda</dc:creator>
  <cp:lastModifiedBy>Magda</cp:lastModifiedBy>
  <cp:revision>31</cp:revision>
  <dcterms:created xsi:type="dcterms:W3CDTF">2019-05-14T21:06:48Z</dcterms:created>
  <dcterms:modified xsi:type="dcterms:W3CDTF">2019-05-15T00:15:40Z</dcterms:modified>
</cp:coreProperties>
</file>