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6CCC-068D-42A1-92BF-6F1161985D2D}" type="datetimeFigureOut">
              <a:rPr lang="sk-SK" smtClean="0"/>
              <a:t>13.2.2018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2DE2-CF97-4E35-8B86-10810F1BA7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509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6CCC-068D-42A1-92BF-6F1161985D2D}" type="datetimeFigureOut">
              <a:rPr lang="sk-SK" smtClean="0"/>
              <a:t>13.2.2018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2DE2-CF97-4E35-8B86-10810F1BA7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66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6CCC-068D-42A1-92BF-6F1161985D2D}" type="datetimeFigureOut">
              <a:rPr lang="sk-SK" smtClean="0"/>
              <a:t>13.2.2018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2DE2-CF97-4E35-8B86-10810F1BA739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394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6CCC-068D-42A1-92BF-6F1161985D2D}" type="datetimeFigureOut">
              <a:rPr lang="sk-SK" smtClean="0"/>
              <a:t>13.2.2018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2DE2-CF97-4E35-8B86-10810F1BA7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557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6CCC-068D-42A1-92BF-6F1161985D2D}" type="datetimeFigureOut">
              <a:rPr lang="sk-SK" smtClean="0"/>
              <a:t>13.2.2018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2DE2-CF97-4E35-8B86-10810F1BA739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694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6CCC-068D-42A1-92BF-6F1161985D2D}" type="datetimeFigureOut">
              <a:rPr lang="sk-SK" smtClean="0"/>
              <a:t>13.2.2018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2DE2-CF97-4E35-8B86-10810F1BA7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09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6CCC-068D-42A1-92BF-6F1161985D2D}" type="datetimeFigureOut">
              <a:rPr lang="sk-SK" smtClean="0"/>
              <a:t>13.2.2018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2DE2-CF97-4E35-8B86-10810F1BA7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281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6CCC-068D-42A1-92BF-6F1161985D2D}" type="datetimeFigureOut">
              <a:rPr lang="sk-SK" smtClean="0"/>
              <a:t>13.2.2018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2DE2-CF97-4E35-8B86-10810F1BA7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844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6CCC-068D-42A1-92BF-6F1161985D2D}" type="datetimeFigureOut">
              <a:rPr lang="sk-SK" smtClean="0"/>
              <a:t>13.2.2018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2DE2-CF97-4E35-8B86-10810F1BA7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449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6CCC-068D-42A1-92BF-6F1161985D2D}" type="datetimeFigureOut">
              <a:rPr lang="sk-SK" smtClean="0"/>
              <a:t>13.2.2018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2DE2-CF97-4E35-8B86-10810F1BA7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141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6CCC-068D-42A1-92BF-6F1161985D2D}" type="datetimeFigureOut">
              <a:rPr lang="sk-SK" smtClean="0"/>
              <a:t>13.2.2018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2DE2-CF97-4E35-8B86-10810F1BA7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617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6CCC-068D-42A1-92BF-6F1161985D2D}" type="datetimeFigureOut">
              <a:rPr lang="sk-SK" smtClean="0"/>
              <a:t>13.2.2018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2DE2-CF97-4E35-8B86-10810F1BA7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176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6CCC-068D-42A1-92BF-6F1161985D2D}" type="datetimeFigureOut">
              <a:rPr lang="sk-SK" smtClean="0"/>
              <a:t>13.2.2018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2DE2-CF97-4E35-8B86-10810F1BA7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247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6CCC-068D-42A1-92BF-6F1161985D2D}" type="datetimeFigureOut">
              <a:rPr lang="sk-SK" smtClean="0"/>
              <a:t>13.2.2018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2DE2-CF97-4E35-8B86-10810F1BA7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613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6CCC-068D-42A1-92BF-6F1161985D2D}" type="datetimeFigureOut">
              <a:rPr lang="sk-SK" smtClean="0"/>
              <a:t>13.2.2018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2DE2-CF97-4E35-8B86-10810F1BA7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345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6CCC-068D-42A1-92BF-6F1161985D2D}" type="datetimeFigureOut">
              <a:rPr lang="sk-SK" smtClean="0"/>
              <a:t>13.2.2018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2DE2-CF97-4E35-8B86-10810F1BA7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202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D6CCC-068D-42A1-92BF-6F1161985D2D}" type="datetimeFigureOut">
              <a:rPr lang="sk-SK" smtClean="0"/>
              <a:t>13.2.2018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9AE2DE2-CF97-4E35-8B86-10810F1BA7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917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  <p:sldLayoutId id="2147483980" r:id="rId13"/>
    <p:sldLayoutId id="2147483981" r:id="rId14"/>
    <p:sldLayoutId id="2147483982" r:id="rId15"/>
    <p:sldLayoutId id="2147483983" r:id="rId16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Vyhodnotenie dotazníka pre rodičov (</a:t>
            </a:r>
            <a:r>
              <a:rPr lang="sk-SK" b="1" dirty="0" err="1"/>
              <a:t>autoevalvácia</a:t>
            </a:r>
            <a:r>
              <a:rPr lang="sk-SK" b="1" dirty="0"/>
              <a:t> školy)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ZŠ, SNP 5, Šurany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9834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10099" y="1473691"/>
            <a:ext cx="4184035" cy="3880772"/>
          </a:xfrm>
        </p:spPr>
        <p:txBody>
          <a:bodyPr/>
          <a:lstStyle/>
          <a:p>
            <a:r>
              <a:rPr lang="sk-SK" sz="2000" dirty="0"/>
              <a:t>13) Škola má veľmi dobré meno</a:t>
            </a:r>
            <a:r>
              <a:rPr lang="sk-SK" dirty="0"/>
              <a:t>	</a:t>
            </a:r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344964" y="1473691"/>
            <a:ext cx="4592412" cy="3880773"/>
          </a:xfrm>
        </p:spPr>
        <p:txBody>
          <a:bodyPr/>
          <a:lstStyle/>
          <a:p>
            <a:r>
              <a:rPr lang="sk-SK" sz="2000" dirty="0"/>
              <a:t>14) Na mimoškolských podujatiach (napr. výlety)  sa škola dobre stará o bezpečnosť žiakov  </a:t>
            </a:r>
          </a:p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2971800"/>
            <a:ext cx="4506764" cy="3043768"/>
          </a:xfrm>
          <a:prstGeom prst="rect">
            <a:avLst/>
          </a:prstGeom>
        </p:spPr>
      </p:pic>
      <p:pic>
        <p:nvPicPr>
          <p:cNvPr id="6" name="Obrázo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964" y="2971800"/>
            <a:ext cx="4520515" cy="30437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891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744569" y="1622707"/>
            <a:ext cx="4184035" cy="3880772"/>
          </a:xfrm>
        </p:spPr>
        <p:txBody>
          <a:bodyPr/>
          <a:lstStyle/>
          <a:p>
            <a:r>
              <a:rPr lang="sk-SK" sz="2000" dirty="0"/>
              <a:t>15) Škola má veľmi dobré materiálne vybavenie</a:t>
            </a:r>
            <a:r>
              <a:rPr lang="sk-SK" dirty="0"/>
              <a:t>	</a:t>
            </a:r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426146" y="1622707"/>
            <a:ext cx="4747410" cy="3880773"/>
          </a:xfrm>
        </p:spPr>
        <p:txBody>
          <a:bodyPr/>
          <a:lstStyle/>
          <a:p>
            <a:r>
              <a:rPr lang="sk-SK" sz="2000" dirty="0"/>
              <a:t>16) Na škole je disciplína a poriadok	</a:t>
            </a:r>
            <a:r>
              <a:rPr lang="sk-SK" dirty="0"/>
              <a:t>	</a:t>
            </a:r>
          </a:p>
          <a:p>
            <a:endParaRPr lang="sk-SK" dirty="0"/>
          </a:p>
        </p:txBody>
      </p:sp>
      <p:pic>
        <p:nvPicPr>
          <p:cNvPr id="5" name="Obrázo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01" y="2672047"/>
            <a:ext cx="4551045" cy="3168174"/>
          </a:xfrm>
          <a:prstGeom prst="rect">
            <a:avLst/>
          </a:prstGeom>
          <a:noFill/>
        </p:spPr>
      </p:pic>
      <p:pic>
        <p:nvPicPr>
          <p:cNvPr id="6" name="Obrázo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876" y="2672047"/>
            <a:ext cx="4424680" cy="31681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243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31324" y="1542024"/>
            <a:ext cx="4521519" cy="3880772"/>
          </a:xfrm>
        </p:spPr>
        <p:txBody>
          <a:bodyPr/>
          <a:lstStyle/>
          <a:p>
            <a:r>
              <a:rPr lang="sk-SK" sz="2000" dirty="0"/>
              <a:t>17) Moje dieťa chodí do školy rado	</a:t>
            </a:r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627852" y="1542024"/>
            <a:ext cx="4184034" cy="3880773"/>
          </a:xfrm>
        </p:spPr>
        <p:txBody>
          <a:bodyPr/>
          <a:lstStyle/>
          <a:p>
            <a:r>
              <a:rPr lang="sk-SK" sz="2000" dirty="0"/>
              <a:t>18) Žiaci opúšťajú školu dobre pripravení	</a:t>
            </a:r>
          </a:p>
          <a:p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149" y="2474356"/>
            <a:ext cx="4811703" cy="3042569"/>
          </a:xfrm>
          <a:prstGeom prst="rect">
            <a:avLst/>
          </a:prstGeom>
        </p:spPr>
      </p:pic>
      <p:pic>
        <p:nvPicPr>
          <p:cNvPr id="7" name="Obrázok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037" y="2474356"/>
            <a:ext cx="4368858" cy="30425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544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90781" y="1649601"/>
            <a:ext cx="4399189" cy="3880772"/>
          </a:xfrm>
        </p:spPr>
        <p:txBody>
          <a:bodyPr/>
          <a:lstStyle/>
          <a:p>
            <a:r>
              <a:rPr lang="sk-SK" sz="2000" dirty="0"/>
              <a:t>19) Názory rodičov vedenie školy rešpektuje</a:t>
            </a:r>
            <a:r>
              <a:rPr lang="sk-SK" dirty="0"/>
              <a:t>	</a:t>
            </a:r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686402" y="1649601"/>
            <a:ext cx="4345103" cy="3880773"/>
          </a:xfrm>
        </p:spPr>
        <p:txBody>
          <a:bodyPr/>
          <a:lstStyle/>
          <a:p>
            <a:r>
              <a:rPr lang="sk-SK" sz="2000" dirty="0"/>
              <a:t>20) S kvalitou školy som spokojný (spokojná)</a:t>
            </a:r>
            <a:r>
              <a:rPr lang="sk-SK" dirty="0"/>
              <a:t>	</a:t>
            </a:r>
          </a:p>
          <a:p>
            <a:endParaRPr lang="sk-SK" dirty="0"/>
          </a:p>
        </p:txBody>
      </p:sp>
      <p:pic>
        <p:nvPicPr>
          <p:cNvPr id="5" name="Obrázo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06" y="2734618"/>
            <a:ext cx="4602480" cy="3307874"/>
          </a:xfrm>
          <a:prstGeom prst="rect">
            <a:avLst/>
          </a:prstGeom>
          <a:noFill/>
        </p:spPr>
      </p:pic>
      <p:pic>
        <p:nvPicPr>
          <p:cNvPr id="6" name="Obrázo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618" y="2734618"/>
            <a:ext cx="4373655" cy="33078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768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II</a:t>
            </a:r>
            <a:r>
              <a:rPr lang="sk-SK" dirty="0" smtClean="0"/>
              <a:t>. Pokúste sa ohodnotiť jednotlivé stránky školy, ktorú navštevuje Vaše dieťa: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dirty="0" smtClean="0"/>
              <a:t>1 </a:t>
            </a:r>
            <a:r>
              <a:rPr lang="sk-SK" sz="2000" dirty="0"/>
              <a:t>– je to výborné, som veľmi spokojný (á)</a:t>
            </a:r>
          </a:p>
          <a:p>
            <a:r>
              <a:rPr lang="sk-SK" sz="2000" dirty="0"/>
              <a:t>2 – je to veľmi dobré, som spokojný (á)</a:t>
            </a:r>
          </a:p>
          <a:p>
            <a:r>
              <a:rPr lang="sk-SK" sz="2000" dirty="0"/>
              <a:t>3 – je to priemerné</a:t>
            </a:r>
          </a:p>
          <a:p>
            <a:r>
              <a:rPr lang="sk-SK" sz="2000" dirty="0"/>
              <a:t>4 – je to slabé, som nespokojný (á)</a:t>
            </a:r>
          </a:p>
          <a:p>
            <a:r>
              <a:rPr lang="sk-SK" sz="2000" dirty="0"/>
              <a:t>5 – je to nedostatočné, som veľmi nespokojný  (á)</a:t>
            </a:r>
          </a:p>
          <a:p>
            <a:r>
              <a:rPr lang="sk-SK" sz="2000" dirty="0"/>
              <a:t>0 – neviem to posúdiť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5803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4"/>
          <p:cNvSpPr>
            <a:spLocks noGrp="1"/>
          </p:cNvSpPr>
          <p:nvPr>
            <p:ph sz="half" idx="1"/>
          </p:nvPr>
        </p:nvSpPr>
        <p:spPr>
          <a:xfrm>
            <a:off x="639965" y="1608880"/>
            <a:ext cx="4456470" cy="3880772"/>
          </a:xfrm>
        </p:spPr>
        <p:txBody>
          <a:bodyPr/>
          <a:lstStyle/>
          <a:p>
            <a:r>
              <a:rPr lang="sk-SK" sz="2000" dirty="0"/>
              <a:t>21)  Úroveň výchovy a vzdelávania na škole	</a:t>
            </a:r>
          </a:p>
          <a:p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>
          <a:xfrm>
            <a:off x="5820646" y="1663047"/>
            <a:ext cx="4184034" cy="3880773"/>
          </a:xfrm>
        </p:spPr>
        <p:txBody>
          <a:bodyPr/>
          <a:lstStyle/>
          <a:p>
            <a:r>
              <a:rPr lang="sk-SK" sz="2000" dirty="0"/>
              <a:t>22) Riadenie školy</a:t>
            </a:r>
          </a:p>
          <a:p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65" y="2847276"/>
            <a:ext cx="4982447" cy="2895460"/>
          </a:xfrm>
          <a:prstGeom prst="rect">
            <a:avLst/>
          </a:prstGeom>
        </p:spPr>
      </p:pic>
      <p:pic>
        <p:nvPicPr>
          <p:cNvPr id="8" name="Obrázok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916" y="2847276"/>
            <a:ext cx="4297998" cy="28954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007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784911" y="1542025"/>
            <a:ext cx="4184035" cy="3880772"/>
          </a:xfrm>
        </p:spPr>
        <p:txBody>
          <a:bodyPr/>
          <a:lstStyle/>
          <a:p>
            <a:r>
              <a:rPr lang="sk-SK" sz="2000" dirty="0"/>
              <a:t>23) Materiálne vybavenie školy</a:t>
            </a:r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700712" y="1542025"/>
            <a:ext cx="4184034" cy="3880773"/>
          </a:xfrm>
        </p:spPr>
        <p:txBody>
          <a:bodyPr/>
          <a:lstStyle/>
          <a:p>
            <a:r>
              <a:rPr lang="sk-SK" sz="2000" dirty="0"/>
              <a:t>24) Kvalita učiteľov školy</a:t>
            </a:r>
            <a:r>
              <a:rPr lang="sk-SK" dirty="0"/>
              <a:t>		</a:t>
            </a:r>
          </a:p>
        </p:txBody>
      </p:sp>
      <p:pic>
        <p:nvPicPr>
          <p:cNvPr id="5" name="Obrázo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30" y="2633663"/>
            <a:ext cx="4449834" cy="3229256"/>
          </a:xfrm>
          <a:prstGeom prst="rect">
            <a:avLst/>
          </a:prstGeom>
          <a:noFill/>
        </p:spPr>
      </p:pic>
      <p:pic>
        <p:nvPicPr>
          <p:cNvPr id="8" name="Obrázok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2" y="2633662"/>
            <a:ext cx="4266042" cy="32292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029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63887" y="1555471"/>
            <a:ext cx="4184035" cy="3880772"/>
          </a:xfrm>
        </p:spPr>
        <p:txBody>
          <a:bodyPr/>
          <a:lstStyle/>
          <a:p>
            <a:r>
              <a:rPr lang="sk-SK" dirty="0"/>
              <a:t>25) </a:t>
            </a:r>
            <a:r>
              <a:rPr lang="sk-SK" sz="2000" dirty="0"/>
              <a:t>Zapojenie rodičov do života školy</a:t>
            </a:r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355610" y="1555471"/>
            <a:ext cx="4184034" cy="3880773"/>
          </a:xfrm>
        </p:spPr>
        <p:txBody>
          <a:bodyPr/>
          <a:lstStyle/>
          <a:p>
            <a:r>
              <a:rPr lang="sk-SK" sz="2000" dirty="0"/>
              <a:t>26) Starostlivosť školy o žiakov v čase mimo vyučovania</a:t>
            </a:r>
            <a:r>
              <a:rPr lang="sk-SK" dirty="0"/>
              <a:t>	</a:t>
            </a:r>
          </a:p>
          <a:p>
            <a:endParaRPr lang="sk-SK" dirty="0"/>
          </a:p>
        </p:txBody>
      </p:sp>
      <p:pic>
        <p:nvPicPr>
          <p:cNvPr id="5" name="Obrázo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52" y="2650257"/>
            <a:ext cx="4414838" cy="3136742"/>
          </a:xfrm>
          <a:prstGeom prst="rect">
            <a:avLst/>
          </a:prstGeom>
          <a:noFill/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478" y="2650257"/>
            <a:ext cx="4791075" cy="313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4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06519" y="1609260"/>
            <a:ext cx="4184035" cy="3880772"/>
          </a:xfrm>
        </p:spPr>
        <p:txBody>
          <a:bodyPr/>
          <a:lstStyle/>
          <a:p>
            <a:r>
              <a:rPr lang="sk-SK" sz="2000" dirty="0"/>
              <a:t>27) Skúšanie a hodnotenie (klasifikácia, známkovanie)	</a:t>
            </a:r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668194" y="1609260"/>
            <a:ext cx="4184034" cy="3880773"/>
          </a:xfrm>
        </p:spPr>
        <p:txBody>
          <a:bodyPr/>
          <a:lstStyle/>
          <a:p>
            <a:r>
              <a:rPr lang="sk-SK" sz="2000" dirty="0"/>
              <a:t>28) Kontakt školy s rodičmi	</a:t>
            </a:r>
            <a:r>
              <a:rPr lang="sk-SK" dirty="0"/>
              <a:t>	</a:t>
            </a:r>
          </a:p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799" y="2970980"/>
            <a:ext cx="4473283" cy="3029770"/>
          </a:xfrm>
          <a:prstGeom prst="rect">
            <a:avLst/>
          </a:prstGeom>
        </p:spPr>
      </p:pic>
      <p:pic>
        <p:nvPicPr>
          <p:cNvPr id="6" name="Obrázo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459" y="2970980"/>
            <a:ext cx="4388118" cy="3029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489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689475" y="1501683"/>
            <a:ext cx="4486337" cy="3880772"/>
          </a:xfrm>
        </p:spPr>
        <p:txBody>
          <a:bodyPr/>
          <a:lstStyle/>
          <a:p>
            <a:r>
              <a:rPr lang="sk-SK" sz="2000" dirty="0"/>
              <a:t>29) Úroveň (kvalita) školy celkove</a:t>
            </a:r>
            <a:r>
              <a:rPr lang="sk-SK" dirty="0"/>
              <a:t>							</a:t>
            </a:r>
          </a:p>
          <a:p>
            <a:endParaRPr lang="sk-SK" dirty="0"/>
          </a:p>
        </p:txBody>
      </p:sp>
      <p:pic>
        <p:nvPicPr>
          <p:cNvPr id="5" name="Obrázo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295" y="2396142"/>
            <a:ext cx="4904740" cy="2986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771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obsah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2400" dirty="0" smtClean="0"/>
              <a:t>Požiadali sme rodičov o vyplnenie dotazníka, ktorým sme chceli zistiť ich názory na kvalitu našej školy. Našim cieľom je vytvoriť čo najpriaznivejšie podmienky pre výchovu a vzdelávanie </a:t>
            </a:r>
            <a:r>
              <a:rPr lang="sk-SK" sz="2400" dirty="0" smtClean="0"/>
              <a:t>našich žiakov, </a:t>
            </a:r>
            <a:r>
              <a:rPr lang="sk-SK" sz="2400" dirty="0" smtClean="0"/>
              <a:t>a to nie je možné bez rešpektovania názorov rodičov. Vrátilo sa nám 93 dotazníkov zo 100 rozdaných. Všetkým respondentom veľmi pekne ďakujeme za ich názory, ktoré prispejú k skvalitneniu práce pedagogického kolektívu.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0211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77333" y="609600"/>
            <a:ext cx="9058337" cy="13208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III. Čo </a:t>
            </a:r>
            <a:r>
              <a:rPr lang="sk-SK" dirty="0"/>
              <a:t>sa Vám v škole, ktorú navštevuje Vaše dieťa najviac páči, s čím ste najviac </a:t>
            </a:r>
            <a:r>
              <a:rPr lang="sk-SK" dirty="0" smtClean="0"/>
              <a:t>spokojný: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>
          <a:xfrm>
            <a:off x="677333" y="2256649"/>
            <a:ext cx="4185623" cy="3909596"/>
          </a:xfrm>
        </p:spPr>
        <p:txBody>
          <a:bodyPr/>
          <a:lstStyle/>
          <a:p>
            <a:r>
              <a:rPr lang="sk-SK" dirty="0"/>
              <a:t>p</a:t>
            </a:r>
            <a:r>
              <a:rPr lang="sk-SK" dirty="0" smtClean="0"/>
              <a:t>rístup učiteľov</a:t>
            </a:r>
          </a:p>
          <a:p>
            <a:r>
              <a:rPr lang="sk-SK" dirty="0"/>
              <a:t>v</a:t>
            </a:r>
            <a:r>
              <a:rPr lang="sk-SK" dirty="0" smtClean="0"/>
              <a:t>ybavenosť školy</a:t>
            </a:r>
          </a:p>
          <a:p>
            <a:r>
              <a:rPr lang="sk-SK" dirty="0" smtClean="0"/>
              <a:t>areál školy</a:t>
            </a:r>
          </a:p>
          <a:p>
            <a:r>
              <a:rPr lang="sk-SK" dirty="0"/>
              <a:t>m</a:t>
            </a:r>
            <a:r>
              <a:rPr lang="sk-SK" dirty="0" smtClean="0"/>
              <a:t>odernizácia priestorov</a:t>
            </a:r>
          </a:p>
          <a:p>
            <a:r>
              <a:rPr lang="sk-SK" dirty="0" smtClean="0"/>
              <a:t>kvalita vzdelania</a:t>
            </a:r>
          </a:p>
          <a:p>
            <a:r>
              <a:rPr lang="sk-SK" dirty="0"/>
              <a:t>p</a:t>
            </a:r>
            <a:r>
              <a:rPr lang="sk-SK" dirty="0" smtClean="0"/>
              <a:t>ripravenosť na štúdium na stredných školách</a:t>
            </a:r>
          </a:p>
          <a:p>
            <a:r>
              <a:rPr lang="sk-SK" dirty="0" smtClean="0"/>
              <a:t>profesionálny prístup k žiakom</a:t>
            </a:r>
          </a:p>
          <a:p>
            <a:r>
              <a:rPr lang="sk-SK" dirty="0"/>
              <a:t>p</a:t>
            </a:r>
            <a:r>
              <a:rPr lang="sk-SK" dirty="0" smtClean="0"/>
              <a:t>rístup triednych učiteľov</a:t>
            </a:r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4"/>
          </p:nvPr>
        </p:nvSpPr>
        <p:spPr>
          <a:xfrm>
            <a:off x="5206501" y="2256649"/>
            <a:ext cx="4512815" cy="3700398"/>
          </a:xfrm>
        </p:spPr>
        <p:txBody>
          <a:bodyPr/>
          <a:lstStyle/>
          <a:p>
            <a:r>
              <a:rPr lang="sk-SK" dirty="0" smtClean="0"/>
              <a:t>kvalitné vedenie školy</a:t>
            </a:r>
          </a:p>
          <a:p>
            <a:r>
              <a:rPr lang="sk-SK" dirty="0" smtClean="0"/>
              <a:t>hodiny ANJ so zahraničnými lektormi</a:t>
            </a:r>
          </a:p>
          <a:p>
            <a:r>
              <a:rPr lang="sk-SK" dirty="0"/>
              <a:t>r</a:t>
            </a:r>
            <a:r>
              <a:rPr lang="sk-SK" dirty="0" smtClean="0"/>
              <a:t>ôznorodosť aktivít školy</a:t>
            </a:r>
          </a:p>
          <a:p>
            <a:r>
              <a:rPr lang="sk-SK" dirty="0" smtClean="0"/>
              <a:t>profesionálna práca vychovávateliek</a:t>
            </a:r>
          </a:p>
          <a:p>
            <a:r>
              <a:rPr lang="sk-SK" dirty="0"/>
              <a:t>e</a:t>
            </a:r>
            <a:r>
              <a:rPr lang="sk-SK" dirty="0" smtClean="0"/>
              <a:t>lektronická žiacka knižka</a:t>
            </a:r>
          </a:p>
          <a:p>
            <a:r>
              <a:rPr lang="sk-SK" dirty="0" smtClean="0"/>
              <a:t>vysoká úroveň vzdelávania</a:t>
            </a:r>
          </a:p>
          <a:p>
            <a:r>
              <a:rPr lang="sk-SK" dirty="0"/>
              <a:t>d</a:t>
            </a:r>
            <a:r>
              <a:rPr lang="sk-SK" dirty="0" smtClean="0"/>
              <a:t>etské ihrisko v areáli</a:t>
            </a:r>
          </a:p>
          <a:p>
            <a:r>
              <a:rPr lang="sk-SK" dirty="0" smtClean="0"/>
              <a:t>interaktívne vyučovanie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5131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883525" cy="1246094"/>
          </a:xfrm>
        </p:spPr>
        <p:txBody>
          <a:bodyPr>
            <a:normAutofit fontScale="90000"/>
          </a:bodyPr>
          <a:lstStyle/>
          <a:p>
            <a:r>
              <a:rPr lang="sk-SK" dirty="0"/>
              <a:t> </a:t>
            </a:r>
            <a:r>
              <a:rPr lang="sk-SK" dirty="0" smtClean="0"/>
              <a:t>IV. </a:t>
            </a:r>
            <a:r>
              <a:rPr lang="sk-SK" dirty="0"/>
              <a:t>Čo sa Vám na škole, ktorú navštevuje Vaše dieťa  nepáči, čo by ste odporúčali </a:t>
            </a:r>
            <a:r>
              <a:rPr lang="sk-SK" dirty="0" smtClean="0"/>
              <a:t>zlepšiť: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nevhodný priestor na akadémie</a:t>
            </a:r>
          </a:p>
          <a:p>
            <a:r>
              <a:rPr lang="sk-SK" dirty="0" smtClean="0"/>
              <a:t>príliš veľa projektov</a:t>
            </a:r>
          </a:p>
          <a:p>
            <a:r>
              <a:rPr lang="sk-SK" dirty="0" smtClean="0"/>
              <a:t>chýbajúci kamerový systém v triedach</a:t>
            </a:r>
          </a:p>
          <a:p>
            <a:r>
              <a:rPr lang="sk-SK" dirty="0"/>
              <a:t>p</a:t>
            </a:r>
            <a:r>
              <a:rPr lang="sk-SK" dirty="0" smtClean="0"/>
              <a:t>rechádzanie medzi pavilónmi</a:t>
            </a:r>
          </a:p>
          <a:p>
            <a:r>
              <a:rPr lang="sk-SK" dirty="0"/>
              <a:t>n</a:t>
            </a:r>
            <a:r>
              <a:rPr lang="sk-SK" dirty="0" smtClean="0"/>
              <a:t>edostatočná úroveň športovísk</a:t>
            </a:r>
          </a:p>
          <a:p>
            <a:r>
              <a:rPr lang="sk-SK" dirty="0" smtClean="0"/>
              <a:t>sprísniť prístup k problémovým žiakom</a:t>
            </a:r>
          </a:p>
          <a:p>
            <a:r>
              <a:rPr lang="sk-SK" dirty="0"/>
              <a:t>c</a:t>
            </a:r>
            <a:r>
              <a:rPr lang="sk-SK" dirty="0" smtClean="0"/>
              <a:t>hýbajúce priestory pre šatňu</a:t>
            </a:r>
          </a:p>
          <a:p>
            <a:r>
              <a:rPr lang="sk-SK" dirty="0"/>
              <a:t>s</a:t>
            </a:r>
            <a:r>
              <a:rPr lang="sk-SK" dirty="0" smtClean="0"/>
              <a:t>travovanie v jedálni</a:t>
            </a:r>
          </a:p>
          <a:p>
            <a:r>
              <a:rPr lang="sk-SK" dirty="0" smtClean="0"/>
              <a:t>zverejňovanie domácich úloh na </a:t>
            </a:r>
            <a:r>
              <a:rPr lang="sk-SK" dirty="0" err="1" smtClean="0"/>
              <a:t>EduPage</a:t>
            </a:r>
            <a:endParaRPr lang="sk-SK" dirty="0" smtClean="0"/>
          </a:p>
          <a:p>
            <a:r>
              <a:rPr lang="sk-SK" dirty="0" smtClean="0"/>
              <a:t>zvýšenie počtu hodín TŠV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1196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77333" y="609600"/>
            <a:ext cx="8762501" cy="1703294"/>
          </a:xfrm>
        </p:spPr>
        <p:txBody>
          <a:bodyPr>
            <a:normAutofit fontScale="90000"/>
          </a:bodyPr>
          <a:lstStyle/>
          <a:p>
            <a:r>
              <a:rPr lang="sk-SK" dirty="0"/>
              <a:t>V budúcom období budeme všetci zamestnanci </a:t>
            </a:r>
            <a:r>
              <a:rPr lang="sk-SK" dirty="0" smtClean="0"/>
              <a:t>rozvíjať pozitívne stránky školy a budeme pracovať </a:t>
            </a:r>
            <a:r>
              <a:rPr lang="sk-SK" dirty="0"/>
              <a:t>na odstránení nedostatkov, každý na svojom úseku.</a:t>
            </a:r>
            <a:br>
              <a:rPr lang="sk-SK" dirty="0"/>
            </a:br>
            <a:endParaRPr lang="sk-SK" dirty="0"/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Spracovala: Mgr. Monika Keméňová, riaditeľka školy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1072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Dotazník sa skladal zo štyroch častí, vyhodnotenie jednotlivých otázok uvádzame v grafickej forme.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b="1" dirty="0" smtClean="0"/>
              <a:t>I</a:t>
            </a:r>
            <a:r>
              <a:rPr lang="sk-SK" sz="2000" b="1" dirty="0"/>
              <a:t>.</a:t>
            </a:r>
            <a:r>
              <a:rPr lang="sk-SK" sz="2000" dirty="0"/>
              <a:t> Pokúste sa ohodnotiť, do akej miery súhlasíte s príslušným výrokom, a to tak, že na nižšie uvedenej škále 1, 2, 3, 4, 5 zaškrtnete to číslo, ktoré najlepšie vyjadruje Váš názor:</a:t>
            </a:r>
          </a:p>
          <a:p>
            <a:pPr lvl="0"/>
            <a:r>
              <a:rPr lang="sk-SK" sz="2000" dirty="0"/>
              <a:t>silne súhlasím</a:t>
            </a:r>
          </a:p>
          <a:p>
            <a:pPr lvl="0"/>
            <a:r>
              <a:rPr lang="sk-SK" sz="2000" dirty="0"/>
              <a:t>súhlasím</a:t>
            </a:r>
          </a:p>
          <a:p>
            <a:pPr lvl="0"/>
            <a:r>
              <a:rPr lang="sk-SK" sz="2000" dirty="0"/>
              <a:t>ani súhlas, ani nesúhlas</a:t>
            </a:r>
          </a:p>
          <a:p>
            <a:pPr lvl="0"/>
            <a:r>
              <a:rPr lang="sk-SK" sz="2000" dirty="0"/>
              <a:t>nesúhlasím</a:t>
            </a:r>
          </a:p>
          <a:p>
            <a:pPr lvl="0"/>
            <a:r>
              <a:rPr lang="sk-SK" sz="2000" dirty="0"/>
              <a:t>silne </a:t>
            </a:r>
            <a:r>
              <a:rPr lang="sk-SK" sz="2000" dirty="0" smtClean="0"/>
              <a:t>nesúhlasím</a:t>
            </a:r>
            <a:r>
              <a:rPr lang="sk-SK" sz="2000" dirty="0"/>
              <a:t> 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4719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27021" y="1568919"/>
            <a:ext cx="4184035" cy="3880772"/>
          </a:xfrm>
        </p:spPr>
        <p:txBody>
          <a:bodyPr>
            <a:normAutofit/>
          </a:bodyPr>
          <a:lstStyle/>
          <a:p>
            <a:r>
              <a:rPr lang="sk-SK" sz="2000" dirty="0"/>
              <a:t>1) Škola organizuje dostatočný počet stretnutí s rodičmi žiakov	</a:t>
            </a:r>
          </a:p>
          <a:p>
            <a:endParaRPr lang="sk-SK" sz="200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883347" y="1568918"/>
            <a:ext cx="4184034" cy="3880773"/>
          </a:xfrm>
        </p:spPr>
        <p:txBody>
          <a:bodyPr>
            <a:normAutofit/>
          </a:bodyPr>
          <a:lstStyle/>
          <a:p>
            <a:r>
              <a:rPr lang="sk-SK" sz="2000" dirty="0"/>
              <a:t> 2) Mám dostatok informácií  o tom, čo sa deje v škole </a:t>
            </a:r>
          </a:p>
        </p:txBody>
      </p:sp>
      <p:pic>
        <p:nvPicPr>
          <p:cNvPr id="5" name="Obrázo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09" y="2566708"/>
            <a:ext cx="4320450" cy="3280728"/>
          </a:xfrm>
          <a:prstGeom prst="rect">
            <a:avLst/>
          </a:prstGeom>
          <a:noFill/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877" y="2566708"/>
            <a:ext cx="4737884" cy="32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6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49248" y="1528578"/>
            <a:ext cx="4503985" cy="3880772"/>
          </a:xfrm>
        </p:spPr>
        <p:txBody>
          <a:bodyPr/>
          <a:lstStyle/>
          <a:p>
            <a:r>
              <a:rPr lang="sk-SK" b="1" dirty="0"/>
              <a:t> </a:t>
            </a:r>
            <a:r>
              <a:rPr lang="sk-SK" sz="2000" dirty="0"/>
              <a:t>3) Som dostatočne informovaný o tom, ako sa moje dieťa v škole správa  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153233" y="1528578"/>
            <a:ext cx="4609332" cy="3880773"/>
          </a:xfrm>
        </p:spPr>
        <p:txBody>
          <a:bodyPr>
            <a:normAutofit/>
          </a:bodyPr>
          <a:lstStyle/>
          <a:p>
            <a:r>
              <a:rPr lang="sk-SK" sz="2000" dirty="0"/>
              <a:t> 4) Mám dostatok informácii o prospechu môjho dieťaťa v škole.	</a:t>
            </a:r>
          </a:p>
        </p:txBody>
      </p:sp>
      <p:pic>
        <p:nvPicPr>
          <p:cNvPr id="5" name="Obrázo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97" y="2718643"/>
            <a:ext cx="4628981" cy="3015297"/>
          </a:xfrm>
          <a:prstGeom prst="rect">
            <a:avLst/>
          </a:prstGeom>
          <a:noFill/>
        </p:spPr>
      </p:pic>
      <p:pic>
        <p:nvPicPr>
          <p:cNvPr id="6" name="Obrázo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828" y="2718642"/>
            <a:ext cx="4595813" cy="30152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162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917635" y="1521105"/>
            <a:ext cx="4609105" cy="3777622"/>
          </a:xfrm>
        </p:spPr>
        <p:txBody>
          <a:bodyPr/>
          <a:lstStyle/>
          <a:p>
            <a:r>
              <a:rPr lang="sk-SK" sz="2000" dirty="0"/>
              <a:t> 5) Môžem sa kedykoľvek stretnúť s triednou učiteľkou môjho dieťaťa</a:t>
            </a:r>
            <a:r>
              <a:rPr lang="sk-SK" dirty="0"/>
              <a:t>	</a:t>
            </a:r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696641" y="1521105"/>
            <a:ext cx="4614863" cy="3777622"/>
          </a:xfrm>
        </p:spPr>
        <p:txBody>
          <a:bodyPr>
            <a:normAutofit/>
          </a:bodyPr>
          <a:lstStyle/>
          <a:p>
            <a:r>
              <a:rPr lang="sk-SK" sz="2000" dirty="0"/>
              <a:t>6) Škola ma okamžite informuje, keď moje dieťa chýba na vyučovaní.   </a:t>
            </a:r>
          </a:p>
          <a:p>
            <a:endParaRPr lang="sk-SK" sz="2000" dirty="0"/>
          </a:p>
        </p:txBody>
      </p:sp>
      <p:pic>
        <p:nvPicPr>
          <p:cNvPr id="5" name="Obrázo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00" y="2780553"/>
            <a:ext cx="4305300" cy="3087688"/>
          </a:xfrm>
          <a:prstGeom prst="rect">
            <a:avLst/>
          </a:prstGeom>
          <a:noFill/>
        </p:spPr>
      </p:pic>
      <p:pic>
        <p:nvPicPr>
          <p:cNvPr id="6" name="Obrázo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642" y="2780553"/>
            <a:ext cx="4614863" cy="3087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585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749516" y="1528579"/>
            <a:ext cx="4899127" cy="3880772"/>
          </a:xfrm>
        </p:spPr>
        <p:txBody>
          <a:bodyPr/>
          <a:lstStyle/>
          <a:p>
            <a:r>
              <a:rPr lang="sk-SK" sz="2000" dirty="0"/>
              <a:t>7) Škola ma okamžite informuje, keď moje dieťa v škole niečo vyvedie 	</a:t>
            </a:r>
            <a:r>
              <a:rPr lang="sk-SK" dirty="0"/>
              <a:t>	</a:t>
            </a:r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648643" y="1528578"/>
            <a:ext cx="4184034" cy="3880773"/>
          </a:xfrm>
        </p:spPr>
        <p:txBody>
          <a:bodyPr/>
          <a:lstStyle/>
          <a:p>
            <a:r>
              <a:rPr lang="sk-SK" sz="2000" dirty="0"/>
              <a:t> 8) Na škole jednajú so žiakmi spravodlivo	</a:t>
            </a:r>
          </a:p>
          <a:p>
            <a:endParaRPr lang="sk-SK" dirty="0"/>
          </a:p>
        </p:txBody>
      </p:sp>
      <p:pic>
        <p:nvPicPr>
          <p:cNvPr id="5" name="Obrázo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98" y="2647337"/>
            <a:ext cx="4519673" cy="3199607"/>
          </a:xfrm>
          <a:prstGeom prst="rect">
            <a:avLst/>
          </a:prstGeom>
          <a:noFill/>
        </p:spPr>
      </p:pic>
      <p:pic>
        <p:nvPicPr>
          <p:cNvPr id="6" name="Obrázo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670" y="2647336"/>
            <a:ext cx="4586289" cy="31996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82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758016" y="1515131"/>
            <a:ext cx="4184035" cy="3880772"/>
          </a:xfrm>
        </p:spPr>
        <p:txBody>
          <a:bodyPr/>
          <a:lstStyle/>
          <a:p>
            <a:r>
              <a:rPr lang="sk-SK" sz="2000" dirty="0"/>
              <a:t>9) So školou, do ktorej chodí moje dieťa, som </a:t>
            </a:r>
            <a:r>
              <a:rPr lang="sk-SK" sz="2000" dirty="0" smtClean="0"/>
              <a:t>spokojný </a:t>
            </a:r>
            <a:r>
              <a:rPr lang="sk-SK" dirty="0"/>
              <a:t>	</a:t>
            </a:r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427066" y="1515131"/>
            <a:ext cx="4584009" cy="3880773"/>
          </a:xfrm>
        </p:spPr>
        <p:txBody>
          <a:bodyPr/>
          <a:lstStyle/>
          <a:p>
            <a:r>
              <a:rPr lang="sk-SK" sz="2000" dirty="0"/>
              <a:t>10) Na škole je dostatočný počet záujmových krúžkov pre žiakov</a:t>
            </a:r>
            <a:r>
              <a:rPr lang="sk-SK" dirty="0"/>
              <a:t>	</a:t>
            </a:r>
          </a:p>
          <a:p>
            <a:endParaRPr lang="sk-SK" dirty="0"/>
          </a:p>
        </p:txBody>
      </p:sp>
      <p:pic>
        <p:nvPicPr>
          <p:cNvPr id="5" name="Obrázo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50" y="2609051"/>
            <a:ext cx="4505325" cy="3177382"/>
          </a:xfrm>
          <a:prstGeom prst="rect">
            <a:avLst/>
          </a:prstGeom>
          <a:noFill/>
        </p:spPr>
      </p:pic>
      <p:pic>
        <p:nvPicPr>
          <p:cNvPr id="6" name="Obrázo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412" y="2609051"/>
            <a:ext cx="4589929" cy="31799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12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55234" y="1663047"/>
            <a:ext cx="4559209" cy="3880772"/>
          </a:xfrm>
        </p:spPr>
        <p:txBody>
          <a:bodyPr>
            <a:normAutofit/>
          </a:bodyPr>
          <a:lstStyle/>
          <a:p>
            <a:r>
              <a:rPr lang="sk-SK" sz="2000" dirty="0"/>
              <a:t>11) Na škole učia kvalitní </a:t>
            </a:r>
            <a:r>
              <a:rPr lang="sk-SK" sz="2000" dirty="0" smtClean="0"/>
              <a:t>učitelia</a:t>
            </a:r>
            <a:endParaRPr lang="sk-SK" sz="2000" dirty="0"/>
          </a:p>
          <a:p>
            <a:endParaRPr lang="sk-SK" sz="200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675796" y="1685553"/>
            <a:ext cx="4184034" cy="3880773"/>
          </a:xfrm>
        </p:spPr>
        <p:txBody>
          <a:bodyPr>
            <a:normAutofit/>
          </a:bodyPr>
          <a:lstStyle/>
          <a:p>
            <a:r>
              <a:rPr lang="sk-SK" sz="2000" dirty="0"/>
              <a:t>12) Triedna učiteľka (učiteľ) sa o moje dieťa </a:t>
            </a:r>
            <a:r>
              <a:rPr lang="sk-SK" sz="2000" dirty="0" smtClean="0"/>
              <a:t>zaujíma</a:t>
            </a:r>
            <a:r>
              <a:rPr lang="sk-SK" sz="2000" dirty="0"/>
              <a:t>	</a:t>
            </a:r>
          </a:p>
          <a:p>
            <a:endParaRPr lang="sk-SK" sz="2000" dirty="0"/>
          </a:p>
        </p:txBody>
      </p:sp>
      <p:pic>
        <p:nvPicPr>
          <p:cNvPr id="5" name="Obrázo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42" y="2445684"/>
            <a:ext cx="4392146" cy="3323104"/>
          </a:xfrm>
          <a:prstGeom prst="rect">
            <a:avLst/>
          </a:prstGeom>
          <a:noFill/>
        </p:spPr>
      </p:pic>
      <p:pic>
        <p:nvPicPr>
          <p:cNvPr id="6" name="Obrázo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796" y="2445684"/>
            <a:ext cx="4605339" cy="3462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787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Červenooranžová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</TotalTime>
  <Words>527</Words>
  <Application>Microsoft Office PowerPoint</Application>
  <PresentationFormat>Širokouhlá</PresentationFormat>
  <Paragraphs>78</Paragraphs>
  <Slides>22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6" baseType="lpstr">
      <vt:lpstr>Arial</vt:lpstr>
      <vt:lpstr>Trebuchet MS</vt:lpstr>
      <vt:lpstr>Wingdings 3</vt:lpstr>
      <vt:lpstr>Fazeta</vt:lpstr>
      <vt:lpstr>Vyhodnotenie dotazníka pre rodičov (autoevalvácia školy) </vt:lpstr>
      <vt:lpstr>Prezentácia programu PowerPoint</vt:lpstr>
      <vt:lpstr>Dotazník sa skladal zo štyroch častí, vyhodnotenie jednotlivých otázok uvádzame v grafickej forme.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II. Pokúste sa ohodnotiť jednotlivé stránky školy, ktorú navštevuje Vaše dieťa: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III. Čo sa Vám v škole, ktorú navštevuje Vaše dieťa najviac páči, s čím ste najviac spokojný: </vt:lpstr>
      <vt:lpstr> IV. Čo sa Vám na škole, ktorú navštevuje Vaše dieťa  nepáči, čo by ste odporúčali zlepšiť: </vt:lpstr>
      <vt:lpstr>V budúcom období budeme všetci zamestnanci rozvíjať pozitívne stránky školy a budeme pracovať na odstránení nedostatkov, každý na svojom úseku.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Vyhodnotenie dotazníka pre rodičov (autoevalvácia školy)</dc:title>
  <dc:creator>Keméňová</dc:creator>
  <cp:lastModifiedBy>Keméňová</cp:lastModifiedBy>
  <cp:revision>14</cp:revision>
  <dcterms:created xsi:type="dcterms:W3CDTF">2018-02-12T09:49:24Z</dcterms:created>
  <dcterms:modified xsi:type="dcterms:W3CDTF">2018-02-13T09:41:46Z</dcterms:modified>
</cp:coreProperties>
</file>