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91" r:id="rId5"/>
    <p:sldId id="293" r:id="rId6"/>
    <p:sldId id="287" r:id="rId7"/>
    <p:sldId id="292" r:id="rId8"/>
    <p:sldId id="294" r:id="rId9"/>
    <p:sldId id="297" r:id="rId10"/>
    <p:sldId id="298" r:id="rId11"/>
    <p:sldId id="300" r:id="rId12"/>
    <p:sldId id="302" r:id="rId13"/>
    <p:sldId id="304" r:id="rId14"/>
    <p:sldId id="305" r:id="rId15"/>
    <p:sldId id="307" r:id="rId16"/>
  </p:sldIdLst>
  <p:sldSz cx="12188825" cy="6858000"/>
  <p:notesSz cx="6858000" cy="9144000"/>
  <p:defaultTextStyle>
    <a:defPPr rtl="0">
      <a:defRPr lang="pl-P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280" autoAdjust="0"/>
  </p:normalViewPr>
  <p:slideViewPr>
    <p:cSldViewPr>
      <p:cViewPr varScale="1">
        <p:scale>
          <a:sx n="94" d="100"/>
          <a:sy n="94" d="100"/>
        </p:scale>
        <p:origin x="324" y="7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14A3C0-7923-4438-BA7F-22E2262D2A25}" type="slidenum">
              <a:rPr lang="es-ES" smtClean="0"/>
              <a:t>1</a:t>
            </a:fld>
            <a:endParaRPr lang="es-ES"/>
          </a:p>
        </p:txBody>
      </p:sp>
    </p:spTree>
    <p:extLst>
      <p:ext uri="{BB962C8B-B14F-4D97-AF65-F5344CB8AC3E}">
        <p14:creationId xmlns:p14="http://schemas.microsoft.com/office/powerpoint/2010/main" val="82456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62" name="Prostokąt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sz="3200">
              <a:solidFill>
                <a:schemeClr val="tx2"/>
              </a:solidFill>
            </a:endParaRPr>
          </a:p>
        </p:txBody>
      </p:sp>
      <p:sp>
        <p:nvSpPr>
          <p:cNvPr id="2" name="Tytuł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pl-PL" smtClean="0"/>
              <a:t>Kliknij, aby edytować styl</a:t>
            </a:r>
            <a:endParaRPr/>
          </a:p>
        </p:txBody>
      </p:sp>
      <p:sp>
        <p:nvSpPr>
          <p:cNvPr id="3" name="Podtytuł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l-PL" smtClean="0"/>
              <a:t>Kliknij, aby edytować styl wzorca podtytułu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ywny 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pl-PL" smtClean="0"/>
              <a:t>Kliknij, aby edytować styl</a:t>
            </a:r>
            <a:endParaRPr/>
          </a:p>
        </p:txBody>
      </p:sp>
      <p:sp>
        <p:nvSpPr>
          <p:cNvPr id="9" name="Prostokąt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smtClean="0"/>
              <a:t>Kliknij ikonę, aby dodać obraz</a:t>
            </a:r>
            <a:endParaRPr dirty="0"/>
          </a:p>
        </p:txBody>
      </p:sp>
      <p:sp>
        <p:nvSpPr>
          <p:cNvPr id="4" name="Tekst — symbol zastępczy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0040043" y="482599"/>
            <a:ext cx="1843982" cy="5791201"/>
          </a:xfrm>
        </p:spPr>
        <p:txBody>
          <a:bodyPr vert="eaVert" rtlCol="0"/>
          <a:lstStyle/>
          <a:p>
            <a:pPr rtl="0"/>
            <a:r>
              <a:rPr lang="pl-PL" smtClean="0"/>
              <a:t>Kliknij, aby edytować styl</a:t>
            </a:r>
            <a:endParaRPr/>
          </a:p>
        </p:txBody>
      </p:sp>
      <p:sp>
        <p:nvSpPr>
          <p:cNvPr id="3" name="Tekst pionowy — symbol zastępczy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Zawartość — symbol zastępczy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1"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pl-PL" smtClean="0"/>
              <a:t>Kliknij, aby edytować styl</a:t>
            </a:r>
            <a:endParaRPr/>
          </a:p>
        </p:txBody>
      </p:sp>
      <p:sp>
        <p:nvSpPr>
          <p:cNvPr id="3" name="Tekst — symbol zastępczy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l-PL" smtClean="0"/>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Zawartość — symbol zastępczy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Zawartość — symbol zastępczy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2016-06-24</a:t>
            </a:r>
            <a:endParaRPr/>
          </a:p>
        </p:txBody>
      </p:sp>
      <p:sp>
        <p:nvSpPr>
          <p:cNvPr id="7" name="Numer slajdu — symbol zastępczy 6"/>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smtClean="0"/>
              <a:t>Kliknij, aby edytować styl</a:t>
            </a:r>
            <a:endParaRPr/>
          </a:p>
        </p:txBody>
      </p:sp>
      <p:sp>
        <p:nvSpPr>
          <p:cNvPr id="3" name="Tekst — symbol zastępczy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smtClean="0"/>
              <a:t>Kliknij, aby edytować style wzorca tekstu</a:t>
            </a:r>
          </a:p>
        </p:txBody>
      </p:sp>
      <p:sp>
        <p:nvSpPr>
          <p:cNvPr id="4" name="Zawartość — symbol zastępczy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Tekst — symbol zastępczy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smtClean="0"/>
              <a:t>Kliknij, aby edytować style wzorca tekstu</a:t>
            </a:r>
          </a:p>
        </p:txBody>
      </p:sp>
      <p:sp>
        <p:nvSpPr>
          <p:cNvPr id="6" name="Zawartość — symbol zastępczy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2016-06-24</a:t>
            </a:r>
            <a:endParaRPr/>
          </a:p>
        </p:txBody>
      </p:sp>
      <p:sp>
        <p:nvSpPr>
          <p:cNvPr id="9" name="Numer slajdu — symbol zastępczy 8"/>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2016-06-24</a:t>
            </a:r>
            <a:endParaRPr/>
          </a:p>
        </p:txBody>
      </p:sp>
      <p:sp>
        <p:nvSpPr>
          <p:cNvPr id="5" name="Numer slajdu — symbol zastępczy 4"/>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pl-PL" smtClean="0"/>
              <a:t>Kliknij, aby edytować styl</a:t>
            </a:r>
            <a:endParaRPr/>
          </a:p>
        </p:txBody>
      </p:sp>
      <p:sp>
        <p:nvSpPr>
          <p:cNvPr id="20" name="Prostokąt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Zawartość — symbol zastępczy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Tekst — symbol zastępczy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pl-PL" smtClean="0"/>
              <a:t>Kliknij, aby edytować styl</a:t>
            </a:r>
            <a:endParaRPr/>
          </a:p>
        </p:txBody>
      </p:sp>
      <p:sp>
        <p:nvSpPr>
          <p:cNvPr id="9" name="Prostokąt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smtClean="0"/>
              <a:t>Kliknij ikonę, aby dodać obraz</a:t>
            </a:r>
            <a:endParaRPr/>
          </a:p>
        </p:txBody>
      </p:sp>
      <p:sp>
        <p:nvSpPr>
          <p:cNvPr id="4" name="Tekst — symbol zastępczy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pl"/>
              <a:t>Kliknij, aby edytować styl wzorca tytułu</a:t>
            </a:r>
            <a:endParaRPr/>
          </a:p>
        </p:txBody>
      </p:sp>
      <p:sp>
        <p:nvSpPr>
          <p:cNvPr id="3" name="Tekst — symbol zastępczy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pl"/>
              <a:t>Edytuj style wzorca tekstu</a:t>
            </a:r>
          </a:p>
          <a:p>
            <a:pPr lvl="1" rtl="0"/>
            <a:r>
              <a:rPr lang="pl"/>
              <a:t>Drugi poziom</a:t>
            </a:r>
          </a:p>
          <a:p>
            <a:pPr lvl="2" rtl="0"/>
            <a:r>
              <a:rPr lang="pl"/>
              <a:t>Trzeci poziom</a:t>
            </a:r>
          </a:p>
          <a:p>
            <a:pPr lvl="3" rtl="0"/>
            <a:r>
              <a:rPr lang="pl"/>
              <a:t>Czwarty poziom</a:t>
            </a:r>
          </a:p>
          <a:p>
            <a:pPr lvl="4" rtl="0"/>
            <a:r>
              <a:rPr lang="pl"/>
              <a:t>Piąty poziom</a:t>
            </a:r>
            <a:endParaRPr/>
          </a:p>
        </p:txBody>
      </p:sp>
      <p:sp>
        <p:nvSpPr>
          <p:cNvPr id="5" name="Stopka — symbol zastępczy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en-US"/>
              <a:t>2016-06-24</a:t>
            </a:r>
            <a:endParaRPr/>
          </a:p>
        </p:txBody>
      </p:sp>
      <p:sp>
        <p:nvSpPr>
          <p:cNvPr id="6" name="Numer slajdu — symbol zastępczy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rtl="0"/>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reating and developing your fu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004" y="837387"/>
            <a:ext cx="7718775" cy="1511774"/>
          </a:xfrm>
          <a:prstGeom prst="rect">
            <a:avLst/>
          </a:prstGeom>
          <a:noFill/>
          <a:ln>
            <a:noFill/>
          </a:ln>
        </p:spPr>
      </p:pic>
      <p:pic>
        <p:nvPicPr>
          <p:cNvPr id="7" name="Imagen 6"/>
          <p:cNvPicPr>
            <a:picLocks noChangeAspect="1"/>
          </p:cNvPicPr>
          <p:nvPr/>
        </p:nvPicPr>
        <p:blipFill>
          <a:blip r:embed="rId4"/>
          <a:stretch>
            <a:fillRect/>
          </a:stretch>
        </p:blipFill>
        <p:spPr>
          <a:xfrm>
            <a:off x="3618746" y="2696795"/>
            <a:ext cx="4751290" cy="1079291"/>
          </a:xfrm>
          <a:prstGeom prst="rect">
            <a:avLst/>
          </a:prstGeom>
        </p:spPr>
      </p:pic>
      <p:pic>
        <p:nvPicPr>
          <p:cNvPr id="2050" name="Picture 2" descr="Resultado de imagen de erasmus +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2532" y="5372711"/>
            <a:ext cx="1677588" cy="8521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erasmus +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0919" y="3709698"/>
            <a:ext cx="6080179" cy="173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5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796" y="18703"/>
            <a:ext cx="10360501" cy="1219200"/>
          </a:xfrm>
        </p:spPr>
        <p:txBody>
          <a:bodyPr>
            <a:normAutofit/>
          </a:bodyPr>
          <a:lstStyle/>
          <a:p>
            <a:r>
              <a:rPr lang="pl-PL" b="1" dirty="0"/>
              <a:t>PIĄTY  DZIEŃ</a:t>
            </a:r>
            <a:endParaRPr lang="en-GB" dirty="0"/>
          </a:p>
        </p:txBody>
      </p:sp>
      <p:sp>
        <p:nvSpPr>
          <p:cNvPr id="3" name="Symbol zastępczy zawartości 2"/>
          <p:cNvSpPr>
            <a:spLocks noGrp="1"/>
          </p:cNvSpPr>
          <p:nvPr>
            <p:ph idx="1"/>
          </p:nvPr>
        </p:nvSpPr>
        <p:spPr>
          <a:xfrm>
            <a:off x="333772" y="1237903"/>
            <a:ext cx="10360501" cy="4470400"/>
          </a:xfrm>
        </p:spPr>
        <p:txBody>
          <a:bodyPr>
            <a:normAutofit/>
          </a:bodyPr>
          <a:lstStyle/>
          <a:p>
            <a:pPr marL="0" indent="0">
              <a:buNone/>
            </a:pPr>
            <a:r>
              <a:rPr lang="pl-PL" sz="1400" dirty="0"/>
              <a:t>Ostatniego dnia pobytu wstaliśmy bardzo wcześnie. Wyruszyliśmy autobusem do Toledo. Przed wyjazdem do miasta zatrzymaliśmy się na sesję zdjęciową. Widoki były fantastyczne. Zrobiliśmy masę pięknych zdjęć. Otrzymaliśmy listę pytań, na które musieliśmy znaleźć odpowiedź w czasie zwiedzania tego urokliwego miasteczka. Podzieliliśmy się na grupy i spacerowaliśmy. Około godziny 14 wyruszyliśmy do Madrytu. Pożegnaliśmy się z naszymi przyjaciółmi. Pobyt w Hiszpanii był cudowny  i nie mieliśmy ani chwili na to, żeby się nudzić.</a:t>
            </a:r>
            <a:endParaRPr lang="en-GB" sz="1400" dirty="0"/>
          </a:p>
          <a:p>
            <a:endParaRPr lang="en-GB" sz="1400" dirty="0"/>
          </a:p>
        </p:txBody>
      </p:sp>
      <p:pic>
        <p:nvPicPr>
          <p:cNvPr id="13" name="Obraz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72" y="2708920"/>
            <a:ext cx="4572000" cy="3429000"/>
          </a:xfrm>
          <a:prstGeom prst="rect">
            <a:avLst/>
          </a:prstGeom>
        </p:spPr>
      </p:pic>
      <p:pic>
        <p:nvPicPr>
          <p:cNvPr id="14" name="Obraz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32" y="2463502"/>
            <a:ext cx="6150419" cy="3459610"/>
          </a:xfrm>
          <a:prstGeom prst="rect">
            <a:avLst/>
          </a:prstGeom>
        </p:spPr>
      </p:pic>
    </p:spTree>
    <p:extLst>
      <p:ext uri="{BB962C8B-B14F-4D97-AF65-F5344CB8AC3E}">
        <p14:creationId xmlns:p14="http://schemas.microsoft.com/office/powerpoint/2010/main" val="409652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860" y="404664"/>
            <a:ext cx="10702925" cy="6020395"/>
          </a:xfrm>
          <a:prstGeom prst="rect">
            <a:avLst/>
          </a:prstGeom>
        </p:spPr>
      </p:pic>
    </p:spTree>
    <p:extLst>
      <p:ext uri="{BB962C8B-B14F-4D97-AF65-F5344CB8AC3E}">
        <p14:creationId xmlns:p14="http://schemas.microsoft.com/office/powerpoint/2010/main" val="230660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smtClean="0"/>
              <a:t>by </a:t>
            </a:r>
            <a:r>
              <a:rPr lang="pl-PL" sz="2400" dirty="0" err="1" smtClean="0"/>
              <a:t>Kethy</a:t>
            </a:r>
            <a:r>
              <a:rPr lang="pl-PL" sz="2400" dirty="0" smtClean="0"/>
              <a:t> he, </a:t>
            </a:r>
            <a:r>
              <a:rPr lang="pl-PL" sz="2400" dirty="0" err="1" smtClean="0"/>
              <a:t>marcin</a:t>
            </a:r>
            <a:r>
              <a:rPr lang="pl-PL" sz="2400" dirty="0" smtClean="0"/>
              <a:t> wiśniewski, </a:t>
            </a:r>
            <a:r>
              <a:rPr lang="pl-PL" sz="2400" dirty="0" err="1" smtClean="0"/>
              <a:t>ola</a:t>
            </a:r>
            <a:r>
              <a:rPr lang="pl-PL" sz="2400" dirty="0" smtClean="0"/>
              <a:t> Cygan, </a:t>
            </a:r>
            <a:r>
              <a:rPr lang="pl-PL" sz="2400" dirty="0" err="1" smtClean="0"/>
              <a:t>borys</a:t>
            </a:r>
            <a:r>
              <a:rPr lang="pl-PL" sz="2400" dirty="0" smtClean="0"/>
              <a:t> Galas</a:t>
            </a:r>
            <a:endParaRPr lang="en-GB" sz="2400" dirty="0"/>
          </a:p>
        </p:txBody>
      </p:sp>
    </p:spTree>
    <p:extLst>
      <p:ext uri="{BB962C8B-B14F-4D97-AF65-F5344CB8AC3E}">
        <p14:creationId xmlns:p14="http://schemas.microsoft.com/office/powerpoint/2010/main" val="37735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7458" y="600310"/>
            <a:ext cx="10360501" cy="1219200"/>
          </a:xfrm>
        </p:spPr>
        <p:txBody>
          <a:bodyPr>
            <a:normAutofit fontScale="90000"/>
          </a:bodyPr>
          <a:lstStyle/>
          <a:p>
            <a:pPr algn="ctr"/>
            <a:r>
              <a:rPr lang="pl-PL" sz="4400" dirty="0" smtClean="0"/>
              <a:t/>
            </a:r>
            <a:br>
              <a:rPr lang="pl-PL" sz="4400" dirty="0" smtClean="0"/>
            </a:br>
            <a:r>
              <a:rPr lang="pl-PL" sz="4400" dirty="0" err="1" smtClean="0"/>
              <a:t>Talavera</a:t>
            </a:r>
            <a:r>
              <a:rPr lang="pl-PL" sz="4400" dirty="0" smtClean="0"/>
              <a:t> de la </a:t>
            </a:r>
            <a:r>
              <a:rPr lang="pl-PL" sz="4400" dirty="0" err="1" smtClean="0"/>
              <a:t>reina</a:t>
            </a:r>
            <a:r>
              <a:rPr lang="pl-PL" sz="4400" dirty="0" smtClean="0"/>
              <a:t> </a:t>
            </a:r>
            <a:br>
              <a:rPr lang="pl-PL" sz="4400" dirty="0" smtClean="0"/>
            </a:br>
            <a:r>
              <a:rPr lang="pl-PL" sz="4400" dirty="0" smtClean="0"/>
              <a:t/>
            </a:r>
            <a:br>
              <a:rPr lang="pl-PL" sz="4400" dirty="0" smtClean="0"/>
            </a:br>
            <a:r>
              <a:rPr lang="pl-PL" sz="4400" dirty="0" smtClean="0"/>
              <a:t>Hiszpania</a:t>
            </a:r>
            <a:endParaRPr lang="en-GB" sz="4400" dirty="0"/>
          </a:p>
        </p:txBody>
      </p:sp>
      <p:sp>
        <p:nvSpPr>
          <p:cNvPr id="3" name="Symbol zastępczy zawartości 2"/>
          <p:cNvSpPr>
            <a:spLocks noGrp="1"/>
          </p:cNvSpPr>
          <p:nvPr>
            <p:ph idx="1"/>
          </p:nvPr>
        </p:nvSpPr>
        <p:spPr/>
        <p:txBody>
          <a:bodyPr>
            <a:normAutofit/>
          </a:bodyPr>
          <a:lstStyle/>
          <a:p>
            <a:pPr marL="0" indent="0" algn="ctr">
              <a:buNone/>
            </a:pPr>
            <a:r>
              <a:rPr lang="pl-PL" sz="4000" dirty="0" smtClean="0"/>
              <a:t>10-14. 01. 2018</a:t>
            </a:r>
            <a:endParaRPr lang="en-GB" sz="4000" dirty="0"/>
          </a:p>
        </p:txBody>
      </p:sp>
      <p:sp>
        <p:nvSpPr>
          <p:cNvPr id="4" name="AutoShape 2" descr="Image result for images free to use hiszpania fla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2013" y="2679717"/>
            <a:ext cx="3671392" cy="2753544"/>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1226" y="792088"/>
            <a:ext cx="2825552" cy="2825552"/>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443" y="973289"/>
            <a:ext cx="3227851" cy="2420888"/>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875" y="4056489"/>
            <a:ext cx="3886987" cy="2186430"/>
          </a:xfrm>
          <a:prstGeom prst="rect">
            <a:avLst/>
          </a:prstGeom>
        </p:spPr>
      </p:pic>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963" y="3842905"/>
            <a:ext cx="3458315" cy="2593737"/>
          </a:xfrm>
          <a:prstGeom prst="rect">
            <a:avLst/>
          </a:prstGeom>
        </p:spPr>
      </p:pic>
    </p:spTree>
    <p:extLst>
      <p:ext uri="{BB962C8B-B14F-4D97-AF65-F5344CB8AC3E}">
        <p14:creationId xmlns:p14="http://schemas.microsoft.com/office/powerpoint/2010/main" val="36830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p:txBody>
          <a:bodyPr rtlCol="0"/>
          <a:lstStyle/>
          <a:p>
            <a:r>
              <a:rPr lang="en-GB" b="1" dirty="0" err="1"/>
              <a:t>PIERWSZY</a:t>
            </a:r>
            <a:r>
              <a:rPr lang="en-GB" b="1" dirty="0"/>
              <a:t> </a:t>
            </a:r>
            <a:r>
              <a:rPr lang="en-GB" b="1" dirty="0" err="1"/>
              <a:t>DZIEŃ</a:t>
            </a:r>
            <a:r>
              <a:rPr lang="en-GB" dirty="0"/>
              <a:t/>
            </a:r>
            <a:br>
              <a:rPr lang="en-GB" dirty="0"/>
            </a:br>
            <a:endParaRPr lang="en-US" dirty="0"/>
          </a:p>
        </p:txBody>
      </p:sp>
      <p:sp>
        <p:nvSpPr>
          <p:cNvPr id="14" name="Zawartość — symbol zastępczy 13"/>
          <p:cNvSpPr>
            <a:spLocks noGrp="1"/>
          </p:cNvSpPr>
          <p:nvPr>
            <p:ph idx="1"/>
          </p:nvPr>
        </p:nvSpPr>
        <p:spPr>
          <a:xfrm>
            <a:off x="765820" y="1412776"/>
            <a:ext cx="10360501" cy="4470400"/>
          </a:xfrm>
        </p:spPr>
        <p:txBody>
          <a:bodyPr rtlCol="0">
            <a:normAutofit/>
          </a:bodyPr>
          <a:lstStyle/>
          <a:p>
            <a:pPr marL="0" indent="0">
              <a:buNone/>
            </a:pPr>
            <a:r>
              <a:rPr lang="pl-PL" sz="2000" dirty="0"/>
              <a:t> </a:t>
            </a:r>
            <a:r>
              <a:rPr lang="pl-PL" sz="1400" dirty="0"/>
              <a:t>Na warsztaty do Hiszpanii wyruszyliśmy wcześnie rano, wylot z lotniska Okęcie w Warszawie mieliśmy  o godzinie 6:40. Po kilku godzinach lotu przybyliśmy na lotnisko </a:t>
            </a:r>
            <a:r>
              <a:rPr lang="pl-PL" sz="1400" dirty="0" err="1"/>
              <a:t>Madrid</a:t>
            </a:r>
            <a:r>
              <a:rPr lang="pl-PL" sz="1400" dirty="0"/>
              <a:t> </a:t>
            </a:r>
            <a:r>
              <a:rPr lang="pl-PL" sz="1400" dirty="0" err="1"/>
              <a:t>Barajas</a:t>
            </a:r>
            <a:r>
              <a:rPr lang="pl-PL" sz="1400" dirty="0"/>
              <a:t>. Na lotnisku zostaliśmy powitani przez uczniów i nauczycieli z Hiszpanii, Niemiec i Francji</a:t>
            </a:r>
            <a:r>
              <a:rPr lang="pl-PL" sz="2000" dirty="0"/>
              <a:t>.</a:t>
            </a:r>
            <a:endParaRPr lang="en-US" sz="2000"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020" y="2132856"/>
            <a:ext cx="5894424" cy="4420818"/>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3812" y="260648"/>
            <a:ext cx="10360501" cy="4470400"/>
          </a:xfrm>
        </p:spPr>
        <p:txBody>
          <a:bodyPr>
            <a:normAutofit/>
          </a:bodyPr>
          <a:lstStyle/>
          <a:p>
            <a:pPr marL="0" indent="0">
              <a:buNone/>
            </a:pPr>
            <a:r>
              <a:rPr lang="pl-PL" sz="2000" dirty="0" smtClean="0"/>
              <a:t> </a:t>
            </a:r>
            <a:r>
              <a:rPr lang="pl-PL" sz="2000" dirty="0"/>
              <a:t>Następnie pojechaliśmy do centrum Madrytu. W Madrycie mieliśmy wolny czas na zwiedzanie miasta oraz zakupy. </a:t>
            </a:r>
            <a:r>
              <a:rPr lang="pl-PL" sz="2000" dirty="0" smtClean="0"/>
              <a:t>Niestety,  </a:t>
            </a:r>
            <a:r>
              <a:rPr lang="pl-PL" sz="2000" dirty="0"/>
              <a:t>nie udało się nam wejść na teren </a:t>
            </a:r>
            <a:r>
              <a:rPr lang="pl-PL" sz="2000" dirty="0" smtClean="0"/>
              <a:t>uniwersytetu </a:t>
            </a:r>
            <a:r>
              <a:rPr lang="pl-PL" sz="2000" dirty="0"/>
              <a:t>z powodu opóźnionych lotów.  Po kilku fantastycznych godzinach w Madrycie wyruszyliśmy do </a:t>
            </a:r>
            <a:r>
              <a:rPr lang="pl-PL" sz="2000" dirty="0" err="1"/>
              <a:t>Talavery</a:t>
            </a:r>
            <a:r>
              <a:rPr lang="pl-PL" sz="2000" dirty="0"/>
              <a:t> de la </a:t>
            </a:r>
            <a:r>
              <a:rPr lang="pl-PL" sz="2000" dirty="0" err="1"/>
              <a:t>Reina</a:t>
            </a:r>
            <a:r>
              <a:rPr lang="pl-PL" sz="2000" dirty="0"/>
              <a:t>. Na miejscu czekały na nas rodziny hiszpańskie, u których mieszkaliśmy w czasie naszego pobytu w Hiszpanii.</a:t>
            </a:r>
            <a:endParaRPr lang="en-GB" sz="20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506" y="1728875"/>
            <a:ext cx="2824883" cy="2118662"/>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349" y="1728875"/>
            <a:ext cx="3982971" cy="2240421"/>
          </a:xfrm>
          <a:prstGeom prst="rect">
            <a:avLst/>
          </a:prstGeom>
        </p:spPr>
      </p:pic>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9065" y="1484784"/>
            <a:ext cx="3323861" cy="2492896"/>
          </a:xfrm>
          <a:prstGeom prst="rect">
            <a:avLst/>
          </a:prstGeom>
        </p:spPr>
      </p:pic>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596" y="4128067"/>
            <a:ext cx="3491880" cy="2618910"/>
          </a:xfrm>
          <a:prstGeom prst="rect">
            <a:avLst/>
          </a:prstGeom>
        </p:spPr>
      </p:pic>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368" y="4076824"/>
            <a:ext cx="2002615" cy="2670153"/>
          </a:xfrm>
          <a:prstGeom prst="rect">
            <a:avLst/>
          </a:prstGeom>
        </p:spPr>
      </p:pic>
      <p:pic>
        <p:nvPicPr>
          <p:cNvPr id="8" name="Obraz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226" y="3969296"/>
            <a:ext cx="3703575" cy="2777681"/>
          </a:xfrm>
          <a:prstGeom prst="rect">
            <a:avLst/>
          </a:prstGeom>
        </p:spPr>
      </p:pic>
    </p:spTree>
    <p:extLst>
      <p:ext uri="{BB962C8B-B14F-4D97-AF65-F5344CB8AC3E}">
        <p14:creationId xmlns:p14="http://schemas.microsoft.com/office/powerpoint/2010/main" val="76383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6348" y="-223217"/>
            <a:ext cx="9751060" cy="1992597"/>
          </a:xfrm>
        </p:spPr>
        <p:txBody>
          <a:bodyPr/>
          <a:lstStyle/>
          <a:p>
            <a:r>
              <a:rPr lang="pl-PL" sz="3600" b="1" dirty="0"/>
              <a:t>DRUGI DZIEŃ</a:t>
            </a:r>
            <a:r>
              <a:rPr lang="en-GB" sz="3600" dirty="0"/>
              <a:t/>
            </a:r>
            <a:br>
              <a:rPr lang="en-GB" sz="3600" dirty="0"/>
            </a:br>
            <a:endParaRPr lang="en-GB" sz="3600" dirty="0"/>
          </a:p>
        </p:txBody>
      </p:sp>
      <p:sp>
        <p:nvSpPr>
          <p:cNvPr id="3" name="Symbol zastępczy tekstu 2"/>
          <p:cNvSpPr>
            <a:spLocks noGrp="1"/>
          </p:cNvSpPr>
          <p:nvPr>
            <p:ph type="body" idx="1"/>
          </p:nvPr>
        </p:nvSpPr>
        <p:spPr>
          <a:xfrm>
            <a:off x="621804" y="1327218"/>
            <a:ext cx="9751060" cy="1016000"/>
          </a:xfrm>
        </p:spPr>
        <p:txBody>
          <a:bodyPr/>
          <a:lstStyle/>
          <a:p>
            <a:pPr algn="l"/>
            <a:r>
              <a:rPr lang="pl-PL" sz="1400" dirty="0"/>
              <a:t>Drugi dzień naszego pobytu w </a:t>
            </a:r>
            <a:r>
              <a:rPr lang="pl-PL" sz="1400" dirty="0" err="1"/>
              <a:t>Talaverze</a:t>
            </a:r>
            <a:r>
              <a:rPr lang="pl-PL" sz="1400" dirty="0"/>
              <a:t> rozpoczęliśmy od spotkania w szkole hiszpańskiej </a:t>
            </a:r>
            <a:r>
              <a:rPr lang="pl-PL" sz="1400" dirty="0" err="1"/>
              <a:t>IES</a:t>
            </a:r>
            <a:r>
              <a:rPr lang="pl-PL" sz="1400" dirty="0"/>
              <a:t> </a:t>
            </a:r>
            <a:r>
              <a:rPr lang="pl-PL" sz="1400" dirty="0" err="1"/>
              <a:t>RIBERA</a:t>
            </a:r>
            <a:r>
              <a:rPr lang="pl-PL" sz="1400" dirty="0"/>
              <a:t> DEL </a:t>
            </a:r>
            <a:r>
              <a:rPr lang="pl-PL" sz="1400" dirty="0" err="1"/>
              <a:t>TAJO</a:t>
            </a:r>
            <a:r>
              <a:rPr lang="pl-PL" sz="1400" dirty="0"/>
              <a:t>. Pierwszym punktem programu było przywitanie i przedstawienie głównych celów projektu. Następnie pan </a:t>
            </a:r>
            <a:r>
              <a:rPr lang="pl-PL" sz="1400" dirty="0" err="1"/>
              <a:t>Antony</a:t>
            </a:r>
            <a:r>
              <a:rPr lang="pl-PL" sz="1400" dirty="0"/>
              <a:t> </a:t>
            </a:r>
            <a:r>
              <a:rPr lang="pl-PL" sz="1400" dirty="0" err="1"/>
              <a:t>Schooling</a:t>
            </a:r>
            <a:r>
              <a:rPr lang="pl-PL" sz="1400" dirty="0"/>
              <a:t> wyjaśnił czym jest </a:t>
            </a:r>
            <a:r>
              <a:rPr lang="pl-PL" sz="1400" dirty="0" err="1"/>
              <a:t>SWOT</a:t>
            </a:r>
            <a:r>
              <a:rPr lang="pl-PL" sz="1400" dirty="0"/>
              <a:t> i jakie są jego zastosowania. W celu ustalenia naszych mocnych stron skorzystaliśmy z aplikacji na naszych telefonach. Następnie wypełniliśmy formularz składający się z 70 pytań i musieliśmy zdecydować, które cechy do nas pasują najbardziej. Na podstawie odpowiedzi zostaliśmy podzieleni na grupy, w których znaleźli się liderzy grup, osoby, które zajmowały się wyszukiwaniem danych i ich analizą, osoby uzdolnione twórczo, osoby, które są empatyczne i dobre w komunikacji. </a:t>
            </a:r>
            <a:endParaRPr lang="en-GB" sz="1400" dirty="0"/>
          </a:p>
          <a:p>
            <a:pPr algn="l"/>
            <a:endParaRPr lang="en-GB" sz="1400"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4" y="2780928"/>
            <a:ext cx="3283835" cy="1847157"/>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620" y="3491654"/>
            <a:ext cx="4040643" cy="2272861"/>
          </a:xfrm>
          <a:prstGeom prst="rect">
            <a:avLst/>
          </a:prstGeom>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0544" y="3068960"/>
            <a:ext cx="3840427" cy="2880320"/>
          </a:xfrm>
          <a:prstGeom prst="rect">
            <a:avLst/>
          </a:prstGeom>
        </p:spPr>
      </p:pic>
      <p:pic>
        <p:nvPicPr>
          <p:cNvPr id="12" name="Obraz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820" y="4869160"/>
            <a:ext cx="2376264" cy="1782198"/>
          </a:xfrm>
          <a:prstGeom prst="rect">
            <a:avLst/>
          </a:prstGeom>
        </p:spPr>
      </p:pic>
    </p:spTree>
    <p:extLst>
      <p:ext uri="{BB962C8B-B14F-4D97-AF65-F5344CB8AC3E}">
        <p14:creationId xmlns:p14="http://schemas.microsoft.com/office/powerpoint/2010/main" val="23085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269875" y="3140968"/>
            <a:ext cx="9700067" cy="1507232"/>
          </a:xfrm>
        </p:spPr>
        <p:txBody>
          <a:bodyPr/>
          <a:lstStyle/>
          <a:p>
            <a:r>
              <a:rPr lang="pl-PL" sz="1400" dirty="0"/>
              <a:t>Kolejnym punktem programu był obiad w restauracji </a:t>
            </a:r>
            <a:r>
              <a:rPr lang="pl-PL" sz="1400" dirty="0" err="1"/>
              <a:t>Casa</a:t>
            </a:r>
            <a:r>
              <a:rPr lang="pl-PL" sz="1400" dirty="0"/>
              <a:t> Antonio, gdzie mieliśmy okazję porozmawiać z naszymi nowymi przyjaciółmi. Po przerwie na obiad kontynuowaliśmy nasze spotkanie w szkole i ustalaliśmy szczegóły wydarzenia, które mieliśmy wspólnie przygotować na zakończenie warsztatów w Hiszpanii. Po godzinie 17 opuściliśmy szkołę i udaliśmy się na zwiedzanie </a:t>
            </a:r>
            <a:r>
              <a:rPr lang="pl-PL" sz="1400" dirty="0" err="1"/>
              <a:t>Talavery</a:t>
            </a:r>
            <a:r>
              <a:rPr lang="pl-PL" sz="1400" dirty="0"/>
              <a:t>. Podziwialiśmy wspaniałe widoki tego miasta. To były niezapomniane chwile spędzone z naszymi nowymi przyjaciółmi.</a:t>
            </a:r>
            <a:endParaRPr lang="en-GB" sz="14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836" y="188640"/>
            <a:ext cx="3779912" cy="283493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32" y="281093"/>
            <a:ext cx="2031690" cy="2708920"/>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954661">
            <a:off x="8708482" y="-200162"/>
            <a:ext cx="2658119" cy="3544159"/>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828" y="4077072"/>
            <a:ext cx="3559009" cy="2669257"/>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2038" y="3979093"/>
            <a:ext cx="3707904" cy="2780928"/>
          </a:xfrm>
          <a:prstGeom prst="rect">
            <a:avLst/>
          </a:prstGeom>
        </p:spPr>
      </p:pic>
    </p:spTree>
    <p:extLst>
      <p:ext uri="{BB962C8B-B14F-4D97-AF65-F5344CB8AC3E}">
        <p14:creationId xmlns:p14="http://schemas.microsoft.com/office/powerpoint/2010/main" val="50525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TRZECI DZIEŃ</a:t>
            </a:r>
            <a:endParaRPr lang="en-GB" dirty="0"/>
          </a:p>
        </p:txBody>
      </p:sp>
      <p:sp>
        <p:nvSpPr>
          <p:cNvPr id="3" name="Symbol zastępczy zawartości 2"/>
          <p:cNvSpPr>
            <a:spLocks noGrp="1"/>
          </p:cNvSpPr>
          <p:nvPr>
            <p:ph idx="1"/>
          </p:nvPr>
        </p:nvSpPr>
        <p:spPr/>
        <p:txBody>
          <a:bodyPr>
            <a:normAutofit/>
          </a:bodyPr>
          <a:lstStyle/>
          <a:p>
            <a:r>
              <a:rPr lang="pl-PL" sz="1400" dirty="0"/>
              <a:t>Kolejny dzień warsztatów w </a:t>
            </a:r>
            <a:r>
              <a:rPr lang="pl-PL" sz="1400" dirty="0" err="1"/>
              <a:t>Talaverze</a:t>
            </a:r>
            <a:r>
              <a:rPr lang="pl-PL" sz="1400" dirty="0"/>
              <a:t> rozpoczęliśmy od wysłuchania prezentacji na temat </a:t>
            </a:r>
            <a:r>
              <a:rPr lang="pl-PL" sz="1400" dirty="0" err="1"/>
              <a:t>Europass</a:t>
            </a:r>
            <a:r>
              <a:rPr lang="pl-PL" sz="1400" dirty="0"/>
              <a:t> CV i obejrzeliśmy kilka przykładów, jak można w kreatywny sposób stworzyć własne CV. Potem mieliśmy czas na przygotowywanie naszego sobotniego wydarzenia. Przedstawialiśmy pomysły, analizowaliśmy je i wybieraliśmy najlepsze propozycje. Około godziny 14 poszliśmy na obiad do hotelu BE SMART. </a:t>
            </a:r>
            <a:endParaRPr lang="en-GB" sz="14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564" y="3618975"/>
            <a:ext cx="3504677" cy="2628508"/>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9140" y="2564904"/>
            <a:ext cx="3313509" cy="24851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532" y="116632"/>
            <a:ext cx="3096344" cy="1741694"/>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56" y="2996952"/>
            <a:ext cx="4642909" cy="2611636"/>
          </a:xfrm>
          <a:prstGeom prst="rect">
            <a:avLst/>
          </a:prstGeom>
        </p:spPr>
      </p:pic>
    </p:spTree>
    <p:extLst>
      <p:ext uri="{BB962C8B-B14F-4D97-AF65-F5344CB8AC3E}">
        <p14:creationId xmlns:p14="http://schemas.microsoft.com/office/powerpoint/2010/main" val="18685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9796" y="332655"/>
            <a:ext cx="10360501" cy="4470400"/>
          </a:xfrm>
        </p:spPr>
        <p:txBody>
          <a:bodyPr>
            <a:normAutofit/>
          </a:bodyPr>
          <a:lstStyle/>
          <a:p>
            <a:pPr marL="0" indent="0">
              <a:buNone/>
            </a:pPr>
            <a:r>
              <a:rPr lang="pl-PL" sz="1400" dirty="0"/>
              <a:t>Po obiedzie prezentowaliśmy nasze propozycje dla jury złożonego z nauczycieli. Nauczyciele wybrali propozycję zespołu, którego liderem był  uczeń naszej szkoły Borys Galas. </a:t>
            </a:r>
            <a:r>
              <a:rPr lang="en-GB" sz="1400" dirty="0" err="1"/>
              <a:t>Około</a:t>
            </a:r>
            <a:r>
              <a:rPr lang="en-GB" sz="1400" dirty="0"/>
              <a:t> </a:t>
            </a:r>
            <a:r>
              <a:rPr lang="en-GB" sz="1400" dirty="0" err="1"/>
              <a:t>godziny</a:t>
            </a:r>
            <a:r>
              <a:rPr lang="en-GB" sz="1400" dirty="0"/>
              <a:t> 18 </a:t>
            </a:r>
            <a:r>
              <a:rPr lang="en-GB" sz="1400" dirty="0" err="1"/>
              <a:t>opuściliśmy</a:t>
            </a:r>
            <a:r>
              <a:rPr lang="en-GB" sz="1400" dirty="0"/>
              <a:t> </a:t>
            </a:r>
            <a:r>
              <a:rPr lang="en-GB" sz="1400" dirty="0" err="1"/>
              <a:t>szkołę</a:t>
            </a:r>
            <a:r>
              <a:rPr lang="en-GB" sz="1400" dirty="0"/>
              <a:t> </a:t>
            </a:r>
            <a:r>
              <a:rPr lang="en-GB" sz="1400" dirty="0" err="1"/>
              <a:t>i</a:t>
            </a:r>
            <a:r>
              <a:rPr lang="en-GB" sz="1400" dirty="0"/>
              <a:t> </a:t>
            </a:r>
            <a:r>
              <a:rPr lang="en-GB" sz="1400" dirty="0" err="1"/>
              <a:t>udaliśmy</a:t>
            </a:r>
            <a:r>
              <a:rPr lang="en-GB" sz="1400" dirty="0"/>
              <a:t> </a:t>
            </a:r>
            <a:r>
              <a:rPr lang="en-GB" sz="1400" dirty="0" err="1"/>
              <a:t>się</a:t>
            </a:r>
            <a:r>
              <a:rPr lang="en-GB" sz="1400" dirty="0"/>
              <a:t> </a:t>
            </a:r>
            <a:r>
              <a:rPr lang="en-GB" sz="1400" dirty="0" err="1"/>
              <a:t>na</a:t>
            </a:r>
            <a:r>
              <a:rPr lang="en-GB" sz="1400" dirty="0"/>
              <a:t> </a:t>
            </a:r>
            <a:r>
              <a:rPr lang="en-GB" sz="1400" dirty="0" err="1"/>
              <a:t>zakupy</a:t>
            </a:r>
            <a:r>
              <a:rPr lang="en-GB" sz="1400" dirty="0"/>
              <a:t>.</a:t>
            </a:r>
          </a:p>
          <a:p>
            <a:endParaRPr lang="en-GB" sz="1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84" y="1124744"/>
            <a:ext cx="9217024" cy="5184576"/>
          </a:xfrm>
          <a:prstGeom prst="rect">
            <a:avLst/>
          </a:prstGeom>
        </p:spPr>
      </p:pic>
    </p:spTree>
    <p:extLst>
      <p:ext uri="{BB962C8B-B14F-4D97-AF65-F5344CB8AC3E}">
        <p14:creationId xmlns:p14="http://schemas.microsoft.com/office/powerpoint/2010/main" val="33266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CZWARTY DZIEŃ</a:t>
            </a:r>
            <a:r>
              <a:rPr lang="en-GB" dirty="0"/>
              <a:t/>
            </a:r>
            <a:br>
              <a:rPr lang="en-GB" dirty="0"/>
            </a:br>
            <a:endParaRPr lang="en-GB" dirty="0"/>
          </a:p>
        </p:txBody>
      </p:sp>
      <p:sp>
        <p:nvSpPr>
          <p:cNvPr id="3" name="Symbol zastępczy zawartości 2"/>
          <p:cNvSpPr>
            <a:spLocks noGrp="1"/>
          </p:cNvSpPr>
          <p:nvPr>
            <p:ph idx="1"/>
          </p:nvPr>
        </p:nvSpPr>
        <p:spPr>
          <a:xfrm>
            <a:off x="693812" y="1268760"/>
            <a:ext cx="10360501" cy="4470400"/>
          </a:xfrm>
        </p:spPr>
        <p:txBody>
          <a:bodyPr>
            <a:normAutofit/>
          </a:bodyPr>
          <a:lstStyle/>
          <a:p>
            <a:pPr marL="0" indent="0">
              <a:buNone/>
            </a:pPr>
            <a:r>
              <a:rPr lang="pl-PL" sz="1400" dirty="0"/>
              <a:t>Czwarty dzień rozpoczęliśmy od prezentowania i  nagrywania naszych prezentacji. Prezentacje przygotowaliśmy w Warszawie, trochę się denerwowaliśmy w czasie nagrywania, ale to był stres mobilizujący. Potem braliśmy udział spotkaniach dotyczących platform edukacyjnych i innych programów, które są używane do projektu. Mieliśmy niewielkie opóźnienie, ale wszyscy nagraliśmy swoje </a:t>
            </a:r>
            <a:r>
              <a:rPr lang="pl-PL" sz="1400" dirty="0" err="1" smtClean="0"/>
              <a:t>autoprezentacje.Kolejnym</a:t>
            </a:r>
            <a:r>
              <a:rPr lang="pl-PL" sz="1400" dirty="0" smtClean="0"/>
              <a:t> </a:t>
            </a:r>
            <a:r>
              <a:rPr lang="pl-PL" sz="1400" dirty="0"/>
              <a:t>punktem programu było przygotowywanie wydarzenia kończącego pobyt w Hiszpanii. Grupy zaczęły planować i przygotowywać przyjęcie. Sporządzono listę zakupów, planowano menu, zakupiono jedzenie i napoje, dekoracje i przygotowywano atrakcje. </a:t>
            </a:r>
            <a:r>
              <a:rPr lang="pl-PL" sz="1400" dirty="0" smtClean="0"/>
              <a:t>Kiedy </a:t>
            </a:r>
            <a:r>
              <a:rPr lang="pl-PL" sz="1400" dirty="0"/>
              <a:t>wszystko zostało przygotowane, przybyli uczniowie i nauczyciele. Graliśmy w gry, prezentowano tańce charakterystyczne dla poszczególnych państw. Szkoły wymieniły się podarunkami. </a:t>
            </a:r>
            <a:r>
              <a:rPr lang="en-GB" sz="1400" dirty="0"/>
              <a:t>To </a:t>
            </a:r>
            <a:r>
              <a:rPr lang="en-GB" sz="1400" dirty="0" err="1"/>
              <a:t>było</a:t>
            </a:r>
            <a:r>
              <a:rPr lang="en-GB" sz="1400" dirty="0"/>
              <a:t> </a:t>
            </a:r>
            <a:r>
              <a:rPr lang="en-GB" sz="1400" dirty="0" err="1"/>
              <a:t>niesamowite</a:t>
            </a:r>
            <a:r>
              <a:rPr lang="en-GB" sz="1400" dirty="0"/>
              <a:t> </a:t>
            </a:r>
            <a:r>
              <a:rPr lang="en-GB" sz="1400" dirty="0" err="1"/>
              <a:t>wydarzenie</a:t>
            </a:r>
            <a:r>
              <a:rPr lang="en-GB" sz="1400" dirty="0"/>
              <a:t>.</a:t>
            </a:r>
          </a:p>
          <a:p>
            <a:endParaRPr lang="en-GB" sz="1400" dirty="0"/>
          </a:p>
        </p:txBody>
      </p:sp>
      <p:sp>
        <p:nvSpPr>
          <p:cNvPr id="5" name="Prostokąt 4" descr="/elearn/pics/text/text_text14/5230bf26588d2b652b720347f97e512bc7e0ec10"/>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6" name="Rectangle 3"/>
          <p:cNvSpPr>
            <a:spLocks noChangeArrowheads="1"/>
          </p:cNvSpPr>
          <p:nvPr/>
        </p:nvSpPr>
        <p:spPr bwMode="auto">
          <a:xfrm>
            <a:off x="0" y="7620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28" y="3030790"/>
            <a:ext cx="6479099" cy="3644493"/>
          </a:xfrm>
          <a:prstGeom prst="rect">
            <a:avLst/>
          </a:prstGeom>
        </p:spPr>
      </p:pic>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249" y="2868241"/>
            <a:ext cx="5076056" cy="3807042"/>
          </a:xfrm>
          <a:prstGeom prst="rect">
            <a:avLst/>
          </a:prstGeom>
        </p:spPr>
      </p:pic>
    </p:spTree>
    <p:extLst>
      <p:ext uri="{BB962C8B-B14F-4D97-AF65-F5344CB8AC3E}">
        <p14:creationId xmlns:p14="http://schemas.microsoft.com/office/powerpoint/2010/main" val="340741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zerwone linie promieniowe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92_TF02804895_TF02804895" id="{F591C217-9442-43A3-B75A-CB5E0ACCB6AC}" vid="{90A9E362-1310-437A-8446-FD2814253481}"/>
    </a:ext>
  </a:extLst>
</a:theme>
</file>

<file path=ppt/theme/theme2.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Czerwone linie promieniowe (panoramiczna)</Template>
  <TotalTime>160</TotalTime>
  <Words>618</Words>
  <Application>Microsoft Office PowerPoint</Application>
  <PresentationFormat>Niestandardowy</PresentationFormat>
  <Paragraphs>17</Paragraphs>
  <Slides>12</Slides>
  <Notes>1</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12</vt:i4>
      </vt:variant>
    </vt:vector>
  </HeadingPairs>
  <TitlesOfParts>
    <vt:vector size="15" baseType="lpstr">
      <vt:lpstr>Arial</vt:lpstr>
      <vt:lpstr>Cambria</vt:lpstr>
      <vt:lpstr>Czerwone linie promieniowe 16:9</vt:lpstr>
      <vt:lpstr>Prezentacja programu PowerPoint</vt:lpstr>
      <vt:lpstr> Talavera de la reina   Hiszpania</vt:lpstr>
      <vt:lpstr>PIERWSZY DZIEŃ </vt:lpstr>
      <vt:lpstr>Prezentacja programu PowerPoint</vt:lpstr>
      <vt:lpstr>DRUGI DZIEŃ </vt:lpstr>
      <vt:lpstr>Prezentacja programu PowerPoint</vt:lpstr>
      <vt:lpstr>TRZECI DZIEŃ</vt:lpstr>
      <vt:lpstr>Prezentacja programu PowerPoint</vt:lpstr>
      <vt:lpstr>CZWARTY DZIEŃ </vt:lpstr>
      <vt:lpstr>PIĄTY  DZIEŃ</vt:lpstr>
      <vt:lpstr>Prezentacja programu PowerPoint</vt:lpstr>
      <vt:lpstr>by Kethy he, marcin wiśniewski, ola Cygan, borys Galas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Jakub Chatkowski</dc:creator>
  <cp:lastModifiedBy>Jakub Chatkowski</cp:lastModifiedBy>
  <cp:revision>18</cp:revision>
  <dcterms:created xsi:type="dcterms:W3CDTF">2019-07-01T22:49:18Z</dcterms:created>
  <dcterms:modified xsi:type="dcterms:W3CDTF">2019-07-15T09:44:23Z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