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60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02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01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74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199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83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02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045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200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901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393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7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4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40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74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329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72A1-04F7-49CF-A5DA-5CAC3A3BF19D}" type="datetimeFigureOut">
              <a:rPr lang="sk-SK" smtClean="0"/>
              <a:t>21. 2. 2017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7715-0848-4688-A06C-E978EC0497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41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Základy počítačovej grafiky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7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7577" y="540914"/>
            <a:ext cx="11706895" cy="6168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u="sng" dirty="0" smtClean="0"/>
              <a:t>Výhody rastrovej grafiky: </a:t>
            </a:r>
          </a:p>
          <a:p>
            <a:pPr>
              <a:buFontTx/>
              <a:buChar char="-"/>
            </a:pPr>
            <a:r>
              <a:rPr lang="sk-SK" sz="2400" dirty="0" smtClean="0"/>
              <a:t>špeciálne </a:t>
            </a:r>
            <a:r>
              <a:rPr lang="sk-SK" sz="2400" dirty="0" smtClean="0"/>
              <a:t>určená </a:t>
            </a:r>
            <a:r>
              <a:rPr lang="sk-SK" sz="2400" dirty="0"/>
              <a:t>pre ukladanie predlôh z reálneho sveta (skenované obrázky, digitálne fotografie</a:t>
            </a:r>
            <a:r>
              <a:rPr lang="sk-SK" sz="2400" dirty="0" smtClean="0"/>
              <a:t>)</a:t>
            </a:r>
            <a:endParaRPr lang="sk-SK" sz="2400" dirty="0"/>
          </a:p>
          <a:p>
            <a:pPr>
              <a:buFontTx/>
              <a:buChar char="-"/>
            </a:pPr>
            <a:r>
              <a:rPr lang="sk-SK" sz="2400" dirty="0" smtClean="0"/>
              <a:t>Rastrové </a:t>
            </a:r>
            <a:r>
              <a:rPr lang="sk-SK" sz="2400" dirty="0"/>
              <a:t>hodnoty môžu byť modifikované individuálne alebo po väčších množstvách, napríklad: nie je </a:t>
            </a:r>
            <a:r>
              <a:rPr lang="sk-SK" sz="2400" dirty="0" smtClean="0"/>
              <a:t>problém </a:t>
            </a:r>
            <a:r>
              <a:rPr lang="sk-SK" sz="2400" dirty="0"/>
              <a:t>v obrázku naraz vymeniť jednu farbu za inú</a:t>
            </a:r>
            <a:r>
              <a:rPr lang="sk-SK" sz="2400" dirty="0" smtClean="0"/>
              <a:t>.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3600" b="1" u="sng" dirty="0" smtClean="0"/>
              <a:t>Nevýhody </a:t>
            </a:r>
            <a:r>
              <a:rPr lang="sk-SK" sz="3600" b="1" u="sng" dirty="0"/>
              <a:t>rastrovej grafiky: </a:t>
            </a:r>
            <a:endParaRPr lang="sk-SK" sz="3600" b="1" u="sng" dirty="0" smtClean="0"/>
          </a:p>
          <a:p>
            <a:pPr marL="0" indent="0">
              <a:buNone/>
            </a:pPr>
            <a:r>
              <a:rPr lang="sk-SK" sz="2400" dirty="0" smtClean="0"/>
              <a:t>- Sú </a:t>
            </a:r>
            <a:r>
              <a:rPr lang="sk-SK" sz="2400" dirty="0"/>
              <a:t>väčšinou veľmi rozsiahle a to predovšetkým vtedy, keď je v predlohe veľa farieb. </a:t>
            </a:r>
          </a:p>
          <a:p>
            <a:pPr marL="0" indent="0">
              <a:buNone/>
            </a:pPr>
            <a:r>
              <a:rPr lang="sk-SK" sz="2400" dirty="0" smtClean="0"/>
              <a:t>- Transformáciami </a:t>
            </a:r>
            <a:r>
              <a:rPr lang="sk-SK" sz="2400" dirty="0"/>
              <a:t>dochádza k vážnym zmenám v kvalite, napr. zmenšením miznú tenké čiary, pri výraznom zväčšení môžeme dostať buďto rozmazané obrázky, alebo „zubaté“ okraje a čiary.</a:t>
            </a:r>
            <a:endParaRPr lang="sk-SK" sz="2400" b="1" u="sng" dirty="0"/>
          </a:p>
        </p:txBody>
      </p:sp>
    </p:spTree>
    <p:extLst>
      <p:ext uri="{BB962C8B-B14F-4D97-AF65-F5344CB8AC3E}">
        <p14:creationId xmlns:p14="http://schemas.microsoft.com/office/powerpoint/2010/main" val="10147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3335" y="579550"/>
            <a:ext cx="10994265" cy="6278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u="sng" dirty="0"/>
              <a:t>Výhody vektorovej grafiky: </a:t>
            </a:r>
            <a:endParaRPr lang="sk-SK" sz="3600" b="1" u="sng" dirty="0" smtClean="0"/>
          </a:p>
          <a:p>
            <a:r>
              <a:rPr lang="sk-SK" dirty="0" smtClean="0"/>
              <a:t>Je </a:t>
            </a:r>
            <a:r>
              <a:rPr lang="sk-SK" dirty="0"/>
              <a:t>možné ľubovoľne zmenšovať alebo zväčšovať obrázok bez straty kvality. </a:t>
            </a:r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možné pracovať s každým objektom v obrázku oddelene. </a:t>
            </a:r>
            <a:endParaRPr lang="sk-SK" dirty="0" smtClean="0"/>
          </a:p>
          <a:p>
            <a:r>
              <a:rPr lang="sk-SK" dirty="0" smtClean="0"/>
              <a:t>Výsledná </a:t>
            </a:r>
            <a:r>
              <a:rPr lang="sk-SK" dirty="0"/>
              <a:t>pamäťová náročnosť obrázka je obvykle omnoho menšia ako pri rastrovej grafike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sz="3600" b="1" u="sng" dirty="0" smtClean="0"/>
              <a:t>Nevýhody </a:t>
            </a:r>
            <a:r>
              <a:rPr lang="sk-SK" sz="3600" b="1" u="sng" dirty="0"/>
              <a:t>vektorovej grafiky: </a:t>
            </a:r>
            <a:endParaRPr lang="sk-SK" sz="3600" b="1" u="sng" dirty="0" smtClean="0"/>
          </a:p>
          <a:p>
            <a:r>
              <a:rPr lang="sk-SK" dirty="0" smtClean="0"/>
              <a:t>Oproti </a:t>
            </a:r>
            <a:r>
              <a:rPr lang="sk-SK" dirty="0"/>
              <a:t>rastrovej grafike spravidla zložitejšie vytvorenie obrázka; v rastrovej grafike možno obrázok ľahko získať pomocou </a:t>
            </a:r>
            <a:r>
              <a:rPr lang="sk-SK" dirty="0" smtClean="0"/>
              <a:t>fotografie</a:t>
            </a:r>
            <a:endParaRPr lang="sk-SK" dirty="0"/>
          </a:p>
          <a:p>
            <a:r>
              <a:rPr lang="sk-SK" dirty="0" smtClean="0"/>
              <a:t>Ak </a:t>
            </a:r>
            <a:r>
              <a:rPr lang="sk-SK" dirty="0"/>
              <a:t>prekročí zložitosť grafického objektu určitú hranicu, začne byť vektorová grafika náročnejšia na pamäť, procesor, veľkosť disku ako grafika bitmapová.</a:t>
            </a:r>
          </a:p>
        </p:txBody>
      </p:sp>
    </p:spTree>
    <p:extLst>
      <p:ext uri="{BB962C8B-B14F-4D97-AF65-F5344CB8AC3E}">
        <p14:creationId xmlns:p14="http://schemas.microsoft.com/office/powerpoint/2010/main" val="4981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90483"/>
            <a:ext cx="10364451" cy="1596177"/>
          </a:xfrm>
        </p:spPr>
        <p:txBody>
          <a:bodyPr/>
          <a:lstStyle/>
          <a:p>
            <a:r>
              <a:rPr lang="sk-SK" b="1" dirty="0" smtClean="0"/>
              <a:t>3d grafika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3031" y="1403797"/>
            <a:ext cx="11681138" cy="5293217"/>
          </a:xfrm>
        </p:spPr>
        <p:txBody>
          <a:bodyPr>
            <a:noAutofit/>
          </a:bodyPr>
          <a:lstStyle/>
          <a:p>
            <a:r>
              <a:rPr lang="sk-SK" sz="2800" dirty="0" smtClean="0"/>
              <a:t>tri dimenzie </a:t>
            </a:r>
            <a:r>
              <a:rPr lang="sk-SK" sz="2800" dirty="0"/>
              <a:t>- šírka, výška a hĺbka, spolu </a:t>
            </a:r>
            <a:r>
              <a:rPr lang="sk-SK" sz="2800" dirty="0" smtClean="0"/>
              <a:t>tvoria </a:t>
            </a:r>
            <a:r>
              <a:rPr lang="sk-SK" sz="2800" b="1" dirty="0" smtClean="0">
                <a:solidFill>
                  <a:srgbClr val="FF0000"/>
                </a:solidFill>
              </a:rPr>
              <a:t>priestor</a:t>
            </a:r>
            <a:endParaRPr lang="sk-SK" sz="2800" b="1" dirty="0">
              <a:solidFill>
                <a:srgbClr val="FF0000"/>
              </a:solidFill>
            </a:endParaRPr>
          </a:p>
          <a:p>
            <a:r>
              <a:rPr lang="sk-SK" sz="2800" dirty="0" smtClean="0"/>
              <a:t>výsledkom </a:t>
            </a:r>
            <a:r>
              <a:rPr lang="sk-SK" sz="2800" u="sng" dirty="0" smtClean="0"/>
              <a:t>modelovania</a:t>
            </a:r>
            <a:r>
              <a:rPr lang="sk-SK" sz="2800" dirty="0" smtClean="0"/>
              <a:t> je </a:t>
            </a:r>
            <a:r>
              <a:rPr lang="sk-SK" sz="2800" dirty="0"/>
              <a:t>trojrozmerný útvar - </a:t>
            </a:r>
            <a:r>
              <a:rPr lang="sk-SK" sz="2800" b="1" dirty="0">
                <a:solidFill>
                  <a:srgbClr val="FF0000"/>
                </a:solidFill>
              </a:rPr>
              <a:t>model</a:t>
            </a:r>
            <a:r>
              <a:rPr lang="sk-SK" sz="2800" dirty="0"/>
              <a:t>. </a:t>
            </a:r>
            <a:endParaRPr lang="sk-SK" sz="2800" dirty="0" smtClean="0"/>
          </a:p>
          <a:p>
            <a:r>
              <a:rPr lang="sk-SK" sz="2800" dirty="0" smtClean="0"/>
              <a:t>v</a:t>
            </a:r>
            <a:r>
              <a:rPr lang="sk-SK" sz="2800" dirty="0" smtClean="0"/>
              <a:t>iacero </a:t>
            </a:r>
            <a:r>
              <a:rPr lang="sk-SK" sz="2800" dirty="0"/>
              <a:t>modelov </a:t>
            </a:r>
            <a:r>
              <a:rPr lang="sk-SK" sz="2800" dirty="0" smtClean="0"/>
              <a:t>tvorí scénu</a:t>
            </a:r>
            <a:endParaRPr lang="sk-SK" sz="2800" dirty="0"/>
          </a:p>
          <a:p>
            <a:r>
              <a:rPr lang="sk-SK" sz="2800" b="1" dirty="0" smtClean="0"/>
              <a:t>Model</a:t>
            </a:r>
            <a:r>
              <a:rPr lang="sk-SK" sz="2800" dirty="0" smtClean="0"/>
              <a:t> </a:t>
            </a:r>
            <a:r>
              <a:rPr lang="sk-SK" sz="2800" dirty="0"/>
              <a:t>-</a:t>
            </a:r>
            <a:r>
              <a:rPr lang="sk-SK" sz="2800" dirty="0" smtClean="0"/>
              <a:t> </a:t>
            </a:r>
            <a:r>
              <a:rPr lang="sk-SK" sz="2800" dirty="0"/>
              <a:t>sústava bodov s presne danou polohou v </a:t>
            </a:r>
            <a:r>
              <a:rPr lang="sk-SK" sz="2800" dirty="0" smtClean="0"/>
              <a:t>priestore, pospájaných </a:t>
            </a:r>
            <a:r>
              <a:rPr lang="sk-SK" sz="2800" dirty="0"/>
              <a:t>úsečkami. </a:t>
            </a:r>
            <a:r>
              <a:rPr lang="sk-SK" sz="2800" dirty="0" smtClean="0"/>
              <a:t>Najprv vznikne </a:t>
            </a:r>
            <a:r>
              <a:rPr lang="sk-SK" sz="2800" dirty="0"/>
              <a:t>tzv. </a:t>
            </a:r>
            <a:r>
              <a:rPr lang="sk-SK" sz="2800" b="1" dirty="0"/>
              <a:t>drôtený </a:t>
            </a:r>
            <a:r>
              <a:rPr lang="sk-SK" sz="2800" b="1" dirty="0" smtClean="0"/>
              <a:t>model, </a:t>
            </a:r>
            <a:r>
              <a:rPr lang="sk-SK" sz="2800" dirty="0" smtClean="0"/>
              <a:t>na </a:t>
            </a:r>
            <a:r>
              <a:rPr lang="sk-SK" sz="2800" dirty="0"/>
              <a:t>ktorý sa aplikuje </a:t>
            </a:r>
            <a:r>
              <a:rPr lang="sk-SK" sz="2800" dirty="0" smtClean="0"/>
              <a:t>textúra</a:t>
            </a:r>
            <a:r>
              <a:rPr lang="sk-SK" sz="2800" dirty="0"/>
              <a:t>, alebo </a:t>
            </a:r>
            <a:r>
              <a:rPr lang="sk-SK" sz="2800" dirty="0" err="1"/>
              <a:t>shader</a:t>
            </a:r>
            <a:r>
              <a:rPr lang="sk-SK" sz="2800" dirty="0"/>
              <a:t> - efekt simulujúci určitý povrch, alebo materiál. </a:t>
            </a:r>
          </a:p>
          <a:p>
            <a:r>
              <a:rPr lang="sk-SK" sz="2800" dirty="0" smtClean="0"/>
              <a:t>Takto </a:t>
            </a:r>
            <a:r>
              <a:rPr lang="sk-SK" sz="2800" dirty="0"/>
              <a:t>vytvorený model sa umiestni do scény </a:t>
            </a:r>
            <a:r>
              <a:rPr lang="sk-SK" sz="2800" dirty="0" smtClean="0"/>
              <a:t>a </a:t>
            </a:r>
            <a:r>
              <a:rPr lang="sk-SK" sz="2800" dirty="0"/>
              <a:t>musí sa </a:t>
            </a:r>
            <a:r>
              <a:rPr lang="sk-SK" sz="2800" b="1" u="sng" dirty="0" err="1"/>
              <a:t>vyrenderovať</a:t>
            </a:r>
            <a:r>
              <a:rPr lang="sk-SK" sz="2800" b="1" u="sng" dirty="0"/>
              <a:t> </a:t>
            </a:r>
            <a:r>
              <a:rPr lang="sk-SK" sz="2800" dirty="0"/>
              <a:t>(proces prepočítavania svetla a správania sa objektov) výsledný obraz. </a:t>
            </a:r>
          </a:p>
          <a:p>
            <a:r>
              <a:rPr lang="sk-SK" sz="2800" dirty="0" smtClean="0"/>
              <a:t>Objekty </a:t>
            </a:r>
            <a:r>
              <a:rPr lang="sk-SK" sz="2800" dirty="0"/>
              <a:t>v scéne môžu byť obohatené o pohyb, </a:t>
            </a:r>
            <a:r>
              <a:rPr lang="sk-SK" sz="2800" dirty="0" smtClean="0"/>
              <a:t>výsledkom je </a:t>
            </a:r>
            <a:r>
              <a:rPr lang="sk-SK" sz="2800" b="1" dirty="0" smtClean="0"/>
              <a:t>animácia</a:t>
            </a:r>
            <a:r>
              <a:rPr lang="sk-S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8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4928"/>
            <a:ext cx="10364451" cy="1596177"/>
          </a:xfrm>
        </p:spPr>
        <p:txBody>
          <a:bodyPr/>
          <a:lstStyle/>
          <a:p>
            <a:r>
              <a:rPr lang="sk-SK" b="1" dirty="0" smtClean="0"/>
              <a:t>Formáty grafických súborov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1668" y="1687132"/>
            <a:ext cx="5878132" cy="5170868"/>
          </a:xfrm>
        </p:spPr>
        <p:txBody>
          <a:bodyPr>
            <a:normAutofit/>
          </a:bodyPr>
          <a:lstStyle/>
          <a:p>
            <a:r>
              <a:rPr lang="sk-SK" dirty="0" smtClean="0"/>
              <a:t>BMP (.</a:t>
            </a:r>
            <a:r>
              <a:rPr lang="sk-SK" dirty="0" err="1" smtClean="0"/>
              <a:t>bmp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GIF </a:t>
            </a:r>
            <a:r>
              <a:rPr lang="sk-SK" dirty="0" smtClean="0"/>
              <a:t>(.</a:t>
            </a:r>
            <a:r>
              <a:rPr lang="sk-SK" dirty="0" err="1" smtClean="0"/>
              <a:t>gif</a:t>
            </a:r>
            <a:r>
              <a:rPr lang="sk-SK" dirty="0"/>
              <a:t>) </a:t>
            </a:r>
            <a:r>
              <a:rPr lang="sk-SK" dirty="0" smtClean="0"/>
              <a:t>	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/>
              <a:t>JPEG </a:t>
            </a:r>
            <a:r>
              <a:rPr lang="sk-SK" dirty="0" smtClean="0"/>
              <a:t>(.</a:t>
            </a:r>
            <a:r>
              <a:rPr lang="sk-SK" dirty="0" err="1"/>
              <a:t>jpg</a:t>
            </a:r>
            <a:r>
              <a:rPr lang="sk-SK" dirty="0"/>
              <a:t>) </a:t>
            </a: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6172826" y="1687132"/>
            <a:ext cx="5105400" cy="4666462"/>
          </a:xfrm>
        </p:spPr>
        <p:txBody>
          <a:bodyPr/>
          <a:lstStyle/>
          <a:p>
            <a:r>
              <a:rPr lang="en-US" dirty="0"/>
              <a:t>PNG </a:t>
            </a:r>
            <a:r>
              <a:rPr lang="en-US" dirty="0" smtClean="0"/>
              <a:t>(.</a:t>
            </a:r>
            <a:r>
              <a:rPr lang="en-US" dirty="0" err="1"/>
              <a:t>png</a:t>
            </a:r>
            <a:r>
              <a:rPr lang="en-US" dirty="0" smtClean="0"/>
              <a:t>)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en-US" dirty="0"/>
              <a:t>RAW </a:t>
            </a:r>
            <a:r>
              <a:rPr lang="en-US" dirty="0" smtClean="0"/>
              <a:t>(.raw)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CDR </a:t>
            </a:r>
            <a:r>
              <a:rPr lang="sk-SK" dirty="0" smtClean="0"/>
              <a:t>(.</a:t>
            </a:r>
            <a:r>
              <a:rPr lang="sk-SK" dirty="0" err="1"/>
              <a:t>cdr</a:t>
            </a:r>
            <a:r>
              <a:rPr lang="sk-SK" dirty="0"/>
              <a:t>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52" y="1688623"/>
            <a:ext cx="1047482" cy="12602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52" y="3154111"/>
            <a:ext cx="1018370" cy="12806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252" y="5055584"/>
            <a:ext cx="956549" cy="118161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136" y="1687132"/>
            <a:ext cx="1086656" cy="135832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810" y="3154110"/>
            <a:ext cx="1259313" cy="156460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848" y="5055584"/>
            <a:ext cx="1340275" cy="13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Grafické editory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0304" y="2194560"/>
            <a:ext cx="12011696" cy="4024125"/>
          </a:xfrm>
        </p:spPr>
        <p:txBody>
          <a:bodyPr/>
          <a:lstStyle/>
          <a:p>
            <a:r>
              <a:rPr lang="sk-SK" sz="2800" dirty="0" smtClean="0"/>
              <a:t>Sú to programy na úpravu a tvorbu počítačovej grafiky</a:t>
            </a:r>
          </a:p>
          <a:p>
            <a:r>
              <a:rPr lang="sk-SK" sz="2800" b="1" u="sng" dirty="0" smtClean="0"/>
              <a:t>Delia sa na:</a:t>
            </a:r>
          </a:p>
          <a:p>
            <a:pPr marL="0" indent="0">
              <a:buNone/>
            </a:pPr>
            <a:endParaRPr lang="sk-SK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 smtClean="0"/>
              <a:t>Rastrové editory</a:t>
            </a:r>
            <a:r>
              <a:rPr lang="sk-SK" sz="3200" dirty="0" smtClean="0"/>
              <a:t>: 	skicár, </a:t>
            </a:r>
            <a:r>
              <a:rPr lang="sk-SK" sz="3200" dirty="0" err="1" smtClean="0"/>
              <a:t>Irfanview</a:t>
            </a:r>
            <a:r>
              <a:rPr lang="sk-SK" sz="3200" dirty="0" smtClean="0"/>
              <a:t>, </a:t>
            </a:r>
            <a:r>
              <a:rPr lang="sk-SK" sz="3200" dirty="0" err="1" smtClean="0"/>
              <a:t>zoner</a:t>
            </a:r>
            <a:r>
              <a:rPr lang="sk-SK" sz="3200" dirty="0" smtClean="0"/>
              <a:t> </a:t>
            </a:r>
            <a:r>
              <a:rPr lang="sk-SK" sz="3200" dirty="0" err="1" smtClean="0"/>
              <a:t>photo</a:t>
            </a:r>
            <a:r>
              <a:rPr lang="sk-SK" sz="3200" dirty="0"/>
              <a:t> </a:t>
            </a:r>
            <a:r>
              <a:rPr lang="sk-SK" sz="3200" dirty="0" err="1" smtClean="0"/>
              <a:t>studio</a:t>
            </a:r>
            <a:r>
              <a:rPr lang="sk-SK" sz="3200" dirty="0" smtClean="0"/>
              <a:t>, 					Adobe Photoshop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 smtClean="0"/>
              <a:t>Vektorové editory</a:t>
            </a:r>
            <a:r>
              <a:rPr lang="sk-SK" sz="3200" dirty="0" smtClean="0"/>
              <a:t>: Adobe </a:t>
            </a:r>
            <a:r>
              <a:rPr lang="sk-SK" sz="3200" dirty="0" err="1" smtClean="0"/>
              <a:t>Illustrator</a:t>
            </a:r>
            <a:r>
              <a:rPr lang="sk-SK" sz="3200" dirty="0" smtClean="0"/>
              <a:t>, </a:t>
            </a:r>
            <a:r>
              <a:rPr lang="sk-SK" sz="3200" dirty="0" err="1" smtClean="0"/>
              <a:t>Corel</a:t>
            </a:r>
            <a:r>
              <a:rPr lang="sk-SK" sz="3200" dirty="0" smtClean="0"/>
              <a:t> </a:t>
            </a:r>
            <a:r>
              <a:rPr lang="sk-SK" sz="3200" dirty="0" err="1" smtClean="0"/>
              <a:t>Draw</a:t>
            </a:r>
            <a:r>
              <a:rPr lang="sk-SK" sz="3200" dirty="0" smtClean="0"/>
              <a:t>, 						</a:t>
            </a:r>
            <a:r>
              <a:rPr lang="sk-SK" sz="3200" dirty="0" err="1" smtClean="0"/>
              <a:t>Zoner</a:t>
            </a:r>
            <a:r>
              <a:rPr lang="sk-SK" sz="3200" dirty="0" smtClean="0"/>
              <a:t> </a:t>
            </a:r>
            <a:r>
              <a:rPr lang="sk-SK" sz="3200" dirty="0" err="1" smtClean="0"/>
              <a:t>Callisto</a:t>
            </a:r>
            <a:endParaRPr lang="sk-SK" sz="32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 smtClean="0"/>
              <a:t>3D editory</a:t>
            </a:r>
            <a:r>
              <a:rPr lang="sk-SK" sz="3200" dirty="0" smtClean="0"/>
              <a:t>: 		3D MAX, Google </a:t>
            </a:r>
            <a:r>
              <a:rPr lang="sk-SK" sz="3200" dirty="0" err="1" smtClean="0"/>
              <a:t>SketchUp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7476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je počítačová grafika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2328381"/>
            <a:ext cx="10820400" cy="4024125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Sú to obrázky, ktoré boli vytvorené alebo upravované pomocou počítača</a:t>
            </a:r>
            <a:r>
              <a:rPr lang="sk-SK" sz="2800" smtClean="0"/>
              <a:t>. </a:t>
            </a:r>
            <a:endParaRPr lang="sk-SK" sz="2800" smtClean="0"/>
          </a:p>
          <a:p>
            <a:endParaRPr lang="sk-SK" sz="2800" dirty="0"/>
          </a:p>
          <a:p>
            <a:r>
              <a:rPr lang="sk-SK" sz="2800" dirty="0" smtClean="0"/>
              <a:t>Počítačová grafika sa používa v rôznych odvetviach, napríklad v architektúre, reklame, medicíne (röntgenová počítačová tomografia, magnetické rezonančné zobrazenie, 3D-obrázky pri chirurgických operáciách,…) a vo filme, tlač, reklama, média, internet, hry...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9030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Druhy počítačovej grafiky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Rozdelenie podľa dimenzií, čiže podľa priestorovosti:</a:t>
            </a:r>
          </a:p>
          <a:p>
            <a:pPr marL="0" indent="0" algn="ctr">
              <a:buNone/>
            </a:pPr>
            <a:endParaRPr lang="sk-SK" sz="48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sk-SK" sz="4800" dirty="0" smtClean="0"/>
              <a:t>2D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k-SK" sz="4800" dirty="0" smtClean="0"/>
              <a:t>3D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8884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2D grafika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546" y="2194560"/>
            <a:ext cx="11351654" cy="4024125"/>
          </a:xfrm>
        </p:spPr>
        <p:txBody>
          <a:bodyPr>
            <a:normAutofit/>
          </a:bodyPr>
          <a:lstStyle/>
          <a:p>
            <a:r>
              <a:rPr lang="sk-SK" sz="2800" dirty="0"/>
              <a:t>j</a:t>
            </a:r>
            <a:r>
              <a:rPr lang="sk-SK" sz="2800" dirty="0" smtClean="0"/>
              <a:t>e </a:t>
            </a:r>
            <a:r>
              <a:rPr lang="sk-SK" sz="2800" dirty="0" smtClean="0"/>
              <a:t>daná dvoma dimenziami - šírka a výška. </a:t>
            </a:r>
            <a:endParaRPr lang="sk-SK" sz="2800" dirty="0" smtClean="0"/>
          </a:p>
          <a:p>
            <a:r>
              <a:rPr lang="sk-SK" sz="2800" dirty="0" smtClean="0"/>
              <a:t>Tieto dimenzie s</a:t>
            </a:r>
            <a:r>
              <a:rPr lang="sk-SK" sz="2800" dirty="0" smtClean="0"/>
              <a:t>polu </a:t>
            </a:r>
            <a:r>
              <a:rPr lang="sk-SK" sz="2800" dirty="0" smtClean="0"/>
              <a:t>vytvárajú plochu, teda </a:t>
            </a:r>
            <a:r>
              <a:rPr lang="sk-SK" sz="2800" dirty="0" smtClean="0"/>
              <a:t>rovinu</a:t>
            </a:r>
            <a:endParaRPr lang="sk-SK" sz="2800" dirty="0"/>
          </a:p>
          <a:p>
            <a:r>
              <a:rPr lang="sk-SK" sz="2800" dirty="0"/>
              <a:t>p</a:t>
            </a:r>
            <a:r>
              <a:rPr lang="sk-SK" sz="2800" dirty="0" smtClean="0"/>
              <a:t>odľa </a:t>
            </a:r>
            <a:r>
              <a:rPr lang="sk-SK" sz="2800" dirty="0" smtClean="0"/>
              <a:t>spôsobu vzniku a záznamu grafickej </a:t>
            </a:r>
            <a:r>
              <a:rPr lang="sk-SK" sz="2800" dirty="0" smtClean="0"/>
              <a:t>informácie (obrázky</a:t>
            </a:r>
            <a:r>
              <a:rPr lang="sk-SK" sz="2800" dirty="0" smtClean="0"/>
              <a:t>, kresby, fotografie a pod</a:t>
            </a:r>
            <a:r>
              <a:rPr lang="sk-SK" sz="2800" dirty="0" smtClean="0"/>
              <a:t>.) </a:t>
            </a:r>
            <a:r>
              <a:rPr lang="sk-SK" sz="2800" dirty="0" smtClean="0"/>
              <a:t>v digitálnom tvare, poznáme: </a:t>
            </a:r>
          </a:p>
          <a:p>
            <a:pPr marL="0" indent="0">
              <a:buNone/>
            </a:pPr>
            <a:endParaRPr lang="sk-SK" sz="28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sk-SK" sz="4400" b="1" dirty="0" smtClean="0"/>
              <a:t> rastrovú grafiku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k-SK" sz="4400" b="1" dirty="0" smtClean="0"/>
              <a:t> vektorovú grafiku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val="9189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141999"/>
            <a:ext cx="10364451" cy="1596177"/>
          </a:xfrm>
        </p:spPr>
        <p:txBody>
          <a:bodyPr/>
          <a:lstStyle/>
          <a:p>
            <a:r>
              <a:rPr lang="sk-SK" b="1" dirty="0" smtClean="0"/>
              <a:t>Rastrová grafika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3289" y="1261658"/>
            <a:ext cx="11784169" cy="4887532"/>
          </a:xfrm>
        </p:spPr>
        <p:txBody>
          <a:bodyPr>
            <a:noAutofit/>
          </a:bodyPr>
          <a:lstStyle/>
          <a:p>
            <a:r>
              <a:rPr lang="sk-SK" sz="2400" dirty="0" smtClean="0"/>
              <a:t>najpoužívanejší </a:t>
            </a:r>
            <a:r>
              <a:rPr lang="sk-SK" sz="2400" dirty="0"/>
              <a:t>druh grafiky </a:t>
            </a:r>
            <a:endParaRPr lang="sk-SK" sz="2400" dirty="0" smtClean="0"/>
          </a:p>
          <a:p>
            <a:r>
              <a:rPr lang="sk-SK" sz="2400" dirty="0" smtClean="0"/>
              <a:t>najdostupnejší </a:t>
            </a:r>
            <a:r>
              <a:rPr lang="sk-SK" sz="2400" dirty="0"/>
              <a:t>spôsob zachytenia obrazu v </a:t>
            </a:r>
            <a:r>
              <a:rPr lang="sk-SK" sz="2400" dirty="0" smtClean="0"/>
              <a:t>počítači</a:t>
            </a:r>
          </a:p>
          <a:p>
            <a:r>
              <a:rPr lang="sk-SK" sz="2400" dirty="0" smtClean="0"/>
              <a:t>pomenovaná </a:t>
            </a:r>
            <a:r>
              <a:rPr lang="sk-SK" sz="2400" dirty="0"/>
              <a:t>ako bitmapová </a:t>
            </a:r>
            <a:r>
              <a:rPr lang="sk-SK" sz="2400" dirty="0" smtClean="0"/>
              <a:t>grafika</a:t>
            </a:r>
          </a:p>
          <a:p>
            <a:r>
              <a:rPr lang="sk-SK" sz="2400" dirty="0"/>
              <a:t>t</a:t>
            </a:r>
            <a:r>
              <a:rPr lang="sk-SK" sz="2400" dirty="0" smtClean="0"/>
              <a:t>ypickým </a:t>
            </a:r>
            <a:r>
              <a:rPr lang="sk-SK" sz="2400" dirty="0"/>
              <a:t>príkladom tejto grafiky </a:t>
            </a:r>
            <a:r>
              <a:rPr lang="sk-SK" sz="2400" dirty="0" smtClean="0"/>
              <a:t>je </a:t>
            </a:r>
            <a:r>
              <a:rPr lang="sk-SK" sz="2400" dirty="0"/>
              <a:t>napríklad </a:t>
            </a:r>
            <a:r>
              <a:rPr lang="sk-SK" sz="2400" dirty="0" smtClean="0"/>
              <a:t>fotografia</a:t>
            </a:r>
            <a:endParaRPr lang="sk-SK" sz="2400" dirty="0"/>
          </a:p>
          <a:p>
            <a:r>
              <a:rPr lang="sk-SK" sz="2400" dirty="0"/>
              <a:t>z</a:t>
            </a:r>
            <a:r>
              <a:rPr lang="sk-SK" sz="2400" dirty="0" smtClean="0"/>
              <a:t>ákladný </a:t>
            </a:r>
            <a:r>
              <a:rPr lang="sk-SK" sz="2400" dirty="0"/>
              <a:t>zobrazovací prvok je </a:t>
            </a:r>
            <a:r>
              <a:rPr lang="sk-SK" sz="2400" b="1" dirty="0"/>
              <a:t>bod</a:t>
            </a:r>
            <a:r>
              <a:rPr lang="sk-SK" sz="2400" dirty="0"/>
              <a:t> (</a:t>
            </a:r>
            <a:r>
              <a:rPr lang="sk-SK" sz="2400" dirty="0" smtClean="0"/>
              <a:t>pixel)</a:t>
            </a:r>
          </a:p>
          <a:p>
            <a:r>
              <a:rPr lang="sk-SK" sz="2400" dirty="0" smtClean="0"/>
              <a:t>obraz </a:t>
            </a:r>
            <a:r>
              <a:rPr lang="sk-SK" sz="2400" dirty="0"/>
              <a:t>sa skladá z množstva obrazových bodov – pixelov, uložených v pevných riadkoch a stĺpcoch. </a:t>
            </a:r>
            <a:endParaRPr lang="sk-SK" sz="2400" dirty="0" smtClean="0"/>
          </a:p>
          <a:p>
            <a:r>
              <a:rPr lang="sk-SK" sz="2400" dirty="0" smtClean="0"/>
              <a:t>Rozmer </a:t>
            </a:r>
            <a:r>
              <a:rPr lang="sk-SK" sz="2400" dirty="0"/>
              <a:t>každého obrázka je pre počítač počet pixelov na šírku krát počet pixelov na výšku, čomu hovoríme rozlíšenie tzv. DPI (DPI = </a:t>
            </a:r>
            <a:r>
              <a:rPr lang="sk-SK" sz="2400" dirty="0" err="1"/>
              <a:t>Dot</a:t>
            </a:r>
            <a:r>
              <a:rPr lang="sk-SK" sz="2400" dirty="0"/>
              <a:t> Per </a:t>
            </a:r>
            <a:r>
              <a:rPr lang="sk-SK" sz="2400" dirty="0" err="1"/>
              <a:t>Inch</a:t>
            </a:r>
            <a:r>
              <a:rPr lang="sk-SK" sz="2400" dirty="0"/>
              <a:t>, počet bodov na palec je počet bodov na jednotku vzdialenosti, pre predstavu 1 palec je približne 2,54 cm). </a:t>
            </a:r>
            <a:endParaRPr lang="sk-SK" sz="2400" dirty="0" smtClean="0"/>
          </a:p>
          <a:p>
            <a:r>
              <a:rPr lang="sk-SK" sz="2400" dirty="0" smtClean="0"/>
              <a:t>kvalita </a:t>
            </a:r>
            <a:r>
              <a:rPr lang="sk-SK" sz="2400" dirty="0"/>
              <a:t>obrazu je daná počtom prvkov obrazu čiže jeho rozlíšením a počtom základných farieb. Čím viac bodov, tým lepší obrázok, ale aj väčší súbor pre uloženie na disk. </a:t>
            </a:r>
          </a:p>
        </p:txBody>
      </p:sp>
    </p:spTree>
    <p:extLst>
      <p:ext uri="{BB962C8B-B14F-4D97-AF65-F5344CB8AC3E}">
        <p14:creationId xmlns:p14="http://schemas.microsoft.com/office/powerpoint/2010/main" val="41583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0" y="161359"/>
            <a:ext cx="6112983" cy="499019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232" y="489233"/>
            <a:ext cx="4869985" cy="49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90483"/>
            <a:ext cx="10364451" cy="1596177"/>
          </a:xfrm>
        </p:spPr>
        <p:txBody>
          <a:bodyPr/>
          <a:lstStyle/>
          <a:p>
            <a:r>
              <a:rPr lang="sk-SK" b="1" dirty="0" smtClean="0"/>
              <a:t>Vektorová grafika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8157" y="1686660"/>
            <a:ext cx="11835684" cy="4765655"/>
          </a:xfrm>
        </p:spPr>
        <p:txBody>
          <a:bodyPr>
            <a:noAutofit/>
          </a:bodyPr>
          <a:lstStyle/>
          <a:p>
            <a:r>
              <a:rPr lang="sk-SK" sz="2800" dirty="0"/>
              <a:t>Vektorová grafika sa skladá z objektov a geometrických útvarov. </a:t>
            </a:r>
            <a:endParaRPr lang="sk-SK" sz="2800" dirty="0" smtClean="0"/>
          </a:p>
          <a:p>
            <a:r>
              <a:rPr lang="sk-SK" sz="2800" dirty="0" smtClean="0"/>
              <a:t>Vektorová </a:t>
            </a:r>
            <a:r>
              <a:rPr lang="sk-SK" sz="2800" dirty="0"/>
              <a:t>grafika sa používa pre znázornenie rôznych geometrických konštrukcií, ale aj pri vytváraní kresleného designu. </a:t>
            </a:r>
          </a:p>
          <a:p>
            <a:r>
              <a:rPr lang="sk-SK" sz="2800" dirty="0" smtClean="0"/>
              <a:t>Základný </a:t>
            </a:r>
            <a:r>
              <a:rPr lang="sk-SK" sz="2800" dirty="0"/>
              <a:t>zobrazovací prvok je vektor. </a:t>
            </a:r>
          </a:p>
          <a:p>
            <a:r>
              <a:rPr lang="sk-SK" sz="2800" dirty="0" smtClean="0"/>
              <a:t>Sú </a:t>
            </a:r>
            <a:r>
              <a:rPr lang="sk-SK" sz="2800" dirty="0"/>
              <a:t>to obrázky, ktoré sa dajú vyjadriť množinou kriviek, ktoré sú určené dvomi vektormi. Najčastejšie sa skladajú z kriviek a úsečiek. </a:t>
            </a:r>
          </a:p>
          <a:p>
            <a:r>
              <a:rPr lang="sk-SK" sz="2800" dirty="0" smtClean="0"/>
              <a:t>Obrázky </a:t>
            </a:r>
            <a:r>
              <a:rPr lang="sk-SK" sz="2800" dirty="0"/>
              <a:t>vo vektorovej grafike sú tvorené pomocou základných objektov a ich vlastností (polohou na obrázku, veľkosťou, farbou, priehľadnosťou povrchu, lesklosťou povrchu a pod).</a:t>
            </a:r>
          </a:p>
        </p:txBody>
      </p:sp>
    </p:spTree>
    <p:extLst>
      <p:ext uri="{BB962C8B-B14F-4D97-AF65-F5344CB8AC3E}">
        <p14:creationId xmlns:p14="http://schemas.microsoft.com/office/powerpoint/2010/main" val="30575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7" y="487711"/>
            <a:ext cx="3906457" cy="55806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615" y="1790164"/>
            <a:ext cx="7388202" cy="33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/>
              <a:t>Porovnanie rastrovej a vektorovej grafiky</a:t>
            </a:r>
          </a:p>
        </p:txBody>
      </p:sp>
    </p:spTree>
    <p:extLst>
      <p:ext uri="{BB962C8B-B14F-4D97-AF65-F5344CB8AC3E}">
        <p14:creationId xmlns:p14="http://schemas.microsoft.com/office/powerpoint/2010/main" val="3894082682"/>
      </p:ext>
    </p:extLst>
  </p:cSld>
  <p:clrMapOvr>
    <a:masterClrMapping/>
  </p:clrMapOvr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TM04033937[[fn=Výpary]]</Template>
  <TotalTime>175</TotalTime>
  <Words>666</Words>
  <Application>Microsoft Office PowerPoint</Application>
  <PresentationFormat>Širokouhlá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Výpary</vt:lpstr>
      <vt:lpstr>Základy počítačovej grafiky</vt:lpstr>
      <vt:lpstr>Čo je počítačová grafika</vt:lpstr>
      <vt:lpstr>Druhy počítačovej grafiky</vt:lpstr>
      <vt:lpstr>2D grafika</vt:lpstr>
      <vt:lpstr>Rastrová grafika</vt:lpstr>
      <vt:lpstr>Prezentácia programu PowerPoint</vt:lpstr>
      <vt:lpstr>Vektorová grafika</vt:lpstr>
      <vt:lpstr>Prezentácia programu PowerPoint</vt:lpstr>
      <vt:lpstr>Porovnanie rastrovej a vektorovej grafiky</vt:lpstr>
      <vt:lpstr>Prezentácia programu PowerPoint</vt:lpstr>
      <vt:lpstr>Prezentácia programu PowerPoint</vt:lpstr>
      <vt:lpstr>3d grafika</vt:lpstr>
      <vt:lpstr>Formáty grafických súborov</vt:lpstr>
      <vt:lpstr>Grafické editory</vt:lpstr>
    </vt:vector>
  </TitlesOfParts>
  <Company>EVSRSSR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počítačovej grafiky</dc:title>
  <dc:creator>zdravotna skola</dc:creator>
  <cp:lastModifiedBy>zdravotna skola</cp:lastModifiedBy>
  <cp:revision>14</cp:revision>
  <dcterms:created xsi:type="dcterms:W3CDTF">2017-02-20T19:45:55Z</dcterms:created>
  <dcterms:modified xsi:type="dcterms:W3CDTF">2017-02-21T09:21:43Z</dcterms:modified>
</cp:coreProperties>
</file>