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7" r:id="rId3"/>
  </p:sldMasterIdLst>
  <p:notesMasterIdLst>
    <p:notesMasterId r:id="rId108"/>
  </p:notesMasterIdLst>
  <p:sldIdLst>
    <p:sldId id="347" r:id="rId4"/>
    <p:sldId id="358" r:id="rId5"/>
    <p:sldId id="360" r:id="rId6"/>
    <p:sldId id="359" r:id="rId7"/>
    <p:sldId id="363" r:id="rId8"/>
    <p:sldId id="361" r:id="rId9"/>
    <p:sldId id="364" r:id="rId10"/>
    <p:sldId id="362" r:id="rId11"/>
    <p:sldId id="365" r:id="rId12"/>
    <p:sldId id="352" r:id="rId13"/>
    <p:sldId id="316" r:id="rId14"/>
    <p:sldId id="330" r:id="rId15"/>
    <p:sldId id="349" r:id="rId16"/>
    <p:sldId id="317" r:id="rId17"/>
    <p:sldId id="350" r:id="rId18"/>
    <p:sldId id="353" r:id="rId19"/>
    <p:sldId id="313" r:id="rId20"/>
    <p:sldId id="320" r:id="rId21"/>
    <p:sldId id="311" r:id="rId22"/>
    <p:sldId id="270" r:id="rId23"/>
    <p:sldId id="328" r:id="rId24"/>
    <p:sldId id="259" r:id="rId25"/>
    <p:sldId id="269" r:id="rId26"/>
    <p:sldId id="333" r:id="rId27"/>
    <p:sldId id="335" r:id="rId28"/>
    <p:sldId id="327" r:id="rId29"/>
    <p:sldId id="309" r:id="rId30"/>
    <p:sldId id="366" r:id="rId31"/>
    <p:sldId id="351" r:id="rId32"/>
    <p:sldId id="261" r:id="rId33"/>
    <p:sldId id="326" r:id="rId34"/>
    <p:sldId id="332" r:id="rId35"/>
    <p:sldId id="334" r:id="rId36"/>
    <p:sldId id="354" r:id="rId37"/>
    <p:sldId id="262" r:id="rId38"/>
    <p:sldId id="337" r:id="rId39"/>
    <p:sldId id="339" r:id="rId40"/>
    <p:sldId id="275" r:id="rId41"/>
    <p:sldId id="340" r:id="rId42"/>
    <p:sldId id="345" r:id="rId43"/>
    <p:sldId id="282" r:id="rId44"/>
    <p:sldId id="283" r:id="rId45"/>
    <p:sldId id="279" r:id="rId46"/>
    <p:sldId id="284" r:id="rId47"/>
    <p:sldId id="310" r:id="rId48"/>
    <p:sldId id="325" r:id="rId49"/>
    <p:sldId id="274" r:id="rId50"/>
    <p:sldId id="272" r:id="rId51"/>
    <p:sldId id="277" r:id="rId52"/>
    <p:sldId id="281" r:id="rId53"/>
    <p:sldId id="343" r:id="rId54"/>
    <p:sldId id="285" r:id="rId55"/>
    <p:sldId id="324" r:id="rId56"/>
    <p:sldId id="367" r:id="rId57"/>
    <p:sldId id="356" r:id="rId58"/>
    <p:sldId id="357" r:id="rId59"/>
    <p:sldId id="286" r:id="rId60"/>
    <p:sldId id="287" r:id="rId61"/>
    <p:sldId id="288" r:id="rId62"/>
    <p:sldId id="289" r:id="rId63"/>
    <p:sldId id="393" r:id="rId64"/>
    <p:sldId id="290" r:id="rId65"/>
    <p:sldId id="291" r:id="rId66"/>
    <p:sldId id="322" r:id="rId67"/>
    <p:sldId id="321" r:id="rId68"/>
    <p:sldId id="368" r:id="rId69"/>
    <p:sldId id="299" r:id="rId70"/>
    <p:sldId id="307" r:id="rId71"/>
    <p:sldId id="369" r:id="rId72"/>
    <p:sldId id="306" r:id="rId73"/>
    <p:sldId id="305" r:id="rId74"/>
    <p:sldId id="308" r:id="rId75"/>
    <p:sldId id="292" r:id="rId76"/>
    <p:sldId id="293" r:id="rId77"/>
    <p:sldId id="297" r:id="rId78"/>
    <p:sldId id="294" r:id="rId79"/>
    <p:sldId id="296" r:id="rId80"/>
    <p:sldId id="295" r:id="rId81"/>
    <p:sldId id="300" r:id="rId82"/>
    <p:sldId id="301" r:id="rId83"/>
    <p:sldId id="302" r:id="rId84"/>
    <p:sldId id="303" r:id="rId85"/>
    <p:sldId id="304" r:id="rId86"/>
    <p:sldId id="323" r:id="rId87"/>
    <p:sldId id="370" r:id="rId88"/>
    <p:sldId id="377" r:id="rId89"/>
    <p:sldId id="376" r:id="rId90"/>
    <p:sldId id="379" r:id="rId91"/>
    <p:sldId id="378" r:id="rId92"/>
    <p:sldId id="380" r:id="rId93"/>
    <p:sldId id="382" r:id="rId94"/>
    <p:sldId id="374" r:id="rId95"/>
    <p:sldId id="381" r:id="rId96"/>
    <p:sldId id="371" r:id="rId97"/>
    <p:sldId id="372" r:id="rId98"/>
    <p:sldId id="373" r:id="rId99"/>
    <p:sldId id="385" r:id="rId100"/>
    <p:sldId id="384" r:id="rId101"/>
    <p:sldId id="394" r:id="rId102"/>
    <p:sldId id="383" r:id="rId103"/>
    <p:sldId id="387" r:id="rId104"/>
    <p:sldId id="388" r:id="rId105"/>
    <p:sldId id="389" r:id="rId106"/>
    <p:sldId id="390" r:id="rId107"/>
  </p:sldIdLst>
  <p:sldSz cx="9144000" cy="6858000" type="screen4x3"/>
  <p:notesSz cx="6858000" cy="9144000"/>
  <p:defaultTextStyle>
    <a:defPPr>
      <a:defRPr lang="sk-SK"/>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00"/>
    <a:srgbClr val="FFFF6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redný štýl 2 - zvýrazneni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2" d="100"/>
          <a:sy n="82" d="100"/>
        </p:scale>
        <p:origin x="1644"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12" Type="http://schemas.openxmlformats.org/officeDocument/2006/relationships/tableStyles" Target="tableStyles.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slide" Target="slides/slide103.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presProps" Target="presProp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defRPr>
            </a:lvl1pPr>
          </a:lstStyle>
          <a:p>
            <a:pPr>
              <a:defRPr/>
            </a:pPr>
            <a:endParaRPr lang="sk-SK"/>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endParaRPr lang="sk-SK"/>
          </a:p>
        </p:txBody>
      </p:sp>
      <p:sp>
        <p:nvSpPr>
          <p:cNvPr id="4710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sk-SK" noProof="0"/>
              <a:t>Kliknite sem a upravte štýly predlohy textu.</a:t>
            </a:r>
          </a:p>
          <a:p>
            <a:pPr lvl="1"/>
            <a:r>
              <a:rPr lang="sk-SK" noProof="0"/>
              <a:t>Druhá úroveň</a:t>
            </a:r>
          </a:p>
          <a:p>
            <a:pPr lvl="2"/>
            <a:r>
              <a:rPr lang="sk-SK" noProof="0"/>
              <a:t>Tretia úroveň</a:t>
            </a:r>
          </a:p>
          <a:p>
            <a:pPr lvl="3"/>
            <a:r>
              <a:rPr lang="sk-SK" noProof="0"/>
              <a:t>Štvrtá úroveň</a:t>
            </a:r>
          </a:p>
          <a:p>
            <a:pPr lvl="4"/>
            <a:r>
              <a:rPr lang="sk-SK" noProof="0"/>
              <a:t>Piata úroveň</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defRPr>
            </a:lvl1pPr>
          </a:lstStyle>
          <a:p>
            <a:pPr>
              <a:defRPr/>
            </a:pPr>
            <a:endParaRPr lang="sk-SK"/>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1C6F1987-BD05-467A-B235-5542A2976D3B}" type="slidenum">
              <a:rPr lang="sk-SK"/>
              <a:pPr>
                <a:defRPr/>
              </a:pPr>
              <a:t>‹#›</a:t>
            </a:fld>
            <a:endParaRPr lang="sk-SK"/>
          </a:p>
        </p:txBody>
      </p:sp>
    </p:spTree>
    <p:extLst>
      <p:ext uri="{BB962C8B-B14F-4D97-AF65-F5344CB8AC3E}">
        <p14:creationId xmlns:p14="http://schemas.microsoft.com/office/powerpoint/2010/main" val="214287292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540EB22-DA91-4ACF-8401-2C376E9B468F}" type="slidenum">
              <a:rPr lang="sk-SK" smtClean="0"/>
              <a:pPr eaLnBrk="1" hangingPunct="1"/>
              <a:t>12</a:t>
            </a:fld>
            <a:endParaRPr lang="sk-SK"/>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sk-SK"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5CEEA3-8990-4FF9-B61F-88C1359D7346}" type="slidenum">
              <a:rPr lang="sk-SK" smtClean="0"/>
              <a:pPr eaLnBrk="1" hangingPunct="1"/>
              <a:t>13</a:t>
            </a:fld>
            <a:endParaRPr lang="sk-SK"/>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sk-SK"/>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azu snímky 1"/>
          <p:cNvSpPr>
            <a:spLocks noGrp="1" noRot="1" noChangeAspect="1"/>
          </p:cNvSpPr>
          <p:nvPr>
            <p:ph type="sldImg"/>
          </p:nvPr>
        </p:nvSpPr>
        <p:spPr/>
      </p:sp>
      <p:sp>
        <p:nvSpPr>
          <p:cNvPr id="3" name="Zástupný symbol poznámok 2"/>
          <p:cNvSpPr>
            <a:spLocks noGrp="1"/>
          </p:cNvSpPr>
          <p:nvPr>
            <p:ph type="body" idx="1"/>
          </p:nvPr>
        </p:nvSpPr>
        <p:spPr/>
        <p:txBody>
          <a:bodyPr/>
          <a:lstStyle/>
          <a:p>
            <a:endParaRPr lang="sk-SK"/>
          </a:p>
        </p:txBody>
      </p:sp>
      <p:sp>
        <p:nvSpPr>
          <p:cNvPr id="4" name="Zástupný symbol čísla snímky 3"/>
          <p:cNvSpPr>
            <a:spLocks noGrp="1"/>
          </p:cNvSpPr>
          <p:nvPr>
            <p:ph type="sldNum" sz="quarter" idx="10"/>
          </p:nvPr>
        </p:nvSpPr>
        <p:spPr/>
        <p:txBody>
          <a:bodyPr/>
          <a:lstStyle/>
          <a:p>
            <a:pPr>
              <a:defRPr/>
            </a:pPr>
            <a:fld id="{1C6F1987-BD05-467A-B235-5542A2976D3B}" type="slidenum">
              <a:rPr lang="sk-SK" smtClean="0"/>
              <a:pPr>
                <a:defRPr/>
              </a:pPr>
              <a:t>33</a:t>
            </a:fld>
            <a:endParaRPr lang="sk-SK"/>
          </a:p>
        </p:txBody>
      </p:sp>
    </p:spTree>
    <p:extLst>
      <p:ext uri="{BB962C8B-B14F-4D97-AF65-F5344CB8AC3E}">
        <p14:creationId xmlns:p14="http://schemas.microsoft.com/office/powerpoint/2010/main" val="2291926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a:t>Kliknite sem a upravte štýl predlohy nadpisov.</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a:t>Kliknite sem a upravte štýl predlohy podnadpisov.</a:t>
            </a:r>
          </a:p>
        </p:txBody>
      </p:sp>
      <p:sp>
        <p:nvSpPr>
          <p:cNvPr id="4" name="Rectangle 4"/>
          <p:cNvSpPr>
            <a:spLocks noGrp="1" noChangeArrowheads="1"/>
          </p:cNvSpPr>
          <p:nvPr>
            <p:ph type="dt" sz="half" idx="10"/>
          </p:nvPr>
        </p:nvSpPr>
        <p:spPr>
          <a:ln/>
        </p:spPr>
        <p:txBody>
          <a:bodyPr/>
          <a:lstStyle>
            <a:lvl1pPr>
              <a:defRPr/>
            </a:lvl1pPr>
          </a:lstStyle>
          <a:p>
            <a:pPr>
              <a:defRPr/>
            </a:pPr>
            <a:endParaRPr lang="sk-SK"/>
          </a:p>
        </p:txBody>
      </p:sp>
      <p:sp>
        <p:nvSpPr>
          <p:cNvPr id="5" name="Rectangle 5"/>
          <p:cNvSpPr>
            <a:spLocks noGrp="1" noChangeArrowheads="1"/>
          </p:cNvSpPr>
          <p:nvPr>
            <p:ph type="ftr" sz="quarter" idx="11"/>
          </p:nvPr>
        </p:nvSpPr>
        <p:spPr>
          <a:ln/>
        </p:spPr>
        <p:txBody>
          <a:bodyPr/>
          <a:lstStyle>
            <a:lvl1pPr>
              <a:defRPr/>
            </a:lvl1pPr>
          </a:lstStyle>
          <a:p>
            <a:pPr>
              <a:defRPr/>
            </a:pP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B56CF1DD-42DC-483F-B32A-6F29F6077E39}" type="slidenum">
              <a:rPr lang="sk-SK"/>
              <a:pPr>
                <a:defRPr/>
              </a:pPr>
              <a:t>‹#›</a:t>
            </a:fld>
            <a:endParaRPr lang="sk-SK"/>
          </a:p>
        </p:txBody>
      </p:sp>
    </p:spTree>
    <p:extLst>
      <p:ext uri="{BB962C8B-B14F-4D97-AF65-F5344CB8AC3E}">
        <p14:creationId xmlns:p14="http://schemas.microsoft.com/office/powerpoint/2010/main" val="2009015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zvislého textu 2"/>
          <p:cNvSpPr>
            <a:spLocks noGrp="1"/>
          </p:cNvSpPr>
          <p:nvPr>
            <p:ph type="body" orient="vert" idx="1"/>
          </p:nvPr>
        </p:nvSpPr>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sk-SK"/>
          </a:p>
        </p:txBody>
      </p:sp>
      <p:sp>
        <p:nvSpPr>
          <p:cNvPr id="5" name="Rectangle 5"/>
          <p:cNvSpPr>
            <a:spLocks noGrp="1" noChangeArrowheads="1"/>
          </p:cNvSpPr>
          <p:nvPr>
            <p:ph type="ftr" sz="quarter" idx="11"/>
          </p:nvPr>
        </p:nvSpPr>
        <p:spPr>
          <a:ln/>
        </p:spPr>
        <p:txBody>
          <a:bodyPr/>
          <a:lstStyle>
            <a:lvl1pPr>
              <a:defRPr/>
            </a:lvl1pPr>
          </a:lstStyle>
          <a:p>
            <a:pPr>
              <a:defRPr/>
            </a:pP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1D76C7F4-AE04-4D4E-9B24-FD290B9B7BEA}" type="slidenum">
              <a:rPr lang="sk-SK"/>
              <a:pPr>
                <a:defRPr/>
              </a:pPr>
              <a:t>‹#›</a:t>
            </a:fld>
            <a:endParaRPr lang="sk-SK"/>
          </a:p>
        </p:txBody>
      </p:sp>
    </p:spTree>
    <p:extLst>
      <p:ext uri="{BB962C8B-B14F-4D97-AF65-F5344CB8AC3E}">
        <p14:creationId xmlns:p14="http://schemas.microsoft.com/office/powerpoint/2010/main" val="1231197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a:t>Kliknite sem a upravte štýl predlohy nadpisov.</a:t>
            </a:r>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sk-SK"/>
          </a:p>
        </p:txBody>
      </p:sp>
      <p:sp>
        <p:nvSpPr>
          <p:cNvPr id="5" name="Rectangle 5"/>
          <p:cNvSpPr>
            <a:spLocks noGrp="1" noChangeArrowheads="1"/>
          </p:cNvSpPr>
          <p:nvPr>
            <p:ph type="ftr" sz="quarter" idx="11"/>
          </p:nvPr>
        </p:nvSpPr>
        <p:spPr>
          <a:ln/>
        </p:spPr>
        <p:txBody>
          <a:bodyPr/>
          <a:lstStyle>
            <a:lvl1pPr>
              <a:defRPr/>
            </a:lvl1pPr>
          </a:lstStyle>
          <a:p>
            <a:pPr>
              <a:defRPr/>
            </a:pP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20819D69-6F35-430A-AE6B-70456931BBBE}" type="slidenum">
              <a:rPr lang="sk-SK"/>
              <a:pPr>
                <a:defRPr/>
              </a:pPr>
              <a:t>‹#›</a:t>
            </a:fld>
            <a:endParaRPr lang="sk-SK"/>
          </a:p>
        </p:txBody>
      </p:sp>
    </p:spTree>
    <p:extLst>
      <p:ext uri="{BB962C8B-B14F-4D97-AF65-F5344CB8AC3E}">
        <p14:creationId xmlns:p14="http://schemas.microsoft.com/office/powerpoint/2010/main" val="4000233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sk-SK"/>
              <a:t>Kliknite sem a upravte štýl predlohy nadpisov.</a:t>
            </a:r>
          </a:p>
        </p:txBody>
      </p:sp>
      <p:sp>
        <p:nvSpPr>
          <p:cNvPr id="3" name="Zástupný symbol textu 2"/>
          <p:cNvSpPr>
            <a:spLocks noGrp="1"/>
          </p:cNvSpPr>
          <p:nvPr>
            <p:ph type="body" sz="half" idx="1"/>
          </p:nvPr>
        </p:nvSpPr>
        <p:spPr>
          <a:xfrm>
            <a:off x="457200" y="1600200"/>
            <a:ext cx="4038600" cy="4525963"/>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sk-SK"/>
          </a:p>
        </p:txBody>
      </p:sp>
      <p:sp>
        <p:nvSpPr>
          <p:cNvPr id="6" name="Rectangle 5"/>
          <p:cNvSpPr>
            <a:spLocks noGrp="1" noChangeArrowheads="1"/>
          </p:cNvSpPr>
          <p:nvPr>
            <p:ph type="ftr" sz="quarter" idx="11"/>
          </p:nvPr>
        </p:nvSpPr>
        <p:spPr>
          <a:ln/>
        </p:spPr>
        <p:txBody>
          <a:bodyPr/>
          <a:lstStyle>
            <a:lvl1pPr>
              <a:defRPr/>
            </a:lvl1pPr>
          </a:lstStyle>
          <a:p>
            <a:pPr>
              <a:defRPr/>
            </a:pP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F24BB5D7-A1B9-4FFD-84C1-56D10158B3E4}" type="slidenum">
              <a:rPr lang="sk-SK"/>
              <a:pPr>
                <a:defRPr/>
              </a:pPr>
              <a:t>‹#›</a:t>
            </a:fld>
            <a:endParaRPr lang="sk-SK"/>
          </a:p>
        </p:txBody>
      </p:sp>
    </p:spTree>
    <p:extLst>
      <p:ext uri="{BB962C8B-B14F-4D97-AF65-F5344CB8AC3E}">
        <p14:creationId xmlns:p14="http://schemas.microsoft.com/office/powerpoint/2010/main" val="3861376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grpSp>
        <p:nvGrpSpPr>
          <p:cNvPr id="4" name="Group 2"/>
          <p:cNvGrpSpPr>
            <a:grpSpLocks/>
          </p:cNvGrpSpPr>
          <p:nvPr/>
        </p:nvGrpSpPr>
        <p:grpSpPr bwMode="auto">
          <a:xfrm>
            <a:off x="0" y="6350"/>
            <a:ext cx="9140825" cy="6851650"/>
            <a:chOff x="0" y="4"/>
            <a:chExt cx="5758" cy="4316"/>
          </a:xfrm>
        </p:grpSpPr>
        <p:grpSp>
          <p:nvGrpSpPr>
            <p:cNvPr id="5" name="Group 3"/>
            <p:cNvGrpSpPr>
              <a:grpSpLocks/>
            </p:cNvGrpSpPr>
            <p:nvPr/>
          </p:nvGrpSpPr>
          <p:grpSpPr bwMode="auto">
            <a:xfrm>
              <a:off x="0" y="1161"/>
              <a:ext cx="5758" cy="3159"/>
              <a:chOff x="0" y="1161"/>
              <a:chExt cx="5758" cy="3159"/>
            </a:xfrm>
          </p:grpSpPr>
          <p:sp>
            <p:nvSpPr>
              <p:cNvPr id="16" name="Freeform 4"/>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17" name="Freeform 5"/>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grpSp>
        <p:sp>
          <p:nvSpPr>
            <p:cNvPr id="6" name="Freeform 6"/>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Tahoma" pitchFamily="34" charset="0"/>
              </a:endParaRPr>
            </a:p>
          </p:txBody>
        </p:sp>
        <p:sp>
          <p:nvSpPr>
            <p:cNvPr id="7" name="Freeform 7"/>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8" name="Freeform 8"/>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grpSp>
          <p:nvGrpSpPr>
            <p:cNvPr id="9" name="Group 9"/>
            <p:cNvGrpSpPr>
              <a:grpSpLocks/>
            </p:cNvGrpSpPr>
            <p:nvPr/>
          </p:nvGrpSpPr>
          <p:grpSpPr bwMode="auto">
            <a:xfrm>
              <a:off x="348" y="4"/>
              <a:ext cx="5410" cy="4316"/>
              <a:chOff x="348" y="4"/>
              <a:chExt cx="5410" cy="4316"/>
            </a:xfrm>
          </p:grpSpPr>
          <p:sp>
            <p:nvSpPr>
              <p:cNvPr id="10" name="Freeform 10"/>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11" name="Freeform 11"/>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12" name="Freeform 12"/>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13" name="Freeform 13"/>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14" name="Freeform 14"/>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15" name="Freeform 15"/>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Tahoma" pitchFamily="34" charset="0"/>
                </a:endParaRPr>
              </a:p>
            </p:txBody>
          </p:sp>
        </p:grpSp>
      </p:grpSp>
      <p:sp>
        <p:nvSpPr>
          <p:cNvPr id="308240" name="Rectangle 16"/>
          <p:cNvSpPr>
            <a:spLocks noGrp="1" noChangeArrowheads="1"/>
          </p:cNvSpPr>
          <p:nvPr>
            <p:ph type="ctrTitle" sz="quarter"/>
          </p:nvPr>
        </p:nvSpPr>
        <p:spPr>
          <a:xfrm>
            <a:off x="1066800" y="1997075"/>
            <a:ext cx="7086600" cy="1431925"/>
          </a:xfrm>
        </p:spPr>
        <p:txBody>
          <a:bodyPr anchor="b"/>
          <a:lstStyle>
            <a:lvl1pPr>
              <a:defRPr/>
            </a:lvl1pPr>
          </a:lstStyle>
          <a:p>
            <a:pPr lvl="0"/>
            <a:r>
              <a:rPr lang="cs-CZ" noProof="0"/>
              <a:t>Klepnutím lze upravit styl předlohy nadpisů.</a:t>
            </a:r>
          </a:p>
        </p:txBody>
      </p:sp>
      <p:sp>
        <p:nvSpPr>
          <p:cNvPr id="308241" name="Rectangle 17"/>
          <p:cNvSpPr>
            <a:spLocks noGrp="1" noChangeArrowheads="1"/>
          </p:cNvSpPr>
          <p:nvPr>
            <p:ph type="subTitle" sz="quarter" idx="1"/>
          </p:nvPr>
        </p:nvSpPr>
        <p:spPr>
          <a:xfrm>
            <a:off x="1066800" y="3886200"/>
            <a:ext cx="6400800" cy="1752600"/>
          </a:xfrm>
        </p:spPr>
        <p:txBody>
          <a:bodyPr/>
          <a:lstStyle>
            <a:lvl1pPr marL="0" indent="0">
              <a:buFont typeface="Wingdings" pitchFamily="2" charset="2"/>
              <a:buNone/>
              <a:defRPr/>
            </a:lvl1pPr>
          </a:lstStyle>
          <a:p>
            <a:pPr lvl="0"/>
            <a:r>
              <a:rPr lang="cs-CZ" noProof="0"/>
              <a:t>Klepnutím lze upravit styl předlohy podnadpisů.</a:t>
            </a:r>
          </a:p>
        </p:txBody>
      </p:sp>
      <p:sp>
        <p:nvSpPr>
          <p:cNvPr id="18" name="Rectangle 18"/>
          <p:cNvSpPr>
            <a:spLocks noGrp="1" noChangeArrowheads="1"/>
          </p:cNvSpPr>
          <p:nvPr>
            <p:ph type="dt" sz="quarter" idx="10"/>
          </p:nvPr>
        </p:nvSpPr>
        <p:spPr/>
        <p:txBody>
          <a:bodyPr/>
          <a:lstStyle>
            <a:lvl1pPr>
              <a:defRPr smtClean="0"/>
            </a:lvl1pPr>
          </a:lstStyle>
          <a:p>
            <a:pPr>
              <a:defRPr/>
            </a:pPr>
            <a:endParaRPr lang="cs-CZ">
              <a:solidFill>
                <a:srgbClr val="FFFFFF"/>
              </a:solidFill>
            </a:endParaRPr>
          </a:p>
        </p:txBody>
      </p:sp>
      <p:sp>
        <p:nvSpPr>
          <p:cNvPr id="19" name="Rectangle 19"/>
          <p:cNvSpPr>
            <a:spLocks noGrp="1" noChangeArrowheads="1"/>
          </p:cNvSpPr>
          <p:nvPr>
            <p:ph type="ftr" sz="quarter" idx="11"/>
          </p:nvPr>
        </p:nvSpPr>
        <p:spPr>
          <a:xfrm>
            <a:off x="3352800" y="6248400"/>
            <a:ext cx="2895600" cy="457200"/>
          </a:xfrm>
        </p:spPr>
        <p:txBody>
          <a:bodyPr/>
          <a:lstStyle>
            <a:lvl1pPr>
              <a:defRPr smtClean="0"/>
            </a:lvl1pPr>
          </a:lstStyle>
          <a:p>
            <a:pPr>
              <a:defRPr/>
            </a:pPr>
            <a:endParaRPr lang="cs-CZ">
              <a:solidFill>
                <a:srgbClr val="FFFFFF"/>
              </a:solidFill>
            </a:endParaRPr>
          </a:p>
        </p:txBody>
      </p:sp>
      <p:sp>
        <p:nvSpPr>
          <p:cNvPr id="20" name="Rectangle 20"/>
          <p:cNvSpPr>
            <a:spLocks noGrp="1" noChangeArrowheads="1"/>
          </p:cNvSpPr>
          <p:nvPr>
            <p:ph type="sldNum" sz="quarter" idx="12"/>
          </p:nvPr>
        </p:nvSpPr>
        <p:spPr/>
        <p:txBody>
          <a:bodyPr/>
          <a:lstStyle>
            <a:lvl1pPr>
              <a:defRPr smtClean="0"/>
            </a:lvl1pPr>
          </a:lstStyle>
          <a:p>
            <a:pPr>
              <a:defRPr/>
            </a:pPr>
            <a:fld id="{1BFC7D53-E5B4-41AE-8084-F6002BD6D2E8}"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30052685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symbol obsahu 2"/>
          <p:cNvSpPr>
            <a:spLocks noGrp="1"/>
          </p:cNvSpPr>
          <p:nvPr>
            <p:ph idx="1"/>
          </p:nvPr>
        </p:nvSpPr>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2034346C-09F5-46F6-AB06-4C96EC98CC79}"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31592711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Upravte štýly predlohy textu</a:t>
            </a:r>
            <a:endParaRPr lang="en-US"/>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a:t>Upravte štýl predlohy textu.</a:t>
            </a:r>
          </a:p>
        </p:txBody>
      </p:sp>
      <p:sp>
        <p:nvSpPr>
          <p:cNvPr id="4" name="Rectangle 1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24BB91C4-DC2E-40A6-9D5B-2F09E8B2D24E}"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1388345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symbol obsahu 2"/>
          <p:cNvSpPr>
            <a:spLocks noGrp="1"/>
          </p:cNvSpPr>
          <p:nvPr>
            <p:ph sz="half" idx="1"/>
          </p:nvPr>
        </p:nvSpPr>
        <p:spPr>
          <a:xfrm>
            <a:off x="10668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obsahu 3"/>
          <p:cNvSpPr>
            <a:spLocks noGrp="1"/>
          </p:cNvSpPr>
          <p:nvPr>
            <p:ph sz="half" idx="2"/>
          </p:nvPr>
        </p:nvSpPr>
        <p:spPr>
          <a:xfrm>
            <a:off x="4914900" y="1981200"/>
            <a:ext cx="36957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62524220-BACE-4AB7-AFC0-A77D7B4A25EE}"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29135827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sk-SK"/>
              <a:t>Upravte štýly predlohy textu</a:t>
            </a:r>
            <a:endParaRPr lang="en-US"/>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7" name="Rectangle 1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8" name="Rectangle 1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9" name="Rectangle 19"/>
          <p:cNvSpPr>
            <a:spLocks noGrp="1" noChangeArrowheads="1"/>
          </p:cNvSpPr>
          <p:nvPr>
            <p:ph type="sldNum" sz="quarter" idx="12"/>
          </p:nvPr>
        </p:nvSpPr>
        <p:spPr>
          <a:ln/>
        </p:spPr>
        <p:txBody>
          <a:bodyPr/>
          <a:lstStyle>
            <a:lvl1pPr>
              <a:defRPr/>
            </a:lvl1pPr>
          </a:lstStyle>
          <a:p>
            <a:pPr>
              <a:defRPr/>
            </a:pPr>
            <a:fld id="{E7F9358B-45C3-4064-9D6B-B9414693A554}"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768578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Rectangle 1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4" name="Rectangle 1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5" name="Rectangle 19"/>
          <p:cNvSpPr>
            <a:spLocks noGrp="1" noChangeArrowheads="1"/>
          </p:cNvSpPr>
          <p:nvPr>
            <p:ph type="sldNum" sz="quarter" idx="12"/>
          </p:nvPr>
        </p:nvSpPr>
        <p:spPr>
          <a:ln/>
        </p:spPr>
        <p:txBody>
          <a:bodyPr/>
          <a:lstStyle>
            <a:lvl1pPr>
              <a:defRPr/>
            </a:lvl1pPr>
          </a:lstStyle>
          <a:p>
            <a:pPr>
              <a:defRPr/>
            </a:pPr>
            <a:fld id="{9A8E9A3E-EAC9-489A-9697-546ED0DA2C07}"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96831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3" name="Rectangle 1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4" name="Rectangle 19"/>
          <p:cNvSpPr>
            <a:spLocks noGrp="1" noChangeArrowheads="1"/>
          </p:cNvSpPr>
          <p:nvPr>
            <p:ph type="sldNum" sz="quarter" idx="12"/>
          </p:nvPr>
        </p:nvSpPr>
        <p:spPr>
          <a:ln/>
        </p:spPr>
        <p:txBody>
          <a:bodyPr/>
          <a:lstStyle>
            <a:lvl1pPr>
              <a:defRPr/>
            </a:lvl1pPr>
          </a:lstStyle>
          <a:p>
            <a:pPr>
              <a:defRPr/>
            </a:pPr>
            <a:fld id="{10EC6247-ABB9-4589-98E7-E01978D2562F}"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3442765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idx="1"/>
          </p:nvPr>
        </p:nvSpPr>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sk-SK"/>
          </a:p>
        </p:txBody>
      </p:sp>
      <p:sp>
        <p:nvSpPr>
          <p:cNvPr id="5" name="Rectangle 5"/>
          <p:cNvSpPr>
            <a:spLocks noGrp="1" noChangeArrowheads="1"/>
          </p:cNvSpPr>
          <p:nvPr>
            <p:ph type="ftr" sz="quarter" idx="11"/>
          </p:nvPr>
        </p:nvSpPr>
        <p:spPr>
          <a:ln/>
        </p:spPr>
        <p:txBody>
          <a:bodyPr/>
          <a:lstStyle>
            <a:lvl1pPr>
              <a:defRPr/>
            </a:lvl1pPr>
          </a:lstStyle>
          <a:p>
            <a:pPr>
              <a:defRPr/>
            </a:pP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702DC7C7-FB7C-47D4-A797-78C1B7AC4CDD}" type="slidenum">
              <a:rPr lang="sk-SK"/>
              <a:pPr>
                <a:defRPr/>
              </a:pPr>
              <a:t>‹#›</a:t>
            </a:fld>
            <a:endParaRPr lang="sk-SK"/>
          </a:p>
        </p:txBody>
      </p:sp>
    </p:spTree>
    <p:extLst>
      <p:ext uri="{BB962C8B-B14F-4D97-AF65-F5344CB8AC3E}">
        <p14:creationId xmlns:p14="http://schemas.microsoft.com/office/powerpoint/2010/main" val="940242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Upravte štýly predlohy textu</a:t>
            </a:r>
            <a:endParaRPr lang="en-US"/>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Rectangle 1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D891D5D2-1BC0-4AE7-884A-66943C862FC4}"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26477921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Upravte štýly predlohy textu</a:t>
            </a:r>
            <a:endParaRPr lang="en-US"/>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Upravte štýl predlohy textu.</a:t>
            </a:r>
          </a:p>
        </p:txBody>
      </p:sp>
      <p:sp>
        <p:nvSpPr>
          <p:cNvPr id="5" name="Rectangle 1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8E7BCC03-C104-4FA0-B177-DF2A696F173C}"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3393849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Upravte štýly predlohy textu</a:t>
            </a:r>
            <a:endParaRPr lang="en-US"/>
          </a:p>
        </p:txBody>
      </p:sp>
      <p:sp>
        <p:nvSpPr>
          <p:cNvPr id="3" name="Zástupný symbol zvislého textu 2"/>
          <p:cNvSpPr>
            <a:spLocks noGrp="1"/>
          </p:cNvSpPr>
          <p:nvPr>
            <p:ph type="body" orient="vert" idx="1"/>
          </p:nvPr>
        </p:nvSpPr>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048C3F27-62A7-461C-AE2F-3176121B849D}"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1615525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724650" y="304800"/>
            <a:ext cx="1885950" cy="5791200"/>
          </a:xfrm>
        </p:spPr>
        <p:txBody>
          <a:bodyPr vert="eaVert"/>
          <a:lstStyle/>
          <a:p>
            <a:r>
              <a:rPr lang="sk-SK"/>
              <a:t>Upravte štýly predlohy textu</a:t>
            </a:r>
            <a:endParaRPr lang="en-US"/>
          </a:p>
        </p:txBody>
      </p:sp>
      <p:sp>
        <p:nvSpPr>
          <p:cNvPr id="3" name="Zástupný symbol zvislého textu 2"/>
          <p:cNvSpPr>
            <a:spLocks noGrp="1"/>
          </p:cNvSpPr>
          <p:nvPr>
            <p:ph type="body" orient="vert" idx="1"/>
          </p:nvPr>
        </p:nvSpPr>
        <p:spPr>
          <a:xfrm>
            <a:off x="1066800" y="304800"/>
            <a:ext cx="5505450" cy="5791200"/>
          </a:xfrm>
        </p:spPr>
        <p:txBody>
          <a:bodyPr vert="eaVert"/>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Rectangle 1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D4E03F19-49E9-4F49-892C-D2D3669FF751}"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2415482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1066800" y="304800"/>
            <a:ext cx="7543800" cy="1431925"/>
          </a:xfrm>
        </p:spPr>
        <p:txBody>
          <a:bodyPr/>
          <a:lstStyle/>
          <a:p>
            <a:r>
              <a:rPr lang="sk-SK"/>
              <a:t>Upravte štýly predlohy textu</a:t>
            </a:r>
            <a:endParaRPr lang="en-US"/>
          </a:p>
        </p:txBody>
      </p:sp>
      <p:sp>
        <p:nvSpPr>
          <p:cNvPr id="3" name="Zástupný symbol textu 2"/>
          <p:cNvSpPr>
            <a:spLocks noGrp="1"/>
          </p:cNvSpPr>
          <p:nvPr>
            <p:ph type="body" sz="half" idx="1"/>
          </p:nvPr>
        </p:nvSpPr>
        <p:spPr>
          <a:xfrm>
            <a:off x="1066800" y="1981200"/>
            <a:ext cx="3695700" cy="4114800"/>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obsahu 3"/>
          <p:cNvSpPr>
            <a:spLocks noGrp="1"/>
          </p:cNvSpPr>
          <p:nvPr>
            <p:ph sz="half" idx="2"/>
          </p:nvPr>
        </p:nvSpPr>
        <p:spPr>
          <a:xfrm>
            <a:off x="4914900" y="1981200"/>
            <a:ext cx="3695700" cy="4114800"/>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Rectangle 1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DE9437DF-D568-456D-89C7-044BD8CADAD4}"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2318528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Nadpis a tabuľka">
    <p:spTree>
      <p:nvGrpSpPr>
        <p:cNvPr id="1" name=""/>
        <p:cNvGrpSpPr/>
        <p:nvPr/>
      </p:nvGrpSpPr>
      <p:grpSpPr>
        <a:xfrm>
          <a:off x="0" y="0"/>
          <a:ext cx="0" cy="0"/>
          <a:chOff x="0" y="0"/>
          <a:chExt cx="0" cy="0"/>
        </a:xfrm>
      </p:grpSpPr>
      <p:sp>
        <p:nvSpPr>
          <p:cNvPr id="2" name="Nadpis 1"/>
          <p:cNvSpPr>
            <a:spLocks noGrp="1"/>
          </p:cNvSpPr>
          <p:nvPr>
            <p:ph type="title"/>
          </p:nvPr>
        </p:nvSpPr>
        <p:spPr>
          <a:xfrm>
            <a:off x="1066800" y="304800"/>
            <a:ext cx="7543800" cy="1431925"/>
          </a:xfrm>
        </p:spPr>
        <p:txBody>
          <a:bodyPr/>
          <a:lstStyle/>
          <a:p>
            <a:r>
              <a:rPr lang="sk-SK"/>
              <a:t>Upravte štýly predlohy textu</a:t>
            </a:r>
            <a:endParaRPr lang="en-US"/>
          </a:p>
        </p:txBody>
      </p:sp>
      <p:sp>
        <p:nvSpPr>
          <p:cNvPr id="3" name="Zástupný symbol tabuľky 2"/>
          <p:cNvSpPr>
            <a:spLocks noGrp="1"/>
          </p:cNvSpPr>
          <p:nvPr>
            <p:ph type="tbl" idx="1"/>
          </p:nvPr>
        </p:nvSpPr>
        <p:spPr>
          <a:xfrm>
            <a:off x="1066800" y="1981200"/>
            <a:ext cx="7543800" cy="4114800"/>
          </a:xfrm>
        </p:spPr>
        <p:txBody>
          <a:bodyPr/>
          <a:lstStyle/>
          <a:p>
            <a:pPr lvl="0"/>
            <a:endParaRPr lang="en-US" noProof="0"/>
          </a:p>
        </p:txBody>
      </p:sp>
      <p:sp>
        <p:nvSpPr>
          <p:cNvPr id="4" name="Rectangle 1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5" name="Rectangle 1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6" name="Rectangle 19"/>
          <p:cNvSpPr>
            <a:spLocks noGrp="1" noChangeArrowheads="1"/>
          </p:cNvSpPr>
          <p:nvPr>
            <p:ph type="sldNum" sz="quarter" idx="12"/>
          </p:nvPr>
        </p:nvSpPr>
        <p:spPr>
          <a:ln/>
        </p:spPr>
        <p:txBody>
          <a:bodyPr/>
          <a:lstStyle>
            <a:lvl1pPr>
              <a:defRPr/>
            </a:lvl1pPr>
          </a:lstStyle>
          <a:p>
            <a:pPr>
              <a:defRPr/>
            </a:pPr>
            <a:fld id="{41F3A810-57C5-4A3C-8B9D-E3161C963A02}"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33626750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reserve="1">
  <p:cSld name="Text a dva objekty">
    <p:spTree>
      <p:nvGrpSpPr>
        <p:cNvPr id="1" name=""/>
        <p:cNvGrpSpPr/>
        <p:nvPr/>
      </p:nvGrpSpPr>
      <p:grpSpPr>
        <a:xfrm>
          <a:off x="0" y="0"/>
          <a:ext cx="0" cy="0"/>
          <a:chOff x="0" y="0"/>
          <a:chExt cx="0" cy="0"/>
        </a:xfrm>
      </p:grpSpPr>
      <p:sp>
        <p:nvSpPr>
          <p:cNvPr id="2" name="Nadpis 1"/>
          <p:cNvSpPr>
            <a:spLocks noGrp="1"/>
          </p:cNvSpPr>
          <p:nvPr>
            <p:ph type="title"/>
          </p:nvPr>
        </p:nvSpPr>
        <p:spPr>
          <a:xfrm>
            <a:off x="1066800" y="304800"/>
            <a:ext cx="7543800" cy="1431925"/>
          </a:xfrm>
        </p:spPr>
        <p:txBody>
          <a:bodyPr/>
          <a:lstStyle/>
          <a:p>
            <a:r>
              <a:rPr lang="sk-SK"/>
              <a:t>Upravte štýly predlohy textu</a:t>
            </a:r>
            <a:endParaRPr lang="en-US"/>
          </a:p>
        </p:txBody>
      </p:sp>
      <p:sp>
        <p:nvSpPr>
          <p:cNvPr id="3" name="Zástupný symbol textu 2"/>
          <p:cNvSpPr>
            <a:spLocks noGrp="1"/>
          </p:cNvSpPr>
          <p:nvPr>
            <p:ph type="body" sz="half" idx="1"/>
          </p:nvPr>
        </p:nvSpPr>
        <p:spPr>
          <a:xfrm>
            <a:off x="1066800" y="1981200"/>
            <a:ext cx="3695700" cy="4114800"/>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obsahu 3"/>
          <p:cNvSpPr>
            <a:spLocks noGrp="1"/>
          </p:cNvSpPr>
          <p:nvPr>
            <p:ph sz="quarter" idx="2"/>
          </p:nvPr>
        </p:nvSpPr>
        <p:spPr>
          <a:xfrm>
            <a:off x="4914900" y="1981200"/>
            <a:ext cx="3695700" cy="1981200"/>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5" name="Zástupný symbol obsahu 4"/>
          <p:cNvSpPr>
            <a:spLocks noGrp="1"/>
          </p:cNvSpPr>
          <p:nvPr>
            <p:ph sz="quarter" idx="3"/>
          </p:nvPr>
        </p:nvSpPr>
        <p:spPr>
          <a:xfrm>
            <a:off x="4914900" y="4114800"/>
            <a:ext cx="3695700" cy="1981200"/>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6" name="Rectangle 1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7" name="Rectangle 1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8" name="Rectangle 19"/>
          <p:cNvSpPr>
            <a:spLocks noGrp="1" noChangeArrowheads="1"/>
          </p:cNvSpPr>
          <p:nvPr>
            <p:ph type="sldNum" sz="quarter" idx="12"/>
          </p:nvPr>
        </p:nvSpPr>
        <p:spPr>
          <a:ln/>
        </p:spPr>
        <p:txBody>
          <a:bodyPr/>
          <a:lstStyle>
            <a:lvl1pPr>
              <a:defRPr/>
            </a:lvl1pPr>
          </a:lstStyle>
          <a:p>
            <a:pPr>
              <a:defRPr/>
            </a:pPr>
            <a:fld id="{F1545BEE-A31E-4D7D-B224-2EEA7401856B}"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234537331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reserve="1">
  <p:cSld name="Nadpis, text a graf">
    <p:spTree>
      <p:nvGrpSpPr>
        <p:cNvPr id="1" name=""/>
        <p:cNvGrpSpPr/>
        <p:nvPr/>
      </p:nvGrpSpPr>
      <p:grpSpPr>
        <a:xfrm>
          <a:off x="0" y="0"/>
          <a:ext cx="0" cy="0"/>
          <a:chOff x="0" y="0"/>
          <a:chExt cx="0" cy="0"/>
        </a:xfrm>
      </p:grpSpPr>
      <p:sp>
        <p:nvSpPr>
          <p:cNvPr id="2" name="Nadpis 1"/>
          <p:cNvSpPr>
            <a:spLocks noGrp="1"/>
          </p:cNvSpPr>
          <p:nvPr>
            <p:ph type="title"/>
          </p:nvPr>
        </p:nvSpPr>
        <p:spPr>
          <a:xfrm>
            <a:off x="1066800" y="304800"/>
            <a:ext cx="7543800" cy="1431925"/>
          </a:xfrm>
        </p:spPr>
        <p:txBody>
          <a:bodyPr/>
          <a:lstStyle/>
          <a:p>
            <a:r>
              <a:rPr lang="sk-SK"/>
              <a:t>Upravte štýly predlohy textu</a:t>
            </a:r>
            <a:endParaRPr lang="en-US"/>
          </a:p>
        </p:txBody>
      </p:sp>
      <p:sp>
        <p:nvSpPr>
          <p:cNvPr id="3" name="Zástupný symbol textu 2"/>
          <p:cNvSpPr>
            <a:spLocks noGrp="1"/>
          </p:cNvSpPr>
          <p:nvPr>
            <p:ph type="body" sz="half" idx="1"/>
          </p:nvPr>
        </p:nvSpPr>
        <p:spPr>
          <a:xfrm>
            <a:off x="1066800" y="1981200"/>
            <a:ext cx="3695700" cy="4114800"/>
          </a:xfrm>
        </p:spPr>
        <p:txBody>
          <a:bodyPr/>
          <a:lstStyle/>
          <a:p>
            <a:pPr lvl="0"/>
            <a:r>
              <a:rPr lang="sk-SK"/>
              <a:t>Upravte štýl predlohy textu.</a:t>
            </a:r>
          </a:p>
          <a:p>
            <a:pPr lvl="1"/>
            <a:r>
              <a:rPr lang="sk-SK"/>
              <a:t>Druhá úroveň</a:t>
            </a:r>
          </a:p>
          <a:p>
            <a:pPr lvl="2"/>
            <a:r>
              <a:rPr lang="sk-SK"/>
              <a:t>Tretia úroveň</a:t>
            </a:r>
          </a:p>
          <a:p>
            <a:pPr lvl="3"/>
            <a:r>
              <a:rPr lang="sk-SK"/>
              <a:t>Štvrtá úroveň</a:t>
            </a:r>
          </a:p>
          <a:p>
            <a:pPr lvl="4"/>
            <a:r>
              <a:rPr lang="sk-SK"/>
              <a:t>Piata úroveň</a:t>
            </a:r>
            <a:endParaRPr lang="en-US"/>
          </a:p>
        </p:txBody>
      </p:sp>
      <p:sp>
        <p:nvSpPr>
          <p:cNvPr id="4" name="Zástupný symbol grafu 3"/>
          <p:cNvSpPr>
            <a:spLocks noGrp="1"/>
          </p:cNvSpPr>
          <p:nvPr>
            <p:ph type="chart" sz="half" idx="2"/>
          </p:nvPr>
        </p:nvSpPr>
        <p:spPr>
          <a:xfrm>
            <a:off x="4914900" y="1981200"/>
            <a:ext cx="3695700" cy="4114800"/>
          </a:xfrm>
        </p:spPr>
        <p:txBody>
          <a:bodyPr/>
          <a:lstStyle/>
          <a:p>
            <a:pPr lvl="0"/>
            <a:endParaRPr lang="en-US" noProof="0"/>
          </a:p>
        </p:txBody>
      </p:sp>
      <p:sp>
        <p:nvSpPr>
          <p:cNvPr id="5" name="Rectangle 17"/>
          <p:cNvSpPr>
            <a:spLocks noGrp="1" noChangeArrowheads="1"/>
          </p:cNvSpPr>
          <p:nvPr>
            <p:ph type="dt" sz="half" idx="10"/>
          </p:nvPr>
        </p:nvSpPr>
        <p:spPr>
          <a:ln/>
        </p:spPr>
        <p:txBody>
          <a:bodyPr/>
          <a:lstStyle>
            <a:lvl1pPr>
              <a:defRPr/>
            </a:lvl1pPr>
          </a:lstStyle>
          <a:p>
            <a:pPr>
              <a:defRPr/>
            </a:pPr>
            <a:endParaRPr lang="cs-CZ">
              <a:solidFill>
                <a:srgbClr val="FFFF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cs-CZ">
              <a:solidFill>
                <a:srgbClr val="FFFFFF"/>
              </a:solidFill>
            </a:endParaRPr>
          </a:p>
        </p:txBody>
      </p:sp>
      <p:sp>
        <p:nvSpPr>
          <p:cNvPr id="7" name="Rectangle 19"/>
          <p:cNvSpPr>
            <a:spLocks noGrp="1" noChangeArrowheads="1"/>
          </p:cNvSpPr>
          <p:nvPr>
            <p:ph type="sldNum" sz="quarter" idx="12"/>
          </p:nvPr>
        </p:nvSpPr>
        <p:spPr>
          <a:ln/>
        </p:spPr>
        <p:txBody>
          <a:bodyPr/>
          <a:lstStyle>
            <a:lvl1pPr>
              <a:defRPr/>
            </a:lvl1pPr>
          </a:lstStyle>
          <a:p>
            <a:pPr>
              <a:defRPr/>
            </a:pPr>
            <a:fld id="{6F5D712B-D301-4B1C-B92D-DB56AC356095}" type="slidenum">
              <a:rPr lang="cs-CZ">
                <a:solidFill>
                  <a:srgbClr val="FFFFFF"/>
                </a:solidFill>
              </a:rPr>
              <a:pPr>
                <a:defRPr/>
              </a:pPr>
              <a:t>‹#›</a:t>
            </a:fld>
            <a:endParaRPr lang="cs-CZ">
              <a:solidFill>
                <a:srgbClr val="FFFFFF"/>
              </a:solidFill>
            </a:endParaRPr>
          </a:p>
        </p:txBody>
      </p:sp>
    </p:spTree>
    <p:extLst>
      <p:ext uri="{BB962C8B-B14F-4D97-AF65-F5344CB8AC3E}">
        <p14:creationId xmlns:p14="http://schemas.microsoft.com/office/powerpoint/2010/main" val="2589871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94210" name="Rectangle 2"/>
          <p:cNvSpPr>
            <a:spLocks noGrp="1" noChangeArrowheads="1"/>
          </p:cNvSpPr>
          <p:nvPr>
            <p:ph type="ctrTitle" sz="quarter"/>
          </p:nvPr>
        </p:nvSpPr>
        <p:spPr>
          <a:xfrm>
            <a:off x="685800" y="1676400"/>
            <a:ext cx="7772400" cy="1828800"/>
          </a:xfrm>
        </p:spPr>
        <p:txBody>
          <a:bodyPr/>
          <a:lstStyle>
            <a:lvl1pPr>
              <a:defRPr/>
            </a:lvl1pPr>
          </a:lstStyle>
          <a:p>
            <a:pPr lvl="0"/>
            <a:r>
              <a:rPr lang="cs-CZ" noProof="0"/>
              <a:t>Klepnutím lze upravit styl předlohy nadpisů.</a:t>
            </a:r>
          </a:p>
        </p:txBody>
      </p:sp>
      <p:sp>
        <p:nvSpPr>
          <p:cNvPr id="9421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a:t>Klepnutím lze upravit styl předlohy podnadpisů.</a:t>
            </a:r>
          </a:p>
        </p:txBody>
      </p:sp>
      <p:sp>
        <p:nvSpPr>
          <p:cNvPr id="94212" name="Rectangle 4"/>
          <p:cNvSpPr>
            <a:spLocks noGrp="1" noChangeArrowheads="1"/>
          </p:cNvSpPr>
          <p:nvPr>
            <p:ph type="dt" sz="quarter" idx="2"/>
          </p:nvPr>
        </p:nvSpPr>
        <p:spPr/>
        <p:txBody>
          <a:bodyPr/>
          <a:lstStyle>
            <a:lvl1pPr>
              <a:defRPr/>
            </a:lvl1pPr>
          </a:lstStyle>
          <a:p>
            <a:endParaRPr lang="cs-CZ">
              <a:solidFill>
                <a:srgbClr val="FFFFFF"/>
              </a:solidFill>
            </a:endParaRPr>
          </a:p>
        </p:txBody>
      </p:sp>
      <p:sp>
        <p:nvSpPr>
          <p:cNvPr id="94213" name="Rectangle 5"/>
          <p:cNvSpPr>
            <a:spLocks noGrp="1" noChangeArrowheads="1"/>
          </p:cNvSpPr>
          <p:nvPr>
            <p:ph type="ftr" sz="quarter" idx="3"/>
          </p:nvPr>
        </p:nvSpPr>
        <p:spPr/>
        <p:txBody>
          <a:bodyPr/>
          <a:lstStyle>
            <a:lvl1pPr>
              <a:defRPr/>
            </a:lvl1pPr>
          </a:lstStyle>
          <a:p>
            <a:endParaRPr lang="cs-CZ">
              <a:solidFill>
                <a:srgbClr val="FFFFFF"/>
              </a:solidFill>
            </a:endParaRPr>
          </a:p>
        </p:txBody>
      </p:sp>
      <p:sp>
        <p:nvSpPr>
          <p:cNvPr id="94214" name="Rectangle 6"/>
          <p:cNvSpPr>
            <a:spLocks noGrp="1" noChangeArrowheads="1"/>
          </p:cNvSpPr>
          <p:nvPr>
            <p:ph type="sldNum" sz="quarter" idx="4"/>
          </p:nvPr>
        </p:nvSpPr>
        <p:spPr/>
        <p:txBody>
          <a:bodyPr/>
          <a:lstStyle>
            <a:lvl1pPr>
              <a:defRPr/>
            </a:lvl1pPr>
          </a:lstStyle>
          <a:p>
            <a:fld id="{AF0AC1CF-7945-43C6-AEA2-D8138D9A3770}" type="slidenum">
              <a:rPr lang="cs-CZ">
                <a:solidFill>
                  <a:srgbClr val="FFFFFF"/>
                </a:solidFill>
              </a:rPr>
              <a:pPr/>
              <a:t>‹#›</a:t>
            </a:fld>
            <a:endParaRPr lang="cs-CZ">
              <a:solidFill>
                <a:srgbClr val="FFFFFF"/>
              </a:solidFill>
            </a:endParaRPr>
          </a:p>
        </p:txBody>
      </p:sp>
      <p:sp>
        <p:nvSpPr>
          <p:cNvPr id="94215" name="WordArt 7"/>
          <p:cNvSpPr>
            <a:spLocks noChangeArrowheads="1" noChangeShapeType="1" noTextEdit="1"/>
          </p:cNvSpPr>
          <p:nvPr/>
        </p:nvSpPr>
        <p:spPr bwMode="auto">
          <a:xfrm>
            <a:off x="179388" y="115888"/>
            <a:ext cx="1439862" cy="2873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cs-CZ" sz="3600" i="1" kern="10">
                <a:gradFill rotWithShape="1">
                  <a:gsLst>
                    <a:gs pos="0">
                      <a:srgbClr val="800000">
                        <a:gamma/>
                        <a:shade val="46275"/>
                        <a:invGamma/>
                      </a:srgbClr>
                    </a:gs>
                    <a:gs pos="50000">
                      <a:srgbClr val="800000">
                        <a:alpha val="60001"/>
                      </a:srgbClr>
                    </a:gs>
                    <a:gs pos="100000">
                      <a:srgbClr val="800000">
                        <a:gamma/>
                        <a:shade val="46275"/>
                        <a:invGamma/>
                      </a:srgbClr>
                    </a:gs>
                  </a:gsLst>
                  <a:lin ang="5400000" scaled="1"/>
                </a:gradFill>
                <a:effectLst>
                  <a:outerShdw dist="35921" dir="2700000" algn="ctr" rotWithShape="0">
                    <a:srgbClr val="808080">
                      <a:alpha val="80000"/>
                    </a:srgbClr>
                  </a:outerShdw>
                </a:effectLst>
                <a:latin typeface="Arial Black"/>
              </a:rPr>
              <a:t>RoBla</a:t>
            </a:r>
          </a:p>
        </p:txBody>
      </p:sp>
    </p:spTree>
    <p:extLst>
      <p:ext uri="{BB962C8B-B14F-4D97-AF65-F5344CB8AC3E}">
        <p14:creationId xmlns:p14="http://schemas.microsoft.com/office/powerpoint/2010/main" val="316541954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FFFFFF"/>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FFFFFF"/>
              </a:solidFill>
            </a:endParaRPr>
          </a:p>
        </p:txBody>
      </p:sp>
      <p:sp>
        <p:nvSpPr>
          <p:cNvPr id="6" name="Zástupný symbol pro číslo snímku 5"/>
          <p:cNvSpPr>
            <a:spLocks noGrp="1"/>
          </p:cNvSpPr>
          <p:nvPr>
            <p:ph type="sldNum" sz="quarter" idx="12"/>
          </p:nvPr>
        </p:nvSpPr>
        <p:spPr/>
        <p:txBody>
          <a:bodyPr/>
          <a:lstStyle>
            <a:lvl1pPr>
              <a:defRPr/>
            </a:lvl1pPr>
          </a:lstStyle>
          <a:p>
            <a:fld id="{3A2702DC-0E28-438C-A6A3-2E3B0D3D6898}"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3835358241"/>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a:t>Kliknite sem a upravte štýl predlohy nadpisov.</a:t>
            </a:r>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a:t>Kliknite sem a upravte štýly predlohy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sk-SK"/>
          </a:p>
        </p:txBody>
      </p:sp>
      <p:sp>
        <p:nvSpPr>
          <p:cNvPr id="5" name="Rectangle 5"/>
          <p:cNvSpPr>
            <a:spLocks noGrp="1" noChangeArrowheads="1"/>
          </p:cNvSpPr>
          <p:nvPr>
            <p:ph type="ftr" sz="quarter" idx="11"/>
          </p:nvPr>
        </p:nvSpPr>
        <p:spPr>
          <a:ln/>
        </p:spPr>
        <p:txBody>
          <a:bodyPr/>
          <a:lstStyle>
            <a:lvl1pPr>
              <a:defRPr/>
            </a:lvl1pPr>
          </a:lstStyle>
          <a:p>
            <a:pPr>
              <a:defRPr/>
            </a:pPr>
            <a:endParaRPr lang="sk-SK"/>
          </a:p>
        </p:txBody>
      </p:sp>
      <p:sp>
        <p:nvSpPr>
          <p:cNvPr id="6" name="Rectangle 6"/>
          <p:cNvSpPr>
            <a:spLocks noGrp="1" noChangeArrowheads="1"/>
          </p:cNvSpPr>
          <p:nvPr>
            <p:ph type="sldNum" sz="quarter" idx="12"/>
          </p:nvPr>
        </p:nvSpPr>
        <p:spPr>
          <a:ln/>
        </p:spPr>
        <p:txBody>
          <a:bodyPr/>
          <a:lstStyle>
            <a:lvl1pPr>
              <a:defRPr/>
            </a:lvl1pPr>
          </a:lstStyle>
          <a:p>
            <a:pPr>
              <a:defRPr/>
            </a:pPr>
            <a:fld id="{62AEB2F4-56F0-472A-8A99-ED5F5294AF6A}" type="slidenum">
              <a:rPr lang="sk-SK"/>
              <a:pPr>
                <a:defRPr/>
              </a:pPr>
              <a:t>‹#›</a:t>
            </a:fld>
            <a:endParaRPr lang="sk-SK"/>
          </a:p>
        </p:txBody>
      </p:sp>
    </p:spTree>
    <p:extLst>
      <p:ext uri="{BB962C8B-B14F-4D97-AF65-F5344CB8AC3E}">
        <p14:creationId xmlns:p14="http://schemas.microsoft.com/office/powerpoint/2010/main" val="22619814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solidFill>
                <a:srgbClr val="FFFFFF"/>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FFFFFF"/>
              </a:solidFill>
            </a:endParaRPr>
          </a:p>
        </p:txBody>
      </p:sp>
      <p:sp>
        <p:nvSpPr>
          <p:cNvPr id="6" name="Zástupný symbol pro číslo snímku 5"/>
          <p:cNvSpPr>
            <a:spLocks noGrp="1"/>
          </p:cNvSpPr>
          <p:nvPr>
            <p:ph type="sldNum" sz="quarter" idx="12"/>
          </p:nvPr>
        </p:nvSpPr>
        <p:spPr/>
        <p:txBody>
          <a:bodyPr/>
          <a:lstStyle>
            <a:lvl1pPr>
              <a:defRPr/>
            </a:lvl1pPr>
          </a:lstStyle>
          <a:p>
            <a:fld id="{3A42BD41-931E-445E-8030-1B14FCD4922D}"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2318353276"/>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lvl1pPr>
              <a:defRPr/>
            </a:lvl1pPr>
          </a:lstStyle>
          <a:p>
            <a:endParaRPr lang="cs-CZ">
              <a:solidFill>
                <a:srgbClr val="FFFFFF"/>
              </a:solidFill>
            </a:endParaRPr>
          </a:p>
        </p:txBody>
      </p:sp>
      <p:sp>
        <p:nvSpPr>
          <p:cNvPr id="6" name="Zástupný symbol pro zápatí 5"/>
          <p:cNvSpPr>
            <a:spLocks noGrp="1"/>
          </p:cNvSpPr>
          <p:nvPr>
            <p:ph type="ftr" sz="quarter" idx="11"/>
          </p:nvPr>
        </p:nvSpPr>
        <p:spPr/>
        <p:txBody>
          <a:bodyPr/>
          <a:lstStyle>
            <a:lvl1pPr>
              <a:defRPr/>
            </a:lvl1pPr>
          </a:lstStyle>
          <a:p>
            <a:endParaRPr lang="cs-CZ">
              <a:solidFill>
                <a:srgbClr val="FFFFFF"/>
              </a:solidFill>
            </a:endParaRPr>
          </a:p>
        </p:txBody>
      </p:sp>
      <p:sp>
        <p:nvSpPr>
          <p:cNvPr id="7" name="Zástupný symbol pro číslo snímku 6"/>
          <p:cNvSpPr>
            <a:spLocks noGrp="1"/>
          </p:cNvSpPr>
          <p:nvPr>
            <p:ph type="sldNum" sz="quarter" idx="12"/>
          </p:nvPr>
        </p:nvSpPr>
        <p:spPr/>
        <p:txBody>
          <a:bodyPr/>
          <a:lstStyle>
            <a:lvl1pPr>
              <a:defRPr/>
            </a:lvl1pPr>
          </a:lstStyle>
          <a:p>
            <a:fld id="{FF38F4B4-B114-4862-909E-2D7A2324EA1F}"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1629180532"/>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lvl1pPr>
              <a:defRPr/>
            </a:lvl1pPr>
          </a:lstStyle>
          <a:p>
            <a:endParaRPr lang="cs-CZ">
              <a:solidFill>
                <a:srgbClr val="FFFFFF"/>
              </a:solidFill>
            </a:endParaRPr>
          </a:p>
        </p:txBody>
      </p:sp>
      <p:sp>
        <p:nvSpPr>
          <p:cNvPr id="8" name="Zástupný symbol pro zápatí 7"/>
          <p:cNvSpPr>
            <a:spLocks noGrp="1"/>
          </p:cNvSpPr>
          <p:nvPr>
            <p:ph type="ftr" sz="quarter" idx="11"/>
          </p:nvPr>
        </p:nvSpPr>
        <p:spPr/>
        <p:txBody>
          <a:bodyPr/>
          <a:lstStyle>
            <a:lvl1pPr>
              <a:defRPr/>
            </a:lvl1pPr>
          </a:lstStyle>
          <a:p>
            <a:endParaRPr lang="cs-CZ">
              <a:solidFill>
                <a:srgbClr val="FFFFFF"/>
              </a:solidFill>
            </a:endParaRPr>
          </a:p>
        </p:txBody>
      </p:sp>
      <p:sp>
        <p:nvSpPr>
          <p:cNvPr id="9" name="Zástupný symbol pro číslo snímku 8"/>
          <p:cNvSpPr>
            <a:spLocks noGrp="1"/>
          </p:cNvSpPr>
          <p:nvPr>
            <p:ph type="sldNum" sz="quarter" idx="12"/>
          </p:nvPr>
        </p:nvSpPr>
        <p:spPr/>
        <p:txBody>
          <a:bodyPr/>
          <a:lstStyle>
            <a:lvl1pPr>
              <a:defRPr/>
            </a:lvl1pPr>
          </a:lstStyle>
          <a:p>
            <a:fld id="{E3E49742-4308-4CFC-AF2C-30977030A2C5}"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315882981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lvl1pPr>
              <a:defRPr/>
            </a:lvl1pPr>
          </a:lstStyle>
          <a:p>
            <a:endParaRPr lang="cs-CZ">
              <a:solidFill>
                <a:srgbClr val="FFFFFF"/>
              </a:solidFill>
            </a:endParaRPr>
          </a:p>
        </p:txBody>
      </p:sp>
      <p:sp>
        <p:nvSpPr>
          <p:cNvPr id="4" name="Zástupný symbol pro zápatí 3"/>
          <p:cNvSpPr>
            <a:spLocks noGrp="1"/>
          </p:cNvSpPr>
          <p:nvPr>
            <p:ph type="ftr" sz="quarter" idx="11"/>
          </p:nvPr>
        </p:nvSpPr>
        <p:spPr/>
        <p:txBody>
          <a:bodyPr/>
          <a:lstStyle>
            <a:lvl1pPr>
              <a:defRPr/>
            </a:lvl1pPr>
          </a:lstStyle>
          <a:p>
            <a:endParaRPr lang="cs-CZ">
              <a:solidFill>
                <a:srgbClr val="FFFFFF"/>
              </a:solidFill>
            </a:endParaRPr>
          </a:p>
        </p:txBody>
      </p:sp>
      <p:sp>
        <p:nvSpPr>
          <p:cNvPr id="5" name="Zástupný symbol pro číslo snímku 4"/>
          <p:cNvSpPr>
            <a:spLocks noGrp="1"/>
          </p:cNvSpPr>
          <p:nvPr>
            <p:ph type="sldNum" sz="quarter" idx="12"/>
          </p:nvPr>
        </p:nvSpPr>
        <p:spPr/>
        <p:txBody>
          <a:bodyPr/>
          <a:lstStyle>
            <a:lvl1pPr>
              <a:defRPr/>
            </a:lvl1pPr>
          </a:lstStyle>
          <a:p>
            <a:fld id="{29DA074E-1D21-4C9B-A5AC-CA128C309A9D}"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1624055238"/>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solidFill>
                <a:srgbClr val="FFFFFF"/>
              </a:solidFill>
            </a:endParaRPr>
          </a:p>
        </p:txBody>
      </p:sp>
      <p:sp>
        <p:nvSpPr>
          <p:cNvPr id="3" name="Zástupný symbol pro zápatí 2"/>
          <p:cNvSpPr>
            <a:spLocks noGrp="1"/>
          </p:cNvSpPr>
          <p:nvPr>
            <p:ph type="ftr" sz="quarter" idx="11"/>
          </p:nvPr>
        </p:nvSpPr>
        <p:spPr/>
        <p:txBody>
          <a:bodyPr/>
          <a:lstStyle>
            <a:lvl1pPr>
              <a:defRPr/>
            </a:lvl1pPr>
          </a:lstStyle>
          <a:p>
            <a:endParaRPr lang="cs-CZ">
              <a:solidFill>
                <a:srgbClr val="FFFFFF"/>
              </a:solidFill>
            </a:endParaRPr>
          </a:p>
        </p:txBody>
      </p:sp>
      <p:sp>
        <p:nvSpPr>
          <p:cNvPr id="4" name="Zástupný symbol pro číslo snímku 3"/>
          <p:cNvSpPr>
            <a:spLocks noGrp="1"/>
          </p:cNvSpPr>
          <p:nvPr>
            <p:ph type="sldNum" sz="quarter" idx="12"/>
          </p:nvPr>
        </p:nvSpPr>
        <p:spPr/>
        <p:txBody>
          <a:bodyPr/>
          <a:lstStyle>
            <a:lvl1pPr>
              <a:defRPr/>
            </a:lvl1pPr>
          </a:lstStyle>
          <a:p>
            <a:fld id="{1E6BE80F-F117-45E2-B286-509B048BEA69}"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316031628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solidFill>
                <a:srgbClr val="FFFFFF"/>
              </a:solidFill>
            </a:endParaRPr>
          </a:p>
        </p:txBody>
      </p:sp>
      <p:sp>
        <p:nvSpPr>
          <p:cNvPr id="6" name="Zástupný symbol pro zápatí 5"/>
          <p:cNvSpPr>
            <a:spLocks noGrp="1"/>
          </p:cNvSpPr>
          <p:nvPr>
            <p:ph type="ftr" sz="quarter" idx="11"/>
          </p:nvPr>
        </p:nvSpPr>
        <p:spPr/>
        <p:txBody>
          <a:bodyPr/>
          <a:lstStyle>
            <a:lvl1pPr>
              <a:defRPr/>
            </a:lvl1pPr>
          </a:lstStyle>
          <a:p>
            <a:endParaRPr lang="cs-CZ">
              <a:solidFill>
                <a:srgbClr val="FFFFFF"/>
              </a:solidFill>
            </a:endParaRPr>
          </a:p>
        </p:txBody>
      </p:sp>
      <p:sp>
        <p:nvSpPr>
          <p:cNvPr id="7" name="Zástupný symbol pro číslo snímku 6"/>
          <p:cNvSpPr>
            <a:spLocks noGrp="1"/>
          </p:cNvSpPr>
          <p:nvPr>
            <p:ph type="sldNum" sz="quarter" idx="12"/>
          </p:nvPr>
        </p:nvSpPr>
        <p:spPr/>
        <p:txBody>
          <a:bodyPr/>
          <a:lstStyle>
            <a:lvl1pPr>
              <a:defRPr/>
            </a:lvl1pPr>
          </a:lstStyle>
          <a:p>
            <a:fld id="{8C26A9AE-7773-4608-BD28-07306C610134}"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26667216"/>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solidFill>
                <a:srgbClr val="FFFFFF"/>
              </a:solidFill>
            </a:endParaRPr>
          </a:p>
        </p:txBody>
      </p:sp>
      <p:sp>
        <p:nvSpPr>
          <p:cNvPr id="6" name="Zástupný symbol pro zápatí 5"/>
          <p:cNvSpPr>
            <a:spLocks noGrp="1"/>
          </p:cNvSpPr>
          <p:nvPr>
            <p:ph type="ftr" sz="quarter" idx="11"/>
          </p:nvPr>
        </p:nvSpPr>
        <p:spPr/>
        <p:txBody>
          <a:bodyPr/>
          <a:lstStyle>
            <a:lvl1pPr>
              <a:defRPr/>
            </a:lvl1pPr>
          </a:lstStyle>
          <a:p>
            <a:endParaRPr lang="cs-CZ">
              <a:solidFill>
                <a:srgbClr val="FFFFFF"/>
              </a:solidFill>
            </a:endParaRPr>
          </a:p>
        </p:txBody>
      </p:sp>
      <p:sp>
        <p:nvSpPr>
          <p:cNvPr id="7" name="Zástupný symbol pro číslo snímku 6"/>
          <p:cNvSpPr>
            <a:spLocks noGrp="1"/>
          </p:cNvSpPr>
          <p:nvPr>
            <p:ph type="sldNum" sz="quarter" idx="12"/>
          </p:nvPr>
        </p:nvSpPr>
        <p:spPr/>
        <p:txBody>
          <a:bodyPr/>
          <a:lstStyle>
            <a:lvl1pPr>
              <a:defRPr/>
            </a:lvl1pPr>
          </a:lstStyle>
          <a:p>
            <a:fld id="{FE3F781B-3CD7-4F01-8B97-615EC18FE0E3}"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3078586590"/>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FFFFFF"/>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FFFFFF"/>
              </a:solidFill>
            </a:endParaRPr>
          </a:p>
        </p:txBody>
      </p:sp>
      <p:sp>
        <p:nvSpPr>
          <p:cNvPr id="6" name="Zástupný symbol pro číslo snímku 5"/>
          <p:cNvSpPr>
            <a:spLocks noGrp="1"/>
          </p:cNvSpPr>
          <p:nvPr>
            <p:ph type="sldNum" sz="quarter" idx="12"/>
          </p:nvPr>
        </p:nvSpPr>
        <p:spPr/>
        <p:txBody>
          <a:bodyPr/>
          <a:lstStyle>
            <a:lvl1pPr>
              <a:defRPr/>
            </a:lvl1pPr>
          </a:lstStyle>
          <a:p>
            <a:fld id="{0F2B5F4B-F14F-441D-A12C-22703D350815}"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1039886598"/>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381000"/>
            <a:ext cx="2057400" cy="5715000"/>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381000"/>
            <a:ext cx="6019800" cy="571500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lvl1pPr>
              <a:defRPr/>
            </a:lvl1pPr>
          </a:lstStyle>
          <a:p>
            <a:endParaRPr lang="cs-CZ">
              <a:solidFill>
                <a:srgbClr val="FFFFFF"/>
              </a:solidFill>
            </a:endParaRPr>
          </a:p>
        </p:txBody>
      </p:sp>
      <p:sp>
        <p:nvSpPr>
          <p:cNvPr id="5" name="Zástupný symbol pro zápatí 4"/>
          <p:cNvSpPr>
            <a:spLocks noGrp="1"/>
          </p:cNvSpPr>
          <p:nvPr>
            <p:ph type="ftr" sz="quarter" idx="11"/>
          </p:nvPr>
        </p:nvSpPr>
        <p:spPr/>
        <p:txBody>
          <a:bodyPr/>
          <a:lstStyle>
            <a:lvl1pPr>
              <a:defRPr/>
            </a:lvl1pPr>
          </a:lstStyle>
          <a:p>
            <a:endParaRPr lang="cs-CZ">
              <a:solidFill>
                <a:srgbClr val="FFFFFF"/>
              </a:solidFill>
            </a:endParaRPr>
          </a:p>
        </p:txBody>
      </p:sp>
      <p:sp>
        <p:nvSpPr>
          <p:cNvPr id="6" name="Zástupný symbol pro číslo snímku 5"/>
          <p:cNvSpPr>
            <a:spLocks noGrp="1"/>
          </p:cNvSpPr>
          <p:nvPr>
            <p:ph type="sldNum" sz="quarter" idx="12"/>
          </p:nvPr>
        </p:nvSpPr>
        <p:spPr/>
        <p:txBody>
          <a:bodyPr/>
          <a:lstStyle>
            <a:lvl1pPr>
              <a:defRPr/>
            </a:lvl1pPr>
          </a:lstStyle>
          <a:p>
            <a:fld id="{7B36BE85-49E7-42CA-8C5E-1FD61D9B471F}" type="slidenum">
              <a:rPr lang="cs-CZ">
                <a:solidFill>
                  <a:srgbClr val="FFFFFF"/>
                </a:solidFill>
              </a:rPr>
              <a:pPr/>
              <a:t>‹#›</a:t>
            </a:fld>
            <a:endParaRPr lang="cs-CZ">
              <a:solidFill>
                <a:srgbClr val="FFFFFF"/>
              </a:solidFill>
            </a:endParaRPr>
          </a:p>
        </p:txBody>
      </p:sp>
    </p:spTree>
    <p:extLst>
      <p:ext uri="{BB962C8B-B14F-4D97-AF65-F5344CB8AC3E}">
        <p14:creationId xmlns:p14="http://schemas.microsoft.com/office/powerpoint/2010/main" val="265352879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sk-SK"/>
          </a:p>
        </p:txBody>
      </p:sp>
      <p:sp>
        <p:nvSpPr>
          <p:cNvPr id="6" name="Rectangle 5"/>
          <p:cNvSpPr>
            <a:spLocks noGrp="1" noChangeArrowheads="1"/>
          </p:cNvSpPr>
          <p:nvPr>
            <p:ph type="ftr" sz="quarter" idx="11"/>
          </p:nvPr>
        </p:nvSpPr>
        <p:spPr>
          <a:ln/>
        </p:spPr>
        <p:txBody>
          <a:bodyPr/>
          <a:lstStyle>
            <a:lvl1pPr>
              <a:defRPr/>
            </a:lvl1pPr>
          </a:lstStyle>
          <a:p>
            <a:pPr>
              <a:defRPr/>
            </a:pP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A571ACB3-9D28-49F4-9D4A-D9CCFA620A76}" type="slidenum">
              <a:rPr lang="sk-SK"/>
              <a:pPr>
                <a:defRPr/>
              </a:pPr>
              <a:t>‹#›</a:t>
            </a:fld>
            <a:endParaRPr lang="sk-SK"/>
          </a:p>
        </p:txBody>
      </p:sp>
    </p:spTree>
    <p:extLst>
      <p:ext uri="{BB962C8B-B14F-4D97-AF65-F5344CB8AC3E}">
        <p14:creationId xmlns:p14="http://schemas.microsoft.com/office/powerpoint/2010/main" val="2692624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a:t>Kliknite sem a upravte štýl predlohy nadpisov.</a:t>
            </a:r>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sk-SK"/>
          </a:p>
        </p:txBody>
      </p:sp>
      <p:sp>
        <p:nvSpPr>
          <p:cNvPr id="8" name="Rectangle 5"/>
          <p:cNvSpPr>
            <a:spLocks noGrp="1" noChangeArrowheads="1"/>
          </p:cNvSpPr>
          <p:nvPr>
            <p:ph type="ftr" sz="quarter" idx="11"/>
          </p:nvPr>
        </p:nvSpPr>
        <p:spPr>
          <a:ln/>
        </p:spPr>
        <p:txBody>
          <a:bodyPr/>
          <a:lstStyle>
            <a:lvl1pPr>
              <a:defRPr/>
            </a:lvl1pPr>
          </a:lstStyle>
          <a:p>
            <a:pPr>
              <a:defRPr/>
            </a:pPr>
            <a:endParaRPr lang="sk-SK"/>
          </a:p>
        </p:txBody>
      </p:sp>
      <p:sp>
        <p:nvSpPr>
          <p:cNvPr id="9" name="Rectangle 6"/>
          <p:cNvSpPr>
            <a:spLocks noGrp="1" noChangeArrowheads="1"/>
          </p:cNvSpPr>
          <p:nvPr>
            <p:ph type="sldNum" sz="quarter" idx="12"/>
          </p:nvPr>
        </p:nvSpPr>
        <p:spPr>
          <a:ln/>
        </p:spPr>
        <p:txBody>
          <a:bodyPr/>
          <a:lstStyle>
            <a:lvl1pPr>
              <a:defRPr/>
            </a:lvl1pPr>
          </a:lstStyle>
          <a:p>
            <a:pPr>
              <a:defRPr/>
            </a:pPr>
            <a:fld id="{40D82B98-DA6E-4243-938A-3A525E4AB5FC}" type="slidenum">
              <a:rPr lang="sk-SK"/>
              <a:pPr>
                <a:defRPr/>
              </a:pPr>
              <a:t>‹#›</a:t>
            </a:fld>
            <a:endParaRPr lang="sk-SK"/>
          </a:p>
        </p:txBody>
      </p:sp>
    </p:spTree>
    <p:extLst>
      <p:ext uri="{BB962C8B-B14F-4D97-AF65-F5344CB8AC3E}">
        <p14:creationId xmlns:p14="http://schemas.microsoft.com/office/powerpoint/2010/main" val="3255102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t>Kliknite sem a upravte štýl predlohy nadpisov.</a:t>
            </a:r>
          </a:p>
        </p:txBody>
      </p:sp>
      <p:sp>
        <p:nvSpPr>
          <p:cNvPr id="3" name="Rectangle 4"/>
          <p:cNvSpPr>
            <a:spLocks noGrp="1" noChangeArrowheads="1"/>
          </p:cNvSpPr>
          <p:nvPr>
            <p:ph type="dt" sz="half" idx="10"/>
          </p:nvPr>
        </p:nvSpPr>
        <p:spPr>
          <a:ln/>
        </p:spPr>
        <p:txBody>
          <a:bodyPr/>
          <a:lstStyle>
            <a:lvl1pPr>
              <a:defRPr/>
            </a:lvl1pPr>
          </a:lstStyle>
          <a:p>
            <a:pPr>
              <a:defRPr/>
            </a:pPr>
            <a:endParaRPr lang="sk-SK"/>
          </a:p>
        </p:txBody>
      </p:sp>
      <p:sp>
        <p:nvSpPr>
          <p:cNvPr id="4" name="Rectangle 5"/>
          <p:cNvSpPr>
            <a:spLocks noGrp="1" noChangeArrowheads="1"/>
          </p:cNvSpPr>
          <p:nvPr>
            <p:ph type="ftr" sz="quarter" idx="11"/>
          </p:nvPr>
        </p:nvSpPr>
        <p:spPr>
          <a:ln/>
        </p:spPr>
        <p:txBody>
          <a:bodyPr/>
          <a:lstStyle>
            <a:lvl1pPr>
              <a:defRPr/>
            </a:lvl1pPr>
          </a:lstStyle>
          <a:p>
            <a:pPr>
              <a:defRPr/>
            </a:pPr>
            <a:endParaRPr lang="sk-SK"/>
          </a:p>
        </p:txBody>
      </p:sp>
      <p:sp>
        <p:nvSpPr>
          <p:cNvPr id="5" name="Rectangle 6"/>
          <p:cNvSpPr>
            <a:spLocks noGrp="1" noChangeArrowheads="1"/>
          </p:cNvSpPr>
          <p:nvPr>
            <p:ph type="sldNum" sz="quarter" idx="12"/>
          </p:nvPr>
        </p:nvSpPr>
        <p:spPr>
          <a:ln/>
        </p:spPr>
        <p:txBody>
          <a:bodyPr/>
          <a:lstStyle>
            <a:lvl1pPr>
              <a:defRPr/>
            </a:lvl1pPr>
          </a:lstStyle>
          <a:p>
            <a:pPr>
              <a:defRPr/>
            </a:pPr>
            <a:fld id="{FB9FCB3B-550C-4474-916A-C8E5EB983BE3}" type="slidenum">
              <a:rPr lang="sk-SK"/>
              <a:pPr>
                <a:defRPr/>
              </a:pPr>
              <a:t>‹#›</a:t>
            </a:fld>
            <a:endParaRPr lang="sk-SK"/>
          </a:p>
        </p:txBody>
      </p:sp>
    </p:spTree>
    <p:extLst>
      <p:ext uri="{BB962C8B-B14F-4D97-AF65-F5344CB8AC3E}">
        <p14:creationId xmlns:p14="http://schemas.microsoft.com/office/powerpoint/2010/main" val="1853240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k-SK"/>
          </a:p>
        </p:txBody>
      </p:sp>
      <p:sp>
        <p:nvSpPr>
          <p:cNvPr id="3" name="Rectangle 5"/>
          <p:cNvSpPr>
            <a:spLocks noGrp="1" noChangeArrowheads="1"/>
          </p:cNvSpPr>
          <p:nvPr>
            <p:ph type="ftr" sz="quarter" idx="11"/>
          </p:nvPr>
        </p:nvSpPr>
        <p:spPr>
          <a:ln/>
        </p:spPr>
        <p:txBody>
          <a:bodyPr/>
          <a:lstStyle>
            <a:lvl1pPr>
              <a:defRPr/>
            </a:lvl1pPr>
          </a:lstStyle>
          <a:p>
            <a:pPr>
              <a:defRPr/>
            </a:pPr>
            <a:endParaRPr lang="sk-SK"/>
          </a:p>
        </p:txBody>
      </p:sp>
      <p:sp>
        <p:nvSpPr>
          <p:cNvPr id="4" name="Rectangle 6"/>
          <p:cNvSpPr>
            <a:spLocks noGrp="1" noChangeArrowheads="1"/>
          </p:cNvSpPr>
          <p:nvPr>
            <p:ph type="sldNum" sz="quarter" idx="12"/>
          </p:nvPr>
        </p:nvSpPr>
        <p:spPr>
          <a:ln/>
        </p:spPr>
        <p:txBody>
          <a:bodyPr/>
          <a:lstStyle>
            <a:lvl1pPr>
              <a:defRPr/>
            </a:lvl1pPr>
          </a:lstStyle>
          <a:p>
            <a:pPr>
              <a:defRPr/>
            </a:pPr>
            <a:fld id="{2B1306A2-D0D7-4C64-84EE-4E40FCFD85D3}" type="slidenum">
              <a:rPr lang="sk-SK"/>
              <a:pPr>
                <a:defRPr/>
              </a:pPr>
              <a:t>‹#›</a:t>
            </a:fld>
            <a:endParaRPr lang="sk-SK"/>
          </a:p>
        </p:txBody>
      </p:sp>
    </p:spTree>
    <p:extLst>
      <p:ext uri="{BB962C8B-B14F-4D97-AF65-F5344CB8AC3E}">
        <p14:creationId xmlns:p14="http://schemas.microsoft.com/office/powerpoint/2010/main" val="900987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a:t>Kliknite sem a upravte štýl predlohy nadpisov.</a:t>
            </a:r>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sk-SK"/>
          </a:p>
        </p:txBody>
      </p:sp>
      <p:sp>
        <p:nvSpPr>
          <p:cNvPr id="6" name="Rectangle 5"/>
          <p:cNvSpPr>
            <a:spLocks noGrp="1" noChangeArrowheads="1"/>
          </p:cNvSpPr>
          <p:nvPr>
            <p:ph type="ftr" sz="quarter" idx="11"/>
          </p:nvPr>
        </p:nvSpPr>
        <p:spPr>
          <a:ln/>
        </p:spPr>
        <p:txBody>
          <a:bodyPr/>
          <a:lstStyle>
            <a:lvl1pPr>
              <a:defRPr/>
            </a:lvl1pPr>
          </a:lstStyle>
          <a:p>
            <a:pPr>
              <a:defRPr/>
            </a:pP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3D7F6720-0470-4642-B495-E730A26F848A}" type="slidenum">
              <a:rPr lang="sk-SK"/>
              <a:pPr>
                <a:defRPr/>
              </a:pPr>
              <a:t>‹#›</a:t>
            </a:fld>
            <a:endParaRPr lang="sk-SK"/>
          </a:p>
        </p:txBody>
      </p:sp>
    </p:spTree>
    <p:extLst>
      <p:ext uri="{BB962C8B-B14F-4D97-AF65-F5344CB8AC3E}">
        <p14:creationId xmlns:p14="http://schemas.microsoft.com/office/powerpoint/2010/main" val="32452749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a:t>Kliknite sem a upravte štýl predlohy nadpisov.</a:t>
            </a:r>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a:t>Kliknite sem a upravte štýly predlohy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sk-SK"/>
          </a:p>
        </p:txBody>
      </p:sp>
      <p:sp>
        <p:nvSpPr>
          <p:cNvPr id="6" name="Rectangle 5"/>
          <p:cNvSpPr>
            <a:spLocks noGrp="1" noChangeArrowheads="1"/>
          </p:cNvSpPr>
          <p:nvPr>
            <p:ph type="ftr" sz="quarter" idx="11"/>
          </p:nvPr>
        </p:nvSpPr>
        <p:spPr>
          <a:ln/>
        </p:spPr>
        <p:txBody>
          <a:bodyPr/>
          <a:lstStyle>
            <a:lvl1pPr>
              <a:defRPr/>
            </a:lvl1pPr>
          </a:lstStyle>
          <a:p>
            <a:pPr>
              <a:defRPr/>
            </a:pPr>
            <a:endParaRPr lang="sk-SK"/>
          </a:p>
        </p:txBody>
      </p:sp>
      <p:sp>
        <p:nvSpPr>
          <p:cNvPr id="7" name="Rectangle 6"/>
          <p:cNvSpPr>
            <a:spLocks noGrp="1" noChangeArrowheads="1"/>
          </p:cNvSpPr>
          <p:nvPr>
            <p:ph type="sldNum" sz="quarter" idx="12"/>
          </p:nvPr>
        </p:nvSpPr>
        <p:spPr>
          <a:ln/>
        </p:spPr>
        <p:txBody>
          <a:bodyPr/>
          <a:lstStyle>
            <a:lvl1pPr>
              <a:defRPr/>
            </a:lvl1pPr>
          </a:lstStyle>
          <a:p>
            <a:pPr>
              <a:defRPr/>
            </a:pPr>
            <a:fld id="{5CC476AD-CB31-4148-80AC-ABB72A4D1697}" type="slidenum">
              <a:rPr lang="sk-SK"/>
              <a:pPr>
                <a:defRPr/>
              </a:pPr>
              <a:t>‹#›</a:t>
            </a:fld>
            <a:endParaRPr lang="sk-SK"/>
          </a:p>
        </p:txBody>
      </p:sp>
    </p:spTree>
    <p:extLst>
      <p:ext uri="{BB962C8B-B14F-4D97-AF65-F5344CB8AC3E}">
        <p14:creationId xmlns:p14="http://schemas.microsoft.com/office/powerpoint/2010/main" val="17458442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sk-SK"/>
              <a:t>Kliknite sem a upravte štýl predlohy nadpisov.</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sk-SK"/>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sk-SK"/>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8C3CB653-BA41-428A-8195-20210063F29E}" type="slidenum">
              <a:rPr lang="sk-SK"/>
              <a:pPr>
                <a:defRPr/>
              </a:pPr>
              <a:t>‹#›</a:t>
            </a:fld>
            <a:endParaRPr lang="sk-S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350"/>
            <a:ext cx="9140825" cy="6851650"/>
            <a:chOff x="0" y="4"/>
            <a:chExt cx="5758" cy="4316"/>
          </a:xfrm>
        </p:grpSpPr>
        <p:sp>
          <p:nvSpPr>
            <p:cNvPr id="1032" name="Freeform 3"/>
            <p:cNvSpPr>
              <a:spLocks/>
            </p:cNvSpPr>
            <p:nvPr/>
          </p:nvSpPr>
          <p:spPr bwMode="hidden">
            <a:xfrm>
              <a:off x="558" y="1161"/>
              <a:ext cx="5200" cy="3159"/>
            </a:xfrm>
            <a:custGeom>
              <a:avLst/>
              <a:gdLst>
                <a:gd name="T0" fmla="*/ 0 w 5184"/>
                <a:gd name="T1" fmla="*/ 3159 h 3159"/>
                <a:gd name="T2" fmla="*/ 5200 w 5184"/>
                <a:gd name="T3" fmla="*/ 3159 h 3159"/>
                <a:gd name="T4" fmla="*/ 5200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1033" name="Freeform 4"/>
            <p:cNvSpPr>
              <a:spLocks/>
            </p:cNvSpPr>
            <p:nvPr/>
          </p:nvSpPr>
          <p:spPr bwMode="hidden">
            <a:xfrm>
              <a:off x="0" y="1161"/>
              <a:ext cx="558" cy="3159"/>
            </a:xfrm>
            <a:custGeom>
              <a:avLst/>
              <a:gdLst>
                <a:gd name="T0" fmla="*/ 0 w 556"/>
                <a:gd name="T1" fmla="*/ 0 h 3159"/>
                <a:gd name="T2" fmla="*/ 0 w 556"/>
                <a:gd name="T3" fmla="*/ 3159 h 3159"/>
                <a:gd name="T4" fmla="*/ 558 w 556"/>
                <a:gd name="T5" fmla="*/ 3159 h 3159"/>
                <a:gd name="T6" fmla="*/ 558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grpSp>
          <p:nvGrpSpPr>
            <p:cNvPr id="1034" name="Group 5"/>
            <p:cNvGrpSpPr>
              <a:grpSpLocks/>
            </p:cNvGrpSpPr>
            <p:nvPr userDrawn="1"/>
          </p:nvGrpSpPr>
          <p:grpSpPr bwMode="auto">
            <a:xfrm>
              <a:off x="0" y="4"/>
              <a:ext cx="5758" cy="4316"/>
              <a:chOff x="0" y="4"/>
              <a:chExt cx="5758" cy="4316"/>
            </a:xfrm>
          </p:grpSpPr>
          <p:sp>
            <p:nvSpPr>
              <p:cNvPr id="1035" name="Freeform 6"/>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1036" name="Freeform 7"/>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1037" name="Freeform 8"/>
              <p:cNvSpPr>
                <a:spLocks/>
              </p:cNvSpPr>
              <p:nvPr/>
            </p:nvSpPr>
            <p:spPr bwMode="ltGray">
              <a:xfrm>
                <a:off x="1019" y="1155"/>
                <a:ext cx="4739" cy="12"/>
              </a:xfrm>
              <a:custGeom>
                <a:avLst/>
                <a:gdLst>
                  <a:gd name="T0" fmla="*/ 4739 w 4724"/>
                  <a:gd name="T1" fmla="*/ 0 h 12"/>
                  <a:gd name="T2" fmla="*/ 0 w 4724"/>
                  <a:gd name="T3" fmla="*/ 0 h 12"/>
                  <a:gd name="T4" fmla="*/ 0 w 4724"/>
                  <a:gd name="T5" fmla="*/ 12 h 12"/>
                  <a:gd name="T6" fmla="*/ 4739 w 4724"/>
                  <a:gd name="T7" fmla="*/ 12 h 12"/>
                  <a:gd name="T8" fmla="*/ 4739 w 4724"/>
                  <a:gd name="T9" fmla="*/ 0 h 12"/>
                  <a:gd name="T10" fmla="*/ 473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1038" name="Freeform 9"/>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1039" name="Freeform 10"/>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307211" name="Freeform 11"/>
              <p:cNvSpPr>
                <a:spLocks/>
              </p:cNvSpPr>
              <p:nvPr/>
            </p:nvSpPr>
            <p:spPr bwMode="ltGray">
              <a:xfrm>
                <a:off x="552" y="951"/>
                <a:ext cx="12" cy="420"/>
              </a:xfrm>
              <a:custGeom>
                <a:avLst/>
                <a:gdLst>
                  <a:gd name="T0" fmla="*/ 0 w 12"/>
                  <a:gd name="T1" fmla="*/ 0 h 420"/>
                  <a:gd name="T2" fmla="*/ 0 w 12"/>
                  <a:gd name="T3" fmla="*/ 420 h 420"/>
                  <a:gd name="T4" fmla="*/ 12 w 12"/>
                  <a:gd name="T5" fmla="*/ 420 h 420"/>
                  <a:gd name="T6" fmla="*/ 12 w 12"/>
                  <a:gd name="T7" fmla="*/ 0 h 420"/>
                  <a:gd name="T8" fmla="*/ 0 w 12"/>
                  <a:gd name="T9" fmla="*/ 0 h 420"/>
                  <a:gd name="T10" fmla="*/ 0 w 12"/>
                  <a:gd name="T11" fmla="*/ 0 h 420"/>
                </a:gdLst>
                <a:ahLst/>
                <a:cxnLst>
                  <a:cxn ang="0">
                    <a:pos x="T0" y="T1"/>
                  </a:cxn>
                  <a:cxn ang="0">
                    <a:pos x="T2" y="T3"/>
                  </a:cxn>
                  <a:cxn ang="0">
                    <a:pos x="T4" y="T5"/>
                  </a:cxn>
                  <a:cxn ang="0">
                    <a:pos x="T6" y="T7"/>
                  </a:cxn>
                  <a:cxn ang="0">
                    <a:pos x="T8" y="T9"/>
                  </a:cxn>
                  <a:cxn ang="0">
                    <a:pos x="T10" y="T11"/>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Tahoma" pitchFamily="34" charset="0"/>
                </a:endParaRPr>
              </a:p>
            </p:txBody>
          </p:sp>
          <p:sp>
            <p:nvSpPr>
              <p:cNvPr id="1041" name="Freeform 12"/>
              <p:cNvSpPr>
                <a:spLocks/>
              </p:cNvSpPr>
              <p:nvPr/>
            </p:nvSpPr>
            <p:spPr bwMode="ltGray">
              <a:xfrm>
                <a:off x="0" y="1155"/>
                <a:ext cx="351" cy="12"/>
              </a:xfrm>
              <a:custGeom>
                <a:avLst/>
                <a:gdLst>
                  <a:gd name="T0" fmla="*/ 0 w 251"/>
                  <a:gd name="T1" fmla="*/ 0 h 12"/>
                  <a:gd name="T2" fmla="*/ 0 w 251"/>
                  <a:gd name="T3" fmla="*/ 12 h 12"/>
                  <a:gd name="T4" fmla="*/ 351 w 251"/>
                  <a:gd name="T5" fmla="*/ 12 h 12"/>
                  <a:gd name="T6" fmla="*/ 351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1042" name="Freeform 13"/>
              <p:cNvSpPr>
                <a:spLocks/>
              </p:cNvSpPr>
              <p:nvPr/>
            </p:nvSpPr>
            <p:spPr bwMode="ltGray">
              <a:xfrm>
                <a:off x="767" y="1155"/>
                <a:ext cx="252" cy="12"/>
              </a:xfrm>
              <a:custGeom>
                <a:avLst/>
                <a:gdLst>
                  <a:gd name="T0" fmla="*/ 252 w 251"/>
                  <a:gd name="T1" fmla="*/ 0 h 12"/>
                  <a:gd name="T2" fmla="*/ 0 w 251"/>
                  <a:gd name="T3" fmla="*/ 0 h 12"/>
                  <a:gd name="T4" fmla="*/ 0 w 251"/>
                  <a:gd name="T5" fmla="*/ 12 h 12"/>
                  <a:gd name="T6" fmla="*/ 252 w 251"/>
                  <a:gd name="T7" fmla="*/ 12 h 12"/>
                  <a:gd name="T8" fmla="*/ 252 w 251"/>
                  <a:gd name="T9" fmla="*/ 0 h 12"/>
                  <a:gd name="T10" fmla="*/ 252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FF"/>
                  </a:solidFill>
                  <a:latin typeface="Tahoma" pitchFamily="34" charset="0"/>
                </a:endParaRPr>
              </a:p>
            </p:txBody>
          </p:sp>
          <p:sp>
            <p:nvSpPr>
              <p:cNvPr id="307214" name="Freeform 14"/>
              <p:cNvSpPr>
                <a:spLocks/>
              </p:cNvSpPr>
              <p:nvPr/>
            </p:nvSpPr>
            <p:spPr bwMode="ltGray">
              <a:xfrm>
                <a:off x="348" y="1155"/>
                <a:ext cx="419" cy="12"/>
              </a:xfrm>
              <a:custGeom>
                <a:avLst/>
                <a:gdLst>
                  <a:gd name="T0" fmla="*/ 0 w 418"/>
                  <a:gd name="T1" fmla="*/ 0 h 12"/>
                  <a:gd name="T2" fmla="*/ 0 w 418"/>
                  <a:gd name="T3" fmla="*/ 12 h 12"/>
                  <a:gd name="T4" fmla="*/ 418 w 418"/>
                  <a:gd name="T5" fmla="*/ 12 h 12"/>
                  <a:gd name="T6" fmla="*/ 418 w 418"/>
                  <a:gd name="T7" fmla="*/ 0 h 12"/>
                  <a:gd name="T8" fmla="*/ 0 w 418"/>
                  <a:gd name="T9" fmla="*/ 0 h 12"/>
                  <a:gd name="T10" fmla="*/ 0 w 418"/>
                  <a:gd name="T11" fmla="*/ 0 h 12"/>
                </a:gdLst>
                <a:ahLst/>
                <a:cxnLst>
                  <a:cxn ang="0">
                    <a:pos x="T0" y="T1"/>
                  </a:cxn>
                  <a:cxn ang="0">
                    <a:pos x="T2" y="T3"/>
                  </a:cxn>
                  <a:cxn ang="0">
                    <a:pos x="T4" y="T5"/>
                  </a:cxn>
                  <a:cxn ang="0">
                    <a:pos x="T6" y="T7"/>
                  </a:cxn>
                  <a:cxn ang="0">
                    <a:pos x="T8" y="T9"/>
                  </a:cxn>
                  <a:cxn ang="0">
                    <a:pos x="T10" y="T11"/>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solidFill>
                    <a:srgbClr val="FFFFFF"/>
                  </a:solidFill>
                  <a:latin typeface="Tahoma" pitchFamily="34" charset="0"/>
                </a:endParaRPr>
              </a:p>
            </p:txBody>
          </p:sp>
        </p:grpSp>
      </p:grpSp>
      <p:sp>
        <p:nvSpPr>
          <p:cNvPr id="307215" name="Rectangle 15"/>
          <p:cNvSpPr>
            <a:spLocks noGrp="1" noChangeArrowheads="1"/>
          </p:cNvSpPr>
          <p:nvPr>
            <p:ph type="title"/>
          </p:nvPr>
        </p:nvSpPr>
        <p:spPr bwMode="auto">
          <a:xfrm>
            <a:off x="1066800" y="304800"/>
            <a:ext cx="75438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307216" name="Rectangle 16"/>
          <p:cNvSpPr>
            <a:spLocks noGrp="1" noChangeArrowheads="1"/>
          </p:cNvSpPr>
          <p:nvPr>
            <p:ph type="body" idx="1"/>
          </p:nvPr>
        </p:nvSpPr>
        <p:spPr bwMode="auto">
          <a:xfrm>
            <a:off x="1066800" y="1981200"/>
            <a:ext cx="7543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07217" name="Rectangle 17"/>
          <p:cNvSpPr>
            <a:spLocks noGrp="1" noChangeArrowheads="1"/>
          </p:cNvSpPr>
          <p:nvPr>
            <p:ph type="dt" sz="half" idx="2"/>
          </p:nvPr>
        </p:nvSpPr>
        <p:spPr bwMode="auto">
          <a:xfrm>
            <a:off x="1066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effectLst>
                  <a:outerShdw blurRad="38100" dist="38100" dir="2700000" algn="tl">
                    <a:srgbClr val="000000"/>
                  </a:outerShdw>
                </a:effectLst>
              </a:defRPr>
            </a:lvl1pPr>
          </a:lstStyle>
          <a:p>
            <a:pPr>
              <a:defRPr/>
            </a:pPr>
            <a:endParaRPr lang="cs-CZ">
              <a:solidFill>
                <a:srgbClr val="FFFFFF"/>
              </a:solidFill>
              <a:latin typeface="Tahoma" pitchFamily="34" charset="0"/>
            </a:endParaRPr>
          </a:p>
        </p:txBody>
      </p:sp>
      <p:sp>
        <p:nvSpPr>
          <p:cNvPr id="307218" name="Rectangle 18"/>
          <p:cNvSpPr>
            <a:spLocks noGrp="1" noChangeArrowheads="1"/>
          </p:cNvSpPr>
          <p:nvPr>
            <p:ph type="ftr" sz="quarter" idx="3"/>
          </p:nvPr>
        </p:nvSpPr>
        <p:spPr bwMode="auto">
          <a:xfrm>
            <a:off x="34290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effectLst>
                  <a:outerShdw blurRad="38100" dist="38100" dir="2700000" algn="tl">
                    <a:srgbClr val="000000"/>
                  </a:outerShdw>
                </a:effectLst>
              </a:defRPr>
            </a:lvl1pPr>
          </a:lstStyle>
          <a:p>
            <a:pPr>
              <a:defRPr/>
            </a:pPr>
            <a:endParaRPr lang="cs-CZ">
              <a:solidFill>
                <a:srgbClr val="FFFFFF"/>
              </a:solidFill>
              <a:latin typeface="Tahoma" pitchFamily="34" charset="0"/>
            </a:endParaRPr>
          </a:p>
        </p:txBody>
      </p:sp>
      <p:sp>
        <p:nvSpPr>
          <p:cNvPr id="307219" name="Rectangle 19"/>
          <p:cNvSpPr>
            <a:spLocks noGrp="1" noChangeArrowheads="1"/>
          </p:cNvSpPr>
          <p:nvPr>
            <p:ph type="sldNum" sz="quarter" idx="4"/>
          </p:nvPr>
        </p:nvSpPr>
        <p:spPr bwMode="auto">
          <a:xfrm>
            <a:off x="67056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effectLst>
                  <a:outerShdw blurRad="38100" dist="38100" dir="2700000" algn="tl">
                    <a:srgbClr val="000000"/>
                  </a:outerShdw>
                </a:effectLst>
              </a:defRPr>
            </a:lvl1pPr>
          </a:lstStyle>
          <a:p>
            <a:pPr>
              <a:defRPr/>
            </a:pPr>
            <a:fld id="{C207CEF0-FC53-4412-8C72-B2A4C833A308}" type="slidenum">
              <a:rPr lang="cs-CZ">
                <a:solidFill>
                  <a:srgbClr val="FFFFFF"/>
                </a:solidFill>
                <a:latin typeface="Tahoma" pitchFamily="34" charset="0"/>
              </a:rPr>
              <a:pPr>
                <a:defRPr/>
              </a:pPr>
              <a:t>‹#›</a:t>
            </a:fld>
            <a:endParaRPr lang="cs-CZ">
              <a:solidFill>
                <a:srgbClr val="FFFFFF"/>
              </a:solidFill>
              <a:latin typeface="Tahoma" pitchFamily="34" charset="0"/>
            </a:endParaRPr>
          </a:p>
        </p:txBody>
      </p:sp>
    </p:spTree>
    <p:extLst>
      <p:ext uri="{BB962C8B-B14F-4D97-AF65-F5344CB8AC3E}">
        <p14:creationId xmlns:p14="http://schemas.microsoft.com/office/powerpoint/2010/main" val="1354065091"/>
      </p:ext>
    </p:extLst>
  </p:cSld>
  <p:clrMap bg1="dk2" tx1="lt1" bg2="dk1"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7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0000">
                <a:gamma/>
                <a:shade val="46275"/>
                <a:invGamma/>
              </a:srgbClr>
            </a:gs>
            <a:gs pos="50000">
              <a:srgbClr val="990000"/>
            </a:gs>
            <a:gs pos="100000">
              <a:srgbClr val="990000">
                <a:gamma/>
                <a:shade val="46275"/>
                <a:invGamma/>
              </a:srgbClr>
            </a:gs>
          </a:gsLst>
          <a:lin ang="5400000" scaled="1"/>
        </a:gradFill>
        <a:effectLst/>
      </p:bgPr>
    </p:bg>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t>Klepnutím lze upravit styl předlohy nadpisů.</a:t>
            </a:r>
          </a:p>
        </p:txBody>
      </p:sp>
      <p:sp>
        <p:nvSpPr>
          <p:cNvPr id="93187" name="Rectangle 3"/>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9318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defRPr>
            </a:lvl1pPr>
          </a:lstStyle>
          <a:p>
            <a:endParaRPr lang="cs-CZ">
              <a:solidFill>
                <a:srgbClr val="FFFFFF"/>
              </a:solidFill>
            </a:endParaRPr>
          </a:p>
        </p:txBody>
      </p:sp>
      <p:sp>
        <p:nvSpPr>
          <p:cNvPr id="9318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defRPr>
            </a:lvl1pPr>
          </a:lstStyle>
          <a:p>
            <a:endParaRPr lang="cs-CZ">
              <a:solidFill>
                <a:srgbClr val="FFFFFF"/>
              </a:solidFill>
            </a:endParaRPr>
          </a:p>
        </p:txBody>
      </p:sp>
      <p:sp>
        <p:nvSpPr>
          <p:cNvPr id="9319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defRPr>
            </a:lvl1pPr>
          </a:lstStyle>
          <a:p>
            <a:fld id="{5A263E0E-02F7-41D4-AD45-E83058015B77}" type="slidenum">
              <a:rPr lang="cs-CZ">
                <a:solidFill>
                  <a:srgbClr val="FFFFFF"/>
                </a:solidFill>
              </a:rPr>
              <a:pPr/>
              <a:t>‹#›</a:t>
            </a:fld>
            <a:endParaRPr lang="cs-CZ">
              <a:solidFill>
                <a:srgbClr val="FFFFFF"/>
              </a:solidFill>
            </a:endParaRPr>
          </a:p>
        </p:txBody>
      </p:sp>
      <p:sp>
        <p:nvSpPr>
          <p:cNvPr id="93191" name="WordArt 7"/>
          <p:cNvSpPr>
            <a:spLocks noChangeArrowheads="1" noChangeShapeType="1" noTextEdit="1"/>
          </p:cNvSpPr>
          <p:nvPr/>
        </p:nvSpPr>
        <p:spPr bwMode="auto">
          <a:xfrm>
            <a:off x="179388" y="115888"/>
            <a:ext cx="1439862" cy="287337"/>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cs-CZ" sz="3600" i="1" kern="10">
                <a:gradFill rotWithShape="1">
                  <a:gsLst>
                    <a:gs pos="0">
                      <a:srgbClr val="800000">
                        <a:gamma/>
                        <a:shade val="46275"/>
                        <a:invGamma/>
                      </a:srgbClr>
                    </a:gs>
                    <a:gs pos="50000">
                      <a:srgbClr val="800000">
                        <a:alpha val="60001"/>
                      </a:srgbClr>
                    </a:gs>
                    <a:gs pos="100000">
                      <a:srgbClr val="800000">
                        <a:gamma/>
                        <a:shade val="46275"/>
                        <a:invGamma/>
                      </a:srgbClr>
                    </a:gs>
                  </a:gsLst>
                  <a:lin ang="5400000" scaled="1"/>
                </a:gradFill>
                <a:effectLst>
                  <a:outerShdw dist="35921" dir="2700000" algn="ctr" rotWithShape="0">
                    <a:srgbClr val="808080">
                      <a:alpha val="80000"/>
                    </a:srgbClr>
                  </a:outerShdw>
                </a:effectLst>
                <a:latin typeface="Arial Black"/>
              </a:rPr>
              <a:t>RoBla</a:t>
            </a:r>
          </a:p>
        </p:txBody>
      </p:sp>
    </p:spTree>
    <p:extLst>
      <p:ext uri="{BB962C8B-B14F-4D97-AF65-F5344CB8AC3E}">
        <p14:creationId xmlns:p14="http://schemas.microsoft.com/office/powerpoint/2010/main" val="3862128711"/>
      </p:ext>
    </p:extLst>
  </p:cSld>
  <p:clrMap bg1="dk2" tx1="lt1" bg2="dk1"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fontAlgn="base">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fontAlgn="base">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fontAlgn="base">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3.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9.xml"/></Relationships>
</file>

<file path=ppt/slides/_rels/slide104.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slide" Target="slide50.xml"/><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hyperlink" Target="https://www.alza.sk/ako-vybrat-tlaciaren-art16785.htm" TargetMode="Externa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6-PX8r6v1ck"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alza.sk/slovnik/formaty-papiera-art13166.ht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alza.sk/slovnik/spotreba-v-stand-by-art13151.htm" TargetMode="External"/><Relationship Id="rId4" Type="http://schemas.openxmlformats.org/officeDocument/2006/relationships/hyperlink" Target="https://www.alza.sk/slovnik/maximalne-tlacove-rozlisenie-art13156.ht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alza.cz/tiskarny/inkoustove/18842930.htm#f&amp;cst=0&amp;pg=1&amp;pn=1&amp;par157=0--10&amp;par123=123-371&amp;sc=400" TargetMode="External"/><Relationship Id="rId2" Type="http://schemas.openxmlformats.org/officeDocument/2006/relationships/hyperlink" Target="https://www.alza.cz/tiskarny/inkoustove/18842930.htm#f&amp;cst=0&amp;pg=1&amp;pn=2&amp;par154=154-331&amp;sc=100" TargetMode="External"/><Relationship Id="rId1" Type="http://schemas.openxmlformats.org/officeDocument/2006/relationships/slideLayout" Target="../slideLayouts/slideLayout2.xml"/><Relationship Id="rId4" Type="http://schemas.openxmlformats.org/officeDocument/2006/relationships/hyperlink" Target="https://www.alza.cz/tiskarny/inkoustove/18842930.htm#f&amp;cst=0&amp;pg=1&amp;pn=1&amp;par157=0--10&amp;par123=123-370&amp;sc=700"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http://static.howstuffworks.com/gif/inkjet-printer10.jpg"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http://static.howstuffworks.com/gif/inkjet-printer5.jpg" TargetMode="External"/><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http://static.howstuffworks.com/gif/inkjet-printer6.jpg" TargetMode="External"/><Relationship Id="rId4" Type="http://schemas.openxmlformats.org/officeDocument/2006/relationships/image" Target="../media/image30.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http://static.howstuffworks.com/gif/inkjet-printer-feather.jpg" TargetMode="External"/><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prezi.com/osfgbk8bl6wu/pridavne-zariadenia/"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s://www.youtube.com/watch?v=XyCBrpsK890"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hyperlink" Target="https://www.alza.sk/slovnik/rychlost-tlace-ciernobielo-art13160.htm" TargetMode="External"/><Relationship Id="rId3" Type="http://schemas.openxmlformats.org/officeDocument/2006/relationships/hyperlink" Target="https://www.alza.sk/slovnik/formaty-papiera-art13166.htm" TargetMode="External"/><Relationship Id="rId7" Type="http://schemas.openxmlformats.org/officeDocument/2006/relationships/hyperlink" Target="https://www.alza.sk/slovnik/rychlost-tlace-farebne-art13159.htm" TargetMode="External"/><Relationship Id="rId2" Type="http://schemas.openxmlformats.org/officeDocument/2006/relationships/hyperlink" Target="https://www.alza.sk/slovnik/typicka-spotreba-art13150.htm" TargetMode="External"/><Relationship Id="rId1" Type="http://schemas.openxmlformats.org/officeDocument/2006/relationships/slideLayout" Target="../slideLayouts/slideLayout2.xml"/><Relationship Id="rId6" Type="http://schemas.openxmlformats.org/officeDocument/2006/relationships/hyperlink" Target="https://www.alza.sk/slovnik/maximalne-tlacove-rozlisenie-art13156.htm" TargetMode="External"/><Relationship Id="rId5" Type="http://schemas.openxmlformats.org/officeDocument/2006/relationships/hyperlink" Target="https://www.alza.sk/slovnik/rychlost-skenovania-art13164.htm" TargetMode="External"/><Relationship Id="rId4" Type="http://schemas.openxmlformats.org/officeDocument/2006/relationships/hyperlink" Target="https://www.alza.sk/slovnik/rozlisenie-skenera-art13163.htm" TargetMode="External"/><Relationship Id="rId9" Type="http://schemas.openxmlformats.org/officeDocument/2006/relationships/hyperlink" Target="https://www.alza.sk/slovnik/spotreba-v-stand-by-art13151.htm" TargetMode="External"/></Relationships>
</file>

<file path=ppt/slides/_rels/slide57.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http://static.howstuffworks.com/gif/laser-printer4.jpg" TargetMode="External"/><Relationship Id="rId2" Type="http://schemas.openxmlformats.org/officeDocument/2006/relationships/image" Target="../media/image44.jpeg"/><Relationship Id="rId1" Type="http://schemas.openxmlformats.org/officeDocument/2006/relationships/slideLayout" Target="../slideLayouts/slideLayout6.xml"/><Relationship Id="rId5" Type="http://schemas.openxmlformats.org/officeDocument/2006/relationships/image" Target="http://static.howstuffworks.com/gif/laser-printer6.jpg" TargetMode="External"/><Relationship Id="rId4" Type="http://schemas.openxmlformats.org/officeDocument/2006/relationships/image" Target="../media/image45.jpeg"/></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alza.sk/slovnik/rychlost-tlace-ciernobielo-art13160.htm" TargetMode="External"/><Relationship Id="rId2" Type="http://schemas.openxmlformats.org/officeDocument/2006/relationships/hyperlink" Target="https://www.alza.sk/slovnik/maximalne-tlacove-rozlisenie-art13156.htm" TargetMode="External"/><Relationship Id="rId1" Type="http://schemas.openxmlformats.org/officeDocument/2006/relationships/slideLayout" Target="../slideLayouts/slideLayout2.xml"/><Relationship Id="rId6" Type="http://schemas.openxmlformats.org/officeDocument/2006/relationships/hyperlink" Target="https://www.alza.sk/slovnik/hlucnost-art13167.htm" TargetMode="External"/><Relationship Id="rId5" Type="http://schemas.openxmlformats.org/officeDocument/2006/relationships/hyperlink" Target="https://www.alza.sk/slovnik/spotreba-v-stand-by-art13151.htm" TargetMode="External"/><Relationship Id="rId4" Type="http://schemas.openxmlformats.org/officeDocument/2006/relationships/hyperlink" Target="https://www.alza.sk/slovnik/doba-tlace-prvej-strany-art13161.htm"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youtube.com/watch?v=JEVurb1uVFA" TargetMode="External"/><Relationship Id="rId2" Type="http://schemas.openxmlformats.org/officeDocument/2006/relationships/hyperlink" Target="https://www.youtube.com/watch?v=EwvmNv1leUo"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51.emf"/></Relationships>
</file>

<file path=ppt/slides/_rels/slide68.xml.rels><?xml version="1.0" encoding="UTF-8" standalone="yes"?>
<Relationships xmlns="http://schemas.openxmlformats.org/package/2006/relationships"><Relationship Id="rId2" Type="http://schemas.openxmlformats.org/officeDocument/2006/relationships/image" Target="../media/image52.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youtube.com/watch?v=Ogdwlakblx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 Id="rId4" Type="http://schemas.openxmlformats.org/officeDocument/2006/relationships/image" Target="../media/image56.jpeg"/></Relationships>
</file>

<file path=ppt/slides/_rels/slide7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http://static.howstuffworks.com/gif/photocopier-xerox-toner-carrier.jpg" TargetMode="External"/><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http://static.howstuffworks.com/gif/laser-printer7.jpg" TargetMode="External"/><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image" Target="../media/image62.emf"/></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65.gi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hyperlink" Target="https://www.youtube.com/watch?v=ahjFhd2FRFQ"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2.xml"/><Relationship Id="rId5" Type="http://schemas.openxmlformats.org/officeDocument/2006/relationships/image" Target="../media/image69.jpeg"/><Relationship Id="rId4" Type="http://schemas.openxmlformats.org/officeDocument/2006/relationships/image" Target="../media/image68.jpeg"/></Relationships>
</file>

<file path=ppt/slides/_rels/slide87.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scspp.sk/evka/informa1G/p27_zakladne_komponenty_pocitaca.jpg"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hyperlink" Target="https://sk.wikipedia.org/wiki/Trojrozmern%C3%A1_tla%C4%8Diare%C5%88#cite_note-1" TargetMode="External"/><Relationship Id="rId7" Type="http://schemas.openxmlformats.org/officeDocument/2006/relationships/hyperlink" Target="https://sk.wikipedia.org/wiki/Trojrozmern%C3%A1_tla%C4%8Diare%C5%88#cite_note-2" TargetMode="External"/><Relationship Id="rId2" Type="http://schemas.openxmlformats.org/officeDocument/2006/relationships/hyperlink" Target="https://sk.wikipedia.org/wiki/Computer-aided_design" TargetMode="External"/><Relationship Id="rId1" Type="http://schemas.openxmlformats.org/officeDocument/2006/relationships/slideLayout" Target="../slideLayouts/slideLayout7.xml"/><Relationship Id="rId6" Type="http://schemas.openxmlformats.org/officeDocument/2006/relationships/hyperlink" Target="https://sk.wikipedia.org/w/index.php?title=RepRap&amp;action=edit&amp;redlink=1" TargetMode="External"/><Relationship Id="rId5" Type="http://schemas.openxmlformats.org/officeDocument/2006/relationships/hyperlink" Target="https://sk.wikipedia.org/wiki/Open-source" TargetMode="External"/><Relationship Id="rId4" Type="http://schemas.openxmlformats.org/officeDocument/2006/relationships/hyperlink" Target="https://sk.wikipedia.org/wiki/Termoplast"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sk.wikipedia.org/wiki/Trojrozmern%C3%A1_tla%C4%8Diare%C5%88#cite_note-1" TargetMode="External"/><Relationship Id="rId7" Type="http://schemas.openxmlformats.org/officeDocument/2006/relationships/hyperlink" Target="https://sk.wikipedia.org/wiki/Trojrozmern%C3%A1_tla%C4%8Diare%C5%88#cite_note-2" TargetMode="External"/><Relationship Id="rId2" Type="http://schemas.openxmlformats.org/officeDocument/2006/relationships/hyperlink" Target="https://sk.wikipedia.org/wiki/Computer-aided_design" TargetMode="External"/><Relationship Id="rId1" Type="http://schemas.openxmlformats.org/officeDocument/2006/relationships/slideLayout" Target="../slideLayouts/slideLayout7.xml"/><Relationship Id="rId6" Type="http://schemas.openxmlformats.org/officeDocument/2006/relationships/hyperlink" Target="https://sk.wikipedia.org/w/index.php?title=RepRap&amp;action=edit&amp;redlink=1" TargetMode="External"/><Relationship Id="rId5" Type="http://schemas.openxmlformats.org/officeDocument/2006/relationships/hyperlink" Target="https://sk.wikipedia.org/wiki/Open-source" TargetMode="External"/><Relationship Id="rId4" Type="http://schemas.openxmlformats.org/officeDocument/2006/relationships/hyperlink" Target="https://sk.wikipedia.org/wiki/Termoplast"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youtube.com/watch?v=dnIVrLqrEI8" TargetMode="External"/><Relationship Id="rId7" Type="http://schemas.openxmlformats.org/officeDocument/2006/relationships/hyperlink" Target="https://www.youtube.com/watch?v=xQ__5Cu9cpQ" TargetMode="External"/><Relationship Id="rId2" Type="http://schemas.openxmlformats.org/officeDocument/2006/relationships/hyperlink" Target="https://www.youtube.com/watch?v=UCI7BgLrk-4" TargetMode="External"/><Relationship Id="rId1" Type="http://schemas.openxmlformats.org/officeDocument/2006/relationships/slideLayout" Target="../slideLayouts/slideLayout7.xml"/><Relationship Id="rId6" Type="http://schemas.openxmlformats.org/officeDocument/2006/relationships/hyperlink" Target="https://www.youtube.com/watch?v=HUEQjDPdqbA" TargetMode="External"/><Relationship Id="rId5" Type="http://schemas.openxmlformats.org/officeDocument/2006/relationships/hyperlink" Target="https://www.youtube.com/watch?time_continue=67&amp;v=_EXbFZAeBVA" TargetMode="External"/><Relationship Id="rId4" Type="http://schemas.openxmlformats.org/officeDocument/2006/relationships/hyperlink" Target="https://www.youtube.com/watch?v=vqWDT4YmiDQ"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hyperlink" Target="https://sk.wikipedia.org/wiki/Priemysel" TargetMode="External"/><Relationship Id="rId2" Type="http://schemas.openxmlformats.org/officeDocument/2006/relationships/hyperlink" Target="https://sk.wikipedia.org/wiki/Trojrozmern%C3%BD_priestor" TargetMode="External"/><Relationship Id="rId1" Type="http://schemas.openxmlformats.org/officeDocument/2006/relationships/slideLayout" Target="../slideLayouts/slideLayout7.xml"/><Relationship Id="rId6" Type="http://schemas.openxmlformats.org/officeDocument/2006/relationships/hyperlink" Target="https://sk.wikipedia.org/wiki/Plast" TargetMode="External"/><Relationship Id="rId5" Type="http://schemas.openxmlformats.org/officeDocument/2006/relationships/hyperlink" Target="https://sk.wikipedia.org/wiki/Hobby" TargetMode="External"/><Relationship Id="rId4" Type="http://schemas.openxmlformats.org/officeDocument/2006/relationships/hyperlink" Target="https://sk.wikipedia.org/wiki/Medic%C3%ADna"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BlokTextu 1"/>
          <p:cNvSpPr txBox="1">
            <a:spLocks noChangeArrowheads="1"/>
          </p:cNvSpPr>
          <p:nvPr/>
        </p:nvSpPr>
        <p:spPr bwMode="auto">
          <a:xfrm>
            <a:off x="179512" y="5732463"/>
            <a:ext cx="87849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sk-SK" dirty="0" err="1">
                <a:solidFill>
                  <a:srgbClr val="FFFFFF"/>
                </a:solidFill>
              </a:rPr>
              <a:t>Created</a:t>
            </a:r>
            <a:r>
              <a:rPr lang="sk-SK" dirty="0">
                <a:solidFill>
                  <a:srgbClr val="FFFFFF"/>
                </a:solidFill>
              </a:rPr>
              <a:t> by:PD,21.august 2017,18:42.modify 23.október 2017,17:58 pondelok</a:t>
            </a:r>
            <a:endParaRPr lang="en-US" dirty="0">
              <a:solidFill>
                <a:srgbClr val="FFFFFF"/>
              </a:solidFill>
            </a:endParaRPr>
          </a:p>
        </p:txBody>
      </p:sp>
      <p:sp>
        <p:nvSpPr>
          <p:cNvPr id="3" name="BlokTextu 2"/>
          <p:cNvSpPr txBox="1"/>
          <p:nvPr/>
        </p:nvSpPr>
        <p:spPr>
          <a:xfrm>
            <a:off x="1763688" y="2708920"/>
            <a:ext cx="6048672" cy="1077218"/>
          </a:xfrm>
          <a:prstGeom prst="rect">
            <a:avLst/>
          </a:prstGeom>
          <a:noFill/>
        </p:spPr>
        <p:txBody>
          <a:bodyPr wrap="square" rtlCol="0">
            <a:spAutoFit/>
          </a:bodyPr>
          <a:lstStyle/>
          <a:p>
            <a:pPr algn="ctr"/>
            <a:r>
              <a:rPr lang="sk-SK" sz="3200" dirty="0"/>
              <a:t>PRÍDAVNÉ ZARIADENIA POČÍTAČOV</a:t>
            </a:r>
            <a:endParaRPr lang="en-US" sz="3200" dirty="0"/>
          </a:p>
        </p:txBody>
      </p:sp>
    </p:spTree>
    <p:extLst>
      <p:ext uri="{BB962C8B-B14F-4D97-AF65-F5344CB8AC3E}">
        <p14:creationId xmlns:p14="http://schemas.microsoft.com/office/powerpoint/2010/main" val="783399953"/>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1035" y="404664"/>
            <a:ext cx="7829550" cy="1431925"/>
          </a:xfrm>
        </p:spPr>
        <p:txBody>
          <a:bodyPr/>
          <a:lstStyle/>
          <a:p>
            <a:pPr eaLnBrk="1" hangingPunct="1">
              <a:defRPr/>
            </a:pPr>
            <a:r>
              <a:rPr lang="cs-CZ" dirty="0" err="1"/>
              <a:t>Tlačiareň-printer</a:t>
            </a:r>
            <a:r>
              <a:rPr lang="cs-CZ" dirty="0"/>
              <a:t>, </a:t>
            </a:r>
            <a:r>
              <a:rPr lang="cs-CZ" dirty="0" err="1"/>
              <a:t>drucker</a:t>
            </a:r>
            <a:br>
              <a:rPr lang="cs-CZ" dirty="0"/>
            </a:br>
            <a:endParaRPr lang="cs-CZ" dirty="0"/>
          </a:p>
        </p:txBody>
      </p:sp>
      <p:sp>
        <p:nvSpPr>
          <p:cNvPr id="3075" name="BlokTextu 1"/>
          <p:cNvSpPr txBox="1">
            <a:spLocks noChangeArrowheads="1"/>
          </p:cNvSpPr>
          <p:nvPr/>
        </p:nvSpPr>
        <p:spPr bwMode="auto">
          <a:xfrm>
            <a:off x="179512" y="5732463"/>
            <a:ext cx="878497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sk-SK" dirty="0" err="1">
                <a:solidFill>
                  <a:srgbClr val="FFFFFF"/>
                </a:solidFill>
              </a:rPr>
              <a:t>Created</a:t>
            </a:r>
            <a:r>
              <a:rPr lang="sk-SK" dirty="0">
                <a:solidFill>
                  <a:srgbClr val="FFFFFF"/>
                </a:solidFill>
              </a:rPr>
              <a:t> by:PD,21.august 2017,18:42.modify 23.október 2017,17:58 pondelok</a:t>
            </a:r>
            <a:endParaRPr lang="en-US" dirty="0">
              <a:solidFill>
                <a:srgbClr val="FFFFFF"/>
              </a:solidFill>
            </a:endParaRPr>
          </a:p>
        </p:txBody>
      </p:sp>
      <p:pic>
        <p:nvPicPr>
          <p:cNvPr id="9218" name="Picture 2" descr="Výsledok vyhľadávania obrázkov pre dopyt printer  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293812"/>
            <a:ext cx="38481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675090"/>
      </p:ext>
    </p:extLst>
  </p:cSld>
  <p:clrMapOvr>
    <a:masterClrMapping/>
  </p:clrMapOvr>
  <p:transition/>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331418" y="1052736"/>
            <a:ext cx="6552728" cy="707886"/>
          </a:xfrm>
          <a:prstGeom prst="rect">
            <a:avLst/>
          </a:prstGeom>
          <a:noFill/>
        </p:spPr>
        <p:txBody>
          <a:bodyPr wrap="square" rtlCol="0">
            <a:spAutoFit/>
          </a:bodyPr>
          <a:lstStyle/>
          <a:p>
            <a:pPr algn="ctr"/>
            <a:r>
              <a:rPr lang="sk-SK" sz="4000">
                <a:solidFill>
                  <a:schemeClr val="bg1"/>
                </a:solidFill>
              </a:rPr>
              <a:t>PLOTTRE</a:t>
            </a:r>
          </a:p>
        </p:txBody>
      </p:sp>
      <p:pic>
        <p:nvPicPr>
          <p:cNvPr id="3" name="Picture 6" descr="http://upload.wikimedia.org/wikipedia/commons/f/f5/Plotter_Gerber_Infinity.jpg?uselang=cs"/>
          <p:cNvPicPr>
            <a:picLocks noChangeAspect="1" noChangeArrowheads="1"/>
          </p:cNvPicPr>
          <p:nvPr/>
        </p:nvPicPr>
        <p:blipFill>
          <a:blip r:embed="rId2" cstate="print"/>
          <a:srcRect/>
          <a:stretch>
            <a:fillRect/>
          </a:stretch>
        </p:blipFill>
        <p:spPr bwMode="auto">
          <a:xfrm>
            <a:off x="1430181" y="1972736"/>
            <a:ext cx="5302059" cy="3976544"/>
          </a:xfrm>
          <a:prstGeom prst="rect">
            <a:avLst/>
          </a:prstGeom>
          <a:noFill/>
        </p:spPr>
      </p:pic>
    </p:spTree>
    <p:extLst>
      <p:ext uri="{BB962C8B-B14F-4D97-AF65-F5344CB8AC3E}">
        <p14:creationId xmlns:p14="http://schemas.microsoft.com/office/powerpoint/2010/main" val="2807342679"/>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60648"/>
            <a:ext cx="8229600" cy="1008112"/>
          </a:xfrm>
        </p:spPr>
        <p:txBody>
          <a:bodyPr/>
          <a:lstStyle/>
          <a:p>
            <a:r>
              <a:rPr lang="cs-CZ" b="1" dirty="0"/>
              <a:t>Plotter</a:t>
            </a:r>
            <a:endParaRPr lang="cs-CZ" dirty="0"/>
          </a:p>
        </p:txBody>
      </p:sp>
      <p:sp>
        <p:nvSpPr>
          <p:cNvPr id="3" name="Zástupný symbol pro obsah 2"/>
          <p:cNvSpPr>
            <a:spLocks noGrp="1"/>
          </p:cNvSpPr>
          <p:nvPr>
            <p:ph idx="1"/>
          </p:nvPr>
        </p:nvSpPr>
        <p:spPr>
          <a:xfrm>
            <a:off x="457200" y="1412776"/>
            <a:ext cx="8229600" cy="4683224"/>
          </a:xfrm>
        </p:spPr>
        <p:txBody>
          <a:bodyPr/>
          <a:lstStyle/>
          <a:p>
            <a:pPr marL="514350" indent="-514350"/>
            <a:r>
              <a:rPr lang="cs-CZ" sz="2800" dirty="0"/>
              <a:t>Je to grafické výstupné </a:t>
            </a:r>
            <a:r>
              <a:rPr lang="cs-CZ" sz="2800" dirty="0" err="1"/>
              <a:t>zariadenie</a:t>
            </a:r>
            <a:r>
              <a:rPr lang="cs-CZ" sz="2800" dirty="0"/>
              <a:t>.</a:t>
            </a:r>
          </a:p>
          <a:p>
            <a:pPr marL="514350" indent="-514350"/>
            <a:r>
              <a:rPr lang="cs-CZ" sz="2800" dirty="0"/>
              <a:t>Obraz </a:t>
            </a:r>
            <a:r>
              <a:rPr lang="cs-CZ" sz="2800" dirty="0" err="1"/>
              <a:t>vykresľuje</a:t>
            </a:r>
            <a:r>
              <a:rPr lang="cs-CZ" sz="2800" dirty="0"/>
              <a:t> </a:t>
            </a:r>
            <a:r>
              <a:rPr lang="cs-CZ" sz="2800" dirty="0" err="1"/>
              <a:t>pomocou</a:t>
            </a:r>
            <a:r>
              <a:rPr lang="cs-CZ" sz="2800" dirty="0"/>
              <a:t> pera </a:t>
            </a:r>
            <a:r>
              <a:rPr lang="cs-CZ" sz="2800" dirty="0" err="1"/>
              <a:t>alebo</a:t>
            </a:r>
            <a:r>
              <a:rPr lang="cs-CZ" sz="2800" dirty="0"/>
              <a:t> </a:t>
            </a:r>
            <a:r>
              <a:rPr lang="cs-CZ" sz="2800" dirty="0" err="1"/>
              <a:t>atramentovej</a:t>
            </a:r>
            <a:r>
              <a:rPr lang="cs-CZ" sz="2800" dirty="0"/>
              <a:t> hlavy. </a:t>
            </a:r>
          </a:p>
          <a:p>
            <a:pPr marL="514350" indent="-514350"/>
            <a:r>
              <a:rPr lang="cs-CZ" sz="2800" dirty="0" err="1"/>
              <a:t>Pri</a:t>
            </a:r>
            <a:r>
              <a:rPr lang="cs-CZ" sz="2800" dirty="0"/>
              <a:t> použití </a:t>
            </a:r>
            <a:r>
              <a:rPr lang="cs-CZ" sz="2800" dirty="0" err="1"/>
              <a:t>atramentovej</a:t>
            </a:r>
            <a:r>
              <a:rPr lang="cs-CZ" sz="2800" dirty="0"/>
              <a:t> hlavy je princip </a:t>
            </a:r>
            <a:r>
              <a:rPr lang="cs-CZ" sz="2800" dirty="0" err="1"/>
              <a:t>rovnaký</a:t>
            </a:r>
            <a:r>
              <a:rPr lang="cs-CZ" sz="2800" dirty="0"/>
              <a:t> </a:t>
            </a:r>
            <a:r>
              <a:rPr lang="cs-CZ" sz="2800" dirty="0" err="1"/>
              <a:t>ako</a:t>
            </a:r>
            <a:r>
              <a:rPr lang="cs-CZ" sz="2800" dirty="0"/>
              <a:t> u </a:t>
            </a:r>
            <a:r>
              <a:rPr lang="cs-CZ" sz="2800" dirty="0" err="1"/>
              <a:t>atramentovej</a:t>
            </a:r>
            <a:r>
              <a:rPr lang="cs-CZ" sz="2800" dirty="0"/>
              <a:t> </a:t>
            </a:r>
            <a:r>
              <a:rPr lang="cs-CZ" sz="2800" dirty="0" err="1"/>
              <a:t>tlačiarne</a:t>
            </a:r>
            <a:r>
              <a:rPr lang="cs-CZ" sz="2800" dirty="0"/>
              <a:t>.</a:t>
            </a:r>
          </a:p>
          <a:p>
            <a:pPr marL="514350" indent="-514350"/>
            <a:r>
              <a:rPr lang="cs-CZ" sz="2800" dirty="0"/>
              <a:t>Je možné </a:t>
            </a:r>
            <a:r>
              <a:rPr lang="cs-CZ" sz="2800" dirty="0" err="1"/>
              <a:t>použiť</a:t>
            </a:r>
            <a:r>
              <a:rPr lang="cs-CZ" sz="2800" dirty="0"/>
              <a:t> aj  </a:t>
            </a:r>
            <a:r>
              <a:rPr lang="cs-CZ" sz="2800" dirty="0" err="1"/>
              <a:t>špecialnu</a:t>
            </a:r>
            <a:r>
              <a:rPr lang="cs-CZ" sz="2800" dirty="0"/>
              <a:t> hlavu – </a:t>
            </a:r>
            <a:r>
              <a:rPr lang="cs-CZ" sz="2800" dirty="0" err="1"/>
              <a:t>vyrezávaciu</a:t>
            </a:r>
            <a:r>
              <a:rPr lang="cs-CZ" sz="2800" dirty="0"/>
              <a:t>.</a:t>
            </a:r>
          </a:p>
          <a:p>
            <a:pPr marL="514350" indent="-514350"/>
            <a:r>
              <a:rPr lang="cs-CZ" sz="2800" dirty="0"/>
              <a:t>Potom ide o </a:t>
            </a:r>
            <a:r>
              <a:rPr lang="cs-CZ" sz="2800" dirty="0" err="1"/>
              <a:t>vyrezávací</a:t>
            </a:r>
            <a:r>
              <a:rPr lang="cs-CZ" sz="2800" dirty="0"/>
              <a:t> </a:t>
            </a:r>
            <a:r>
              <a:rPr lang="cs-CZ" sz="2800" dirty="0" err="1"/>
              <a:t>ploter</a:t>
            </a:r>
            <a:endParaRPr lang="cs-CZ" sz="2800" dirty="0"/>
          </a:p>
        </p:txBody>
      </p:sp>
      <p:sp>
        <p:nvSpPr>
          <p:cNvPr id="4" name="TextovéPole 3"/>
          <p:cNvSpPr txBox="1"/>
          <p:nvPr/>
        </p:nvSpPr>
        <p:spPr>
          <a:xfrm>
            <a:off x="8100392" y="6453336"/>
            <a:ext cx="864096" cy="276999"/>
          </a:xfrm>
          <a:prstGeom prst="rect">
            <a:avLst/>
          </a:prstGeom>
          <a:noFill/>
        </p:spPr>
        <p:txBody>
          <a:bodyPr wrap="square" rtlCol="0">
            <a:spAutoFit/>
          </a:bodyPr>
          <a:lstStyle/>
          <a:p>
            <a:r>
              <a:rPr lang="cs-CZ" sz="1200" dirty="0">
                <a:solidFill>
                  <a:srgbClr val="FFFFFF"/>
                </a:solidFill>
                <a:latin typeface="Tahoma" pitchFamily="34" charset="0"/>
              </a:rPr>
              <a:t>Obr. 1</a:t>
            </a:r>
          </a:p>
        </p:txBody>
      </p:sp>
    </p:spTree>
    <p:extLst>
      <p:ext uri="{BB962C8B-B14F-4D97-AF65-F5344CB8AC3E}">
        <p14:creationId xmlns:p14="http://schemas.microsoft.com/office/powerpoint/2010/main" val="1163188802"/>
      </p:ext>
    </p:extLst>
  </p:cSld>
  <p:clrMapOvr>
    <a:masterClrMapping/>
  </p:clrMapOvr>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Plotter</a:t>
            </a:r>
            <a:endParaRPr lang="cs-CZ" dirty="0"/>
          </a:p>
        </p:txBody>
      </p:sp>
      <p:sp>
        <p:nvSpPr>
          <p:cNvPr id="3" name="Zástupný symbol pro obsah 2"/>
          <p:cNvSpPr>
            <a:spLocks noGrp="1"/>
          </p:cNvSpPr>
          <p:nvPr>
            <p:ph idx="1"/>
          </p:nvPr>
        </p:nvSpPr>
        <p:spPr/>
        <p:txBody>
          <a:bodyPr/>
          <a:lstStyle/>
          <a:p>
            <a:pPr marL="514350" indent="-514350"/>
            <a:r>
              <a:rPr lang="cs-CZ" sz="2800" dirty="0"/>
              <a:t>Plotter </a:t>
            </a:r>
            <a:r>
              <a:rPr lang="cs-CZ" sz="2800"/>
              <a:t>je primárne určený pre tlač vektorovej </a:t>
            </a:r>
            <a:r>
              <a:rPr lang="cs-CZ" sz="2800" dirty="0"/>
              <a:t>grafiky. </a:t>
            </a:r>
          </a:p>
          <a:p>
            <a:pPr marL="514350" indent="-514350"/>
            <a:r>
              <a:rPr lang="cs-CZ" sz="2800"/>
              <a:t>V dnešnej dobe zvládnú  plottre tlač vektorovú aj bitmapovú.</a:t>
            </a:r>
            <a:endParaRPr lang="cs-CZ" sz="2800" dirty="0"/>
          </a:p>
          <a:p>
            <a:pPr marL="514350" indent="-514350"/>
            <a:r>
              <a:rPr lang="cs-CZ" sz="2800"/>
              <a:t>Využíva sa hlavne pre  veľkoformátovú tlač. Veľkosť tlačiacej </a:t>
            </a:r>
            <a:r>
              <a:rPr lang="cs-CZ" sz="2800" dirty="0"/>
              <a:t>plochy </a:t>
            </a:r>
            <a:r>
              <a:rPr lang="cs-CZ" sz="2800"/>
              <a:t>je daná šírkou plottera a dľžkou potlačového  </a:t>
            </a:r>
            <a:r>
              <a:rPr lang="cs-CZ" sz="2800" dirty="0"/>
              <a:t>materiálu navinutého </a:t>
            </a:r>
            <a:r>
              <a:rPr lang="cs-CZ" sz="2800"/>
              <a:t>na bubne</a:t>
            </a:r>
            <a:endParaRPr lang="cs-CZ" sz="2800" dirty="0"/>
          </a:p>
          <a:p>
            <a:pPr marL="514350" indent="-514350"/>
            <a:endParaRPr lang="cs-CZ" sz="2800" dirty="0"/>
          </a:p>
        </p:txBody>
      </p:sp>
    </p:spTree>
    <p:extLst>
      <p:ext uri="{BB962C8B-B14F-4D97-AF65-F5344CB8AC3E}">
        <p14:creationId xmlns:p14="http://schemas.microsoft.com/office/powerpoint/2010/main" val="1922411505"/>
      </p:ext>
    </p:extLst>
  </p:cSld>
  <p:clrMapOvr>
    <a:masterClrMapping/>
  </p:clrMapOvr>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a:t>Rozdelenie plotterov</a:t>
            </a:r>
            <a:endParaRPr lang="cs-CZ" dirty="0"/>
          </a:p>
        </p:txBody>
      </p:sp>
      <p:sp>
        <p:nvSpPr>
          <p:cNvPr id="3" name="Zástupný symbol pro obsah 2"/>
          <p:cNvSpPr>
            <a:spLocks noGrp="1"/>
          </p:cNvSpPr>
          <p:nvPr>
            <p:ph idx="1"/>
          </p:nvPr>
        </p:nvSpPr>
        <p:spPr>
          <a:xfrm>
            <a:off x="302840" y="1484784"/>
            <a:ext cx="8229600" cy="4114800"/>
          </a:xfrm>
        </p:spPr>
        <p:txBody>
          <a:bodyPr/>
          <a:lstStyle/>
          <a:p>
            <a:pPr marL="514350" indent="-514350"/>
            <a:r>
              <a:rPr lang="cs-CZ" sz="2800" dirty="0"/>
              <a:t>Plottere </a:t>
            </a:r>
            <a:r>
              <a:rPr lang="cs-CZ" sz="2800" dirty="0" err="1"/>
              <a:t>sa</a:t>
            </a:r>
            <a:r>
              <a:rPr lang="cs-CZ" sz="2800" dirty="0"/>
              <a:t> </a:t>
            </a:r>
            <a:r>
              <a:rPr lang="cs-CZ" sz="2800" dirty="0" err="1"/>
              <a:t>delia</a:t>
            </a:r>
            <a:r>
              <a:rPr lang="cs-CZ" sz="2800" dirty="0"/>
              <a:t> na </a:t>
            </a:r>
            <a:r>
              <a:rPr lang="cs-CZ" sz="2800" dirty="0" err="1"/>
              <a:t>dve</a:t>
            </a:r>
            <a:r>
              <a:rPr lang="cs-CZ" sz="2800" dirty="0"/>
              <a:t> základné skupiny:</a:t>
            </a:r>
          </a:p>
          <a:p>
            <a:pPr marL="914400" lvl="1" indent="-514350"/>
            <a:r>
              <a:rPr lang="cs-CZ" sz="2400" dirty="0"/>
              <a:t>Plošné</a:t>
            </a:r>
          </a:p>
          <a:p>
            <a:pPr marL="914400" lvl="1" indent="-514350">
              <a:buNone/>
            </a:pPr>
            <a:r>
              <a:rPr lang="cs-CZ" sz="2400" dirty="0"/>
              <a:t>	</a:t>
            </a:r>
            <a:r>
              <a:rPr lang="cs-CZ" sz="2400" dirty="0" err="1"/>
              <a:t>Pri</a:t>
            </a:r>
            <a:r>
              <a:rPr lang="cs-CZ" sz="2400" dirty="0"/>
              <a:t> tomto type </a:t>
            </a:r>
            <a:r>
              <a:rPr lang="cs-CZ" sz="2400" dirty="0" err="1"/>
              <a:t>sa</a:t>
            </a:r>
            <a:r>
              <a:rPr lang="cs-CZ" sz="2400" dirty="0"/>
              <a:t> </a:t>
            </a:r>
            <a:r>
              <a:rPr lang="cs-CZ" sz="2400" dirty="0" err="1"/>
              <a:t>potlačové</a:t>
            </a:r>
            <a:r>
              <a:rPr lang="cs-CZ" sz="2400" dirty="0"/>
              <a:t> médium </a:t>
            </a:r>
            <a:r>
              <a:rPr lang="cs-CZ" sz="2400" dirty="0" err="1"/>
              <a:t>umiestni</a:t>
            </a:r>
            <a:r>
              <a:rPr lang="cs-CZ" sz="2400" dirty="0"/>
              <a:t> na </a:t>
            </a:r>
            <a:r>
              <a:rPr lang="cs-CZ" sz="2400" dirty="0" err="1"/>
              <a:t>celú</a:t>
            </a:r>
            <a:r>
              <a:rPr lang="cs-CZ" sz="2400" dirty="0"/>
              <a:t> </a:t>
            </a:r>
            <a:r>
              <a:rPr lang="cs-CZ" sz="2400" dirty="0" err="1"/>
              <a:t>kresliacu</a:t>
            </a:r>
            <a:r>
              <a:rPr lang="cs-CZ" sz="2400" dirty="0"/>
              <a:t> plochu. </a:t>
            </a:r>
          </a:p>
          <a:p>
            <a:pPr marL="914400" lvl="1" indent="-514350">
              <a:buNone/>
            </a:pPr>
            <a:r>
              <a:rPr lang="cs-CZ" sz="2400" dirty="0"/>
              <a:t>Nad plochou je </a:t>
            </a:r>
            <a:r>
              <a:rPr lang="cs-CZ" sz="2400" dirty="0" err="1"/>
              <a:t>umiestnená</a:t>
            </a:r>
            <a:r>
              <a:rPr lang="cs-CZ" sz="2400" dirty="0"/>
              <a:t> </a:t>
            </a:r>
            <a:r>
              <a:rPr lang="cs-CZ" sz="2400" dirty="0" err="1"/>
              <a:t>kresliaca</a:t>
            </a:r>
            <a:r>
              <a:rPr lang="cs-CZ" sz="2400" dirty="0"/>
              <a:t> hlava, </a:t>
            </a:r>
            <a:r>
              <a:rPr lang="cs-CZ" sz="2400" dirty="0" err="1"/>
              <a:t>ktorá</a:t>
            </a:r>
            <a:r>
              <a:rPr lang="cs-CZ" sz="2400" dirty="0"/>
              <a:t> </a:t>
            </a:r>
            <a:r>
              <a:rPr lang="cs-CZ" sz="2400" dirty="0" err="1"/>
              <a:t>sa</a:t>
            </a:r>
            <a:r>
              <a:rPr lang="cs-CZ" sz="2400" dirty="0"/>
              <a:t> pohybuje v </a:t>
            </a:r>
            <a:r>
              <a:rPr lang="cs-CZ" sz="2400" dirty="0" err="1"/>
              <a:t>osi</a:t>
            </a:r>
            <a:r>
              <a:rPr lang="cs-CZ" sz="2400" dirty="0"/>
              <a:t> X a Y.</a:t>
            </a:r>
          </a:p>
          <a:p>
            <a:pPr marL="914400" lvl="1" indent="-514350"/>
            <a:endParaRPr lang="cs-CZ" sz="2400" dirty="0"/>
          </a:p>
        </p:txBody>
      </p:sp>
      <p:pic>
        <p:nvPicPr>
          <p:cNvPr id="39938" name="Picture 2" descr="http://upload.wikimedia.org/wikipedia/commons/b/b6/Reiss_Plotter_K6418.JPG?uselang=cs"/>
          <p:cNvPicPr>
            <a:picLocks noChangeAspect="1" noChangeArrowheads="1"/>
          </p:cNvPicPr>
          <p:nvPr/>
        </p:nvPicPr>
        <p:blipFill>
          <a:blip r:embed="rId2" cstate="print"/>
          <a:srcRect/>
          <a:stretch>
            <a:fillRect/>
          </a:stretch>
        </p:blipFill>
        <p:spPr bwMode="auto">
          <a:xfrm>
            <a:off x="4669744" y="3718332"/>
            <a:ext cx="3262629" cy="2446972"/>
          </a:xfrm>
          <a:prstGeom prst="rect">
            <a:avLst/>
          </a:prstGeom>
          <a:noFill/>
        </p:spPr>
      </p:pic>
      <p:sp>
        <p:nvSpPr>
          <p:cNvPr id="5" name="TextovéPole 4"/>
          <p:cNvSpPr txBox="1"/>
          <p:nvPr/>
        </p:nvSpPr>
        <p:spPr>
          <a:xfrm>
            <a:off x="8100392" y="6453336"/>
            <a:ext cx="864096" cy="276999"/>
          </a:xfrm>
          <a:prstGeom prst="rect">
            <a:avLst/>
          </a:prstGeom>
          <a:noFill/>
        </p:spPr>
        <p:txBody>
          <a:bodyPr wrap="square" rtlCol="0">
            <a:spAutoFit/>
          </a:bodyPr>
          <a:lstStyle/>
          <a:p>
            <a:r>
              <a:rPr lang="cs-CZ" sz="1200" dirty="0">
                <a:solidFill>
                  <a:srgbClr val="FFFFFF"/>
                </a:solidFill>
                <a:latin typeface="Tahoma" pitchFamily="34" charset="0"/>
              </a:rPr>
              <a:t>Obr. 2</a:t>
            </a:r>
          </a:p>
        </p:txBody>
      </p:sp>
    </p:spTree>
    <p:extLst>
      <p:ext uri="{BB962C8B-B14F-4D97-AF65-F5344CB8AC3E}">
        <p14:creationId xmlns:p14="http://schemas.microsoft.com/office/powerpoint/2010/main" val="1440693277"/>
      </p:ext>
    </p:extLst>
  </p:cSld>
  <p:clrMapOvr>
    <a:masterClrMapping/>
  </p:clrMapOvr>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99392"/>
            <a:ext cx="8229600" cy="1371600"/>
          </a:xfrm>
        </p:spPr>
        <p:txBody>
          <a:bodyPr/>
          <a:lstStyle/>
          <a:p>
            <a:r>
              <a:rPr lang="cs-CZ" b="1"/>
              <a:t>Rozdelenie plotterov</a:t>
            </a:r>
            <a:endParaRPr lang="cs-CZ" dirty="0"/>
          </a:p>
        </p:txBody>
      </p:sp>
      <p:sp>
        <p:nvSpPr>
          <p:cNvPr id="3" name="Zástupný symbol pro obsah 2"/>
          <p:cNvSpPr>
            <a:spLocks noGrp="1"/>
          </p:cNvSpPr>
          <p:nvPr>
            <p:ph idx="1"/>
          </p:nvPr>
        </p:nvSpPr>
        <p:spPr>
          <a:xfrm>
            <a:off x="539552" y="1052736"/>
            <a:ext cx="8229600" cy="4114800"/>
          </a:xfrm>
        </p:spPr>
        <p:txBody>
          <a:bodyPr/>
          <a:lstStyle/>
          <a:p>
            <a:pPr marL="914400" lvl="1" indent="-514350"/>
            <a:r>
              <a:rPr lang="cs-CZ" sz="2400" dirty="0"/>
              <a:t>Stojanové</a:t>
            </a:r>
          </a:p>
          <a:p>
            <a:pPr marL="914400" lvl="1" indent="-514350">
              <a:buNone/>
            </a:pPr>
            <a:r>
              <a:rPr lang="cs-CZ" sz="2400"/>
              <a:t>	Pri stojanovom plottry sa tlačová hlava pohybuje iba  jedným smerem (naprieč papierom) a papier sa </a:t>
            </a:r>
            <a:r>
              <a:rPr lang="cs-CZ" sz="2400" dirty="0"/>
              <a:t>pohybuje </a:t>
            </a:r>
            <a:r>
              <a:rPr lang="cs-CZ" sz="2400"/>
              <a:t>druhým smerom </a:t>
            </a:r>
            <a:r>
              <a:rPr lang="cs-CZ" sz="2400" dirty="0"/>
              <a:t>(</a:t>
            </a:r>
            <a:r>
              <a:rPr lang="cs-CZ" sz="2400"/>
              <a:t>obdoba inkustovej tlačiarnie)</a:t>
            </a:r>
            <a:endParaRPr lang="cs-CZ" sz="2400" dirty="0"/>
          </a:p>
          <a:p>
            <a:pPr marL="914400" lvl="1" indent="-514350"/>
            <a:endParaRPr lang="cs-CZ" sz="2400" dirty="0"/>
          </a:p>
        </p:txBody>
      </p:sp>
      <p:sp>
        <p:nvSpPr>
          <p:cNvPr id="4" name="TextovéPole 3"/>
          <p:cNvSpPr txBox="1"/>
          <p:nvPr/>
        </p:nvSpPr>
        <p:spPr>
          <a:xfrm>
            <a:off x="8100392" y="6453336"/>
            <a:ext cx="864096" cy="276999"/>
          </a:xfrm>
          <a:prstGeom prst="rect">
            <a:avLst/>
          </a:prstGeom>
          <a:noFill/>
        </p:spPr>
        <p:txBody>
          <a:bodyPr wrap="square" rtlCol="0">
            <a:spAutoFit/>
          </a:bodyPr>
          <a:lstStyle/>
          <a:p>
            <a:r>
              <a:rPr lang="cs-CZ" sz="1200" dirty="0">
                <a:solidFill>
                  <a:srgbClr val="FFFFFF"/>
                </a:solidFill>
                <a:latin typeface="Tahoma" pitchFamily="34" charset="0"/>
              </a:rPr>
              <a:t>Obr. 3</a:t>
            </a:r>
          </a:p>
        </p:txBody>
      </p:sp>
      <p:pic>
        <p:nvPicPr>
          <p:cNvPr id="38914" name="Picture 2" descr="http://upload.wikimedia.org/wikipedia/commons/4/48/HP-color-plotter.JPG?uselang=cs"/>
          <p:cNvPicPr>
            <a:picLocks noChangeAspect="1" noChangeArrowheads="1"/>
          </p:cNvPicPr>
          <p:nvPr/>
        </p:nvPicPr>
        <p:blipFill>
          <a:blip r:embed="rId2" cstate="print"/>
          <a:srcRect/>
          <a:stretch>
            <a:fillRect/>
          </a:stretch>
        </p:blipFill>
        <p:spPr bwMode="auto">
          <a:xfrm>
            <a:off x="2883436" y="3140968"/>
            <a:ext cx="4608512" cy="2591735"/>
          </a:xfrm>
          <a:prstGeom prst="rect">
            <a:avLst/>
          </a:prstGeom>
          <a:noFill/>
        </p:spPr>
      </p:pic>
    </p:spTree>
    <p:extLst>
      <p:ext uri="{BB962C8B-B14F-4D97-AF65-F5344CB8AC3E}">
        <p14:creationId xmlns:p14="http://schemas.microsoft.com/office/powerpoint/2010/main" val="322151297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p:txBody>
          <a:bodyPr/>
          <a:lstStyle/>
          <a:p>
            <a:pPr eaLnBrk="1" hangingPunct="1">
              <a:defRPr/>
            </a:pPr>
            <a:r>
              <a:rPr lang="cs-CZ" dirty="0" err="1"/>
              <a:t>Tlačiareň</a:t>
            </a:r>
            <a:endParaRPr lang="cs-CZ" dirty="0"/>
          </a:p>
        </p:txBody>
      </p:sp>
      <p:sp>
        <p:nvSpPr>
          <p:cNvPr id="297987" name="Rectangle 3"/>
          <p:cNvSpPr>
            <a:spLocks noGrp="1" noChangeArrowheads="1"/>
          </p:cNvSpPr>
          <p:nvPr>
            <p:ph type="body" sz="half" idx="1"/>
          </p:nvPr>
        </p:nvSpPr>
        <p:spPr>
          <a:xfrm>
            <a:off x="1066800" y="1981200"/>
            <a:ext cx="7321550" cy="1519808"/>
          </a:xfrm>
        </p:spPr>
        <p:txBody>
          <a:bodyPr/>
          <a:lstStyle/>
          <a:p>
            <a:pPr algn="just" eaLnBrk="1" hangingPunct="1">
              <a:defRPr/>
            </a:pPr>
            <a:r>
              <a:rPr lang="cs-CZ" sz="2800" dirty="0"/>
              <a:t>Je výstupné </a:t>
            </a:r>
            <a:r>
              <a:rPr lang="cs-CZ" sz="2800" dirty="0" err="1"/>
              <a:t>prídavné</a:t>
            </a:r>
            <a:r>
              <a:rPr lang="cs-CZ" sz="2800" dirty="0"/>
              <a:t> </a:t>
            </a:r>
            <a:r>
              <a:rPr lang="cs-CZ" sz="2800" dirty="0" err="1"/>
              <a:t>zariadenie</a:t>
            </a:r>
            <a:r>
              <a:rPr lang="cs-CZ" sz="2800" dirty="0"/>
              <a:t> </a:t>
            </a:r>
            <a:r>
              <a:rPr lang="cs-CZ" sz="2800" dirty="0" err="1"/>
              <a:t>počítača</a:t>
            </a:r>
            <a:r>
              <a:rPr lang="cs-CZ" sz="2800" dirty="0"/>
              <a:t> </a:t>
            </a:r>
            <a:r>
              <a:rPr lang="cs-CZ" sz="2800" dirty="0" err="1"/>
              <a:t>slúžiace</a:t>
            </a:r>
            <a:r>
              <a:rPr lang="cs-CZ" sz="2800" dirty="0"/>
              <a:t> k </a:t>
            </a:r>
            <a:r>
              <a:rPr lang="cs-CZ" sz="2800" dirty="0" err="1"/>
              <a:t>prevodu</a:t>
            </a:r>
            <a:r>
              <a:rPr lang="cs-CZ" sz="2800" dirty="0"/>
              <a:t> </a:t>
            </a:r>
            <a:r>
              <a:rPr lang="cs-CZ" sz="2800" dirty="0" err="1"/>
              <a:t>digitálnej</a:t>
            </a:r>
            <a:r>
              <a:rPr lang="cs-CZ" sz="2800" dirty="0"/>
              <a:t> </a:t>
            </a:r>
            <a:r>
              <a:rPr lang="cs-CZ" sz="2800" dirty="0" err="1"/>
              <a:t>reprezentácie</a:t>
            </a:r>
            <a:r>
              <a:rPr lang="cs-CZ" sz="2800" dirty="0"/>
              <a:t> obrazu na </a:t>
            </a:r>
            <a:r>
              <a:rPr lang="cs-CZ" sz="2800" dirty="0" err="1"/>
              <a:t>papier</a:t>
            </a:r>
            <a:r>
              <a:rPr lang="cs-CZ" sz="2800" dirty="0"/>
              <a:t>  </a:t>
            </a:r>
            <a:r>
              <a:rPr lang="cs-CZ" sz="2800" dirty="0" err="1"/>
              <a:t>alebo</a:t>
            </a:r>
            <a:r>
              <a:rPr lang="cs-CZ" sz="2800" dirty="0"/>
              <a:t> </a:t>
            </a:r>
            <a:r>
              <a:rPr lang="cs-CZ" sz="2800" dirty="0" err="1"/>
              <a:t>fóliu</a:t>
            </a:r>
            <a:r>
              <a:rPr lang="cs-CZ" sz="2800" dirty="0"/>
              <a:t>. </a:t>
            </a:r>
          </a:p>
          <a:p>
            <a:pPr algn="just" eaLnBrk="1" hangingPunct="1">
              <a:defRPr/>
            </a:pPr>
            <a:r>
              <a:rPr lang="cs-CZ" sz="2800" dirty="0" err="1"/>
              <a:t>Multifunkčné</a:t>
            </a:r>
            <a:r>
              <a:rPr lang="cs-CZ" sz="2800" dirty="0"/>
              <a:t> </a:t>
            </a:r>
            <a:r>
              <a:rPr lang="cs-CZ" sz="2800" dirty="0" err="1"/>
              <a:t>zariadenie</a:t>
            </a:r>
            <a:r>
              <a:rPr lang="cs-CZ" sz="2800" dirty="0"/>
              <a:t>(</a:t>
            </a:r>
            <a:r>
              <a:rPr lang="cs-CZ" sz="2800" dirty="0" err="1"/>
              <a:t>scaner,tlačiareŇ,kopírka</a:t>
            </a:r>
            <a:r>
              <a:rPr lang="cs-CZ" sz="2800" dirty="0"/>
              <a:t>)</a:t>
            </a:r>
          </a:p>
        </p:txBody>
      </p:sp>
      <p:pic>
        <p:nvPicPr>
          <p:cNvPr id="4100" name="Picture 5" descr="printer_c43_c44_c43_c44_picture_glow"/>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3347864" y="4149080"/>
            <a:ext cx="1679575" cy="1666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59782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987">
                                            <p:txEl>
                                              <p:pRg st="0" end="0"/>
                                            </p:txEl>
                                          </p:spTgt>
                                        </p:tgtEl>
                                        <p:attrNameLst>
                                          <p:attrName>style.visibility</p:attrName>
                                        </p:attrNameLst>
                                      </p:cBhvr>
                                      <p:to>
                                        <p:strVal val="visible"/>
                                      </p:to>
                                    </p:set>
                                    <p:anim calcmode="lin" valueType="num">
                                      <p:cBhvr additive="base">
                                        <p:cTn id="7" dur="500" fill="hold"/>
                                        <p:tgtEl>
                                          <p:spTgt spid="2979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9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987">
                                            <p:txEl>
                                              <p:pRg st="1" end="1"/>
                                            </p:txEl>
                                          </p:spTgt>
                                        </p:tgtEl>
                                        <p:attrNameLst>
                                          <p:attrName>style.visibility</p:attrName>
                                        </p:attrNameLst>
                                      </p:cBhvr>
                                      <p:to>
                                        <p:strVal val="visible"/>
                                      </p:to>
                                    </p:set>
                                    <p:anim calcmode="lin" valueType="num">
                                      <p:cBhvr additive="base">
                                        <p:cTn id="13" dur="500" fill="hold"/>
                                        <p:tgtEl>
                                          <p:spTgt spid="2979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98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3"/>
          <p:cNvSpPr>
            <a:spLocks noChangeArrowheads="1"/>
          </p:cNvSpPr>
          <p:nvPr/>
        </p:nvSpPr>
        <p:spPr bwMode="auto">
          <a:xfrm>
            <a:off x="0" y="0"/>
            <a:ext cx="461963" cy="6858000"/>
          </a:xfrm>
          <a:prstGeom prst="rect">
            <a:avLst/>
          </a:prstGeom>
          <a:gradFill rotWithShape="1">
            <a:gsLst>
              <a:gs pos="0">
                <a:srgbClr val="00185E"/>
              </a:gs>
              <a:gs pos="100000">
                <a:srgbClr val="0033CC">
                  <a:alpha val="15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1509" name="Text Box 5"/>
          <p:cNvSpPr txBox="1">
            <a:spLocks noChangeArrowheads="1"/>
          </p:cNvSpPr>
          <p:nvPr/>
        </p:nvSpPr>
        <p:spPr bwMode="auto">
          <a:xfrm>
            <a:off x="-36513" y="612775"/>
            <a:ext cx="527051" cy="489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5000"/>
              </a:lnSpc>
              <a:defRPr/>
            </a:pPr>
            <a:r>
              <a:rPr lang="sk-SK" sz="2800" b="1">
                <a:solidFill>
                  <a:srgbClr val="FFFF00"/>
                </a:solidFill>
                <a:effectLst>
                  <a:outerShdw blurRad="38100" dist="38100" dir="2700000" algn="tl">
                    <a:srgbClr val="C0C0C0"/>
                  </a:outerShdw>
                </a:effectLst>
              </a:rPr>
              <a:t>PARAMETRE</a:t>
            </a:r>
          </a:p>
        </p:txBody>
      </p:sp>
      <p:sp>
        <p:nvSpPr>
          <p:cNvPr id="21516" name="Oval 12">
            <a:hlinkClick r:id="rId3" action="ppaction://hlinksldjump"/>
          </p:cNvPr>
          <p:cNvSpPr>
            <a:spLocks noChangeArrowheads="1"/>
          </p:cNvSpPr>
          <p:nvPr/>
        </p:nvSpPr>
        <p:spPr bwMode="auto">
          <a:xfrm>
            <a:off x="7885113" y="6308725"/>
            <a:ext cx="1116012" cy="333375"/>
          </a:xfrm>
          <a:prstGeom prst="ellipse">
            <a:avLst/>
          </a:prstGeom>
          <a:gradFill rotWithShape="1">
            <a:gsLst>
              <a:gs pos="0">
                <a:srgbClr val="0033CC"/>
              </a:gs>
              <a:gs pos="100000">
                <a:srgbClr val="00185E"/>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k-SK">
                <a:solidFill>
                  <a:schemeClr val="bg1"/>
                </a:solidFill>
              </a:rPr>
              <a:t>Obsah</a:t>
            </a:r>
          </a:p>
        </p:txBody>
      </p:sp>
      <p:sp>
        <p:nvSpPr>
          <p:cNvPr id="2" name="BlokTextu 1"/>
          <p:cNvSpPr txBox="1"/>
          <p:nvPr/>
        </p:nvSpPr>
        <p:spPr>
          <a:xfrm>
            <a:off x="1331640" y="953413"/>
            <a:ext cx="6192688" cy="5355312"/>
          </a:xfrm>
          <a:prstGeom prst="rect">
            <a:avLst/>
          </a:prstGeom>
          <a:noFill/>
        </p:spPr>
        <p:txBody>
          <a:bodyPr wrap="square" rtlCol="0">
            <a:spAutoFit/>
          </a:bodyPr>
          <a:lstStyle/>
          <a:p>
            <a:pPr marL="285750" indent="-285750">
              <a:buFont typeface="Wingdings" pitchFamily="2" charset="2"/>
              <a:buChar char="§"/>
            </a:pPr>
            <a:r>
              <a:rPr lang="sk-SK" dirty="0"/>
              <a:t>Značka</a:t>
            </a:r>
          </a:p>
          <a:p>
            <a:pPr marL="285750" indent="-285750">
              <a:buFont typeface="Wingdings" pitchFamily="2" charset="2"/>
              <a:buChar char="§"/>
            </a:pPr>
            <a:r>
              <a:rPr lang="sk-SK" dirty="0"/>
              <a:t>Technológia tlače</a:t>
            </a:r>
          </a:p>
          <a:p>
            <a:pPr marL="285750" indent="-285750">
              <a:buFont typeface="Wingdings" pitchFamily="2" charset="2"/>
              <a:buChar char="§"/>
            </a:pPr>
            <a:r>
              <a:rPr lang="sk-SK" dirty="0"/>
              <a:t>Rozhranie tlačiarne</a:t>
            </a:r>
          </a:p>
          <a:p>
            <a:pPr marL="285750" indent="-285750">
              <a:buFont typeface="Wingdings" pitchFamily="2" charset="2"/>
              <a:buChar char="§"/>
            </a:pPr>
            <a:r>
              <a:rPr lang="sk-SK" dirty="0"/>
              <a:t>Funkcie tlačiarne</a:t>
            </a:r>
          </a:p>
          <a:p>
            <a:pPr marL="285750" indent="-285750">
              <a:buFont typeface="Wingdings" pitchFamily="2" charset="2"/>
              <a:buChar char="§"/>
            </a:pPr>
            <a:r>
              <a:rPr lang="sk-SK" dirty="0"/>
              <a:t>Firemná tlačiareň</a:t>
            </a:r>
          </a:p>
          <a:p>
            <a:pPr marL="285750" indent="-285750">
              <a:buFont typeface="Wingdings" pitchFamily="2" charset="2"/>
              <a:buChar char="§"/>
            </a:pPr>
            <a:r>
              <a:rPr lang="sk-SK" dirty="0"/>
              <a:t>Podporované formáty</a:t>
            </a:r>
          </a:p>
          <a:p>
            <a:pPr marL="285750" indent="-285750">
              <a:buFont typeface="Wingdings" pitchFamily="2" charset="2"/>
              <a:buChar char="§"/>
            </a:pPr>
            <a:r>
              <a:rPr lang="sk-SK" dirty="0"/>
              <a:t>Rozlíšenie </a:t>
            </a:r>
            <a:r>
              <a:rPr lang="sk-SK" dirty="0" err="1"/>
              <a:t>scanera</a:t>
            </a:r>
            <a:endParaRPr lang="sk-SK" dirty="0"/>
          </a:p>
          <a:p>
            <a:pPr marL="285750" indent="-285750">
              <a:buFont typeface="Wingdings" pitchFamily="2" charset="2"/>
              <a:buChar char="§"/>
            </a:pPr>
            <a:r>
              <a:rPr lang="sk-SK" dirty="0"/>
              <a:t>Rozlíšenie </a:t>
            </a:r>
            <a:r>
              <a:rPr lang="sk-SK" dirty="0" err="1"/>
              <a:t>tlače-DPI</a:t>
            </a:r>
            <a:r>
              <a:rPr lang="sk-SK" dirty="0"/>
              <a:t> </a:t>
            </a:r>
            <a:r>
              <a:rPr lang="sk-SK" dirty="0" err="1"/>
              <a:t>dotch</a:t>
            </a:r>
            <a:r>
              <a:rPr lang="sk-SK" dirty="0"/>
              <a:t> per </a:t>
            </a:r>
            <a:r>
              <a:rPr lang="sk-SK" dirty="0" err="1"/>
              <a:t>inch</a:t>
            </a:r>
            <a:endParaRPr lang="sk-SK" dirty="0"/>
          </a:p>
          <a:p>
            <a:pPr marL="285750" indent="-285750">
              <a:buFont typeface="Wingdings" pitchFamily="2" charset="2"/>
              <a:buChar char="§"/>
            </a:pPr>
            <a:r>
              <a:rPr lang="sk-SK" dirty="0"/>
              <a:t>Rýchlosť tlače</a:t>
            </a:r>
          </a:p>
          <a:p>
            <a:pPr marL="285750" indent="-285750">
              <a:buFont typeface="Wingdings" pitchFamily="2" charset="2"/>
              <a:buChar char="§"/>
            </a:pPr>
            <a:r>
              <a:rPr lang="pl-PL" dirty="0"/>
              <a:t>Typická spotreba v zapnutom stave W</a:t>
            </a:r>
          </a:p>
          <a:p>
            <a:pPr marL="285750" indent="-285750">
              <a:buFont typeface="Wingdings" pitchFamily="2" charset="2"/>
              <a:buChar char="§"/>
            </a:pPr>
            <a:r>
              <a:rPr lang="en-US" dirty="0" err="1"/>
              <a:t>Spotreba</a:t>
            </a:r>
            <a:r>
              <a:rPr lang="en-US" dirty="0"/>
              <a:t> v Stand-by</a:t>
            </a:r>
            <a:r>
              <a:rPr lang="sk-SK" dirty="0"/>
              <a:t> W</a:t>
            </a:r>
          </a:p>
          <a:p>
            <a:pPr marL="285750" indent="-285750">
              <a:buFont typeface="Wingdings" pitchFamily="2" charset="2"/>
              <a:buChar char="§"/>
            </a:pPr>
            <a:r>
              <a:rPr lang="en-US" dirty="0" err="1"/>
              <a:t>Maximálne</a:t>
            </a:r>
            <a:r>
              <a:rPr lang="en-US" dirty="0"/>
              <a:t> </a:t>
            </a:r>
            <a:r>
              <a:rPr lang="en-US" dirty="0" err="1"/>
              <a:t>mesačné</a:t>
            </a:r>
            <a:r>
              <a:rPr lang="en-US" dirty="0"/>
              <a:t> </a:t>
            </a:r>
            <a:r>
              <a:rPr lang="en-US" dirty="0" err="1"/>
              <a:t>zaťaženie</a:t>
            </a:r>
            <a:endParaRPr lang="sk-SK" dirty="0"/>
          </a:p>
          <a:p>
            <a:pPr marL="285750" indent="-285750">
              <a:buFont typeface="Wingdings" pitchFamily="2" charset="2"/>
              <a:buChar char="§"/>
            </a:pPr>
            <a:r>
              <a:rPr lang="sk-SK" dirty="0"/>
              <a:t>Display</a:t>
            </a:r>
          </a:p>
          <a:p>
            <a:pPr marL="285750" indent="-285750">
              <a:buFont typeface="Wingdings" pitchFamily="2" charset="2"/>
              <a:buChar char="§"/>
            </a:pPr>
            <a:r>
              <a:rPr lang="sk-SK" dirty="0"/>
              <a:t>Rozmery</a:t>
            </a:r>
          </a:p>
          <a:p>
            <a:pPr marL="285750" indent="-285750">
              <a:buFont typeface="Wingdings" pitchFamily="2" charset="2"/>
              <a:buChar char="§"/>
            </a:pPr>
            <a:r>
              <a:rPr lang="sk-SK" dirty="0"/>
              <a:t>Hmotnosť</a:t>
            </a:r>
          </a:p>
          <a:p>
            <a:pPr marL="285750" indent="-285750">
              <a:buFont typeface="Wingdings" pitchFamily="2" charset="2"/>
              <a:buChar char="§"/>
            </a:pPr>
            <a:r>
              <a:rPr lang="en-US" dirty="0" err="1"/>
              <a:t>Štartovacia</a:t>
            </a:r>
            <a:r>
              <a:rPr lang="en-US" dirty="0"/>
              <a:t> </a:t>
            </a:r>
            <a:r>
              <a:rPr lang="en-US" dirty="0" err="1"/>
              <a:t>náplň</a:t>
            </a:r>
            <a:r>
              <a:rPr lang="en-US" dirty="0"/>
              <a:t> – </a:t>
            </a:r>
            <a:r>
              <a:rPr lang="en-US" dirty="0" err="1"/>
              <a:t>čierna</a:t>
            </a:r>
            <a:endParaRPr lang="sk-SK" dirty="0"/>
          </a:p>
          <a:p>
            <a:pPr marL="285750" indent="-285750">
              <a:buFont typeface="Wingdings" pitchFamily="2" charset="2"/>
              <a:buChar char="§"/>
            </a:pPr>
            <a:r>
              <a:rPr lang="sk-SK" dirty="0"/>
              <a:t>Cena</a:t>
            </a:r>
          </a:p>
          <a:p>
            <a:pPr marL="285750" indent="-285750">
              <a:buFont typeface="Wingdings" pitchFamily="2" charset="2"/>
              <a:buChar char="§"/>
            </a:pPr>
            <a:endParaRPr lang="sk-SK" dirty="0"/>
          </a:p>
          <a:p>
            <a:pPr marL="285750" indent="-285750">
              <a:buFont typeface="Wingdings" pitchFamily="2" charset="2"/>
              <a:buChar char="§"/>
            </a:pPr>
            <a:endParaRPr lang="en-US" dirty="0"/>
          </a:p>
        </p:txBody>
      </p:sp>
    </p:spTree>
    <p:extLst>
      <p:ext uri="{BB962C8B-B14F-4D97-AF65-F5344CB8AC3E}">
        <p14:creationId xmlns:p14="http://schemas.microsoft.com/office/powerpoint/2010/main" val="23932461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21516"/>
                                        </p:tgtEl>
                                        <p:attrNameLst>
                                          <p:attrName>style.visibility</p:attrName>
                                        </p:attrNameLst>
                                      </p:cBhvr>
                                      <p:to>
                                        <p:strVal val="visible"/>
                                      </p:to>
                                    </p:set>
                                    <p:animEffect transition="in" filter="wheel(8)">
                                      <p:cBhvr>
                                        <p:cTn id="7" dur="500"/>
                                        <p:tgtEl>
                                          <p:spTgt spid="215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additive="base">
                                        <p:cTn id="12"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 calcmode="lin" valueType="num">
                                      <p:cBhvr additive="base">
                                        <p:cTn id="18"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 calcmode="lin" valueType="num">
                                      <p:cBhvr additive="base">
                                        <p:cTn id="2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 calcmode="lin" valueType="num">
                                      <p:cBhvr additive="base">
                                        <p:cTn id="30"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calcmode="lin" valueType="num">
                                      <p:cBhvr additive="base">
                                        <p:cTn id="36"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
                                            <p:txEl>
                                              <p:pRg st="5" end="5"/>
                                            </p:txEl>
                                          </p:spTgt>
                                        </p:tgtEl>
                                        <p:attrNameLst>
                                          <p:attrName>style.visibility</p:attrName>
                                        </p:attrNameLst>
                                      </p:cBhvr>
                                      <p:to>
                                        <p:strVal val="visible"/>
                                      </p:to>
                                    </p:set>
                                    <p:anim calcmode="lin" valueType="num">
                                      <p:cBhvr additive="base">
                                        <p:cTn id="42"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
                                            <p:txEl>
                                              <p:pRg st="6" end="6"/>
                                            </p:txEl>
                                          </p:spTgt>
                                        </p:tgtEl>
                                        <p:attrNameLst>
                                          <p:attrName>style.visibility</p:attrName>
                                        </p:attrNameLst>
                                      </p:cBhvr>
                                      <p:to>
                                        <p:strVal val="visible"/>
                                      </p:to>
                                    </p:set>
                                    <p:anim calcmode="lin" valueType="num">
                                      <p:cBhvr additive="base">
                                        <p:cTn id="4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
                                            <p:txEl>
                                              <p:pRg st="7" end="7"/>
                                            </p:txEl>
                                          </p:spTgt>
                                        </p:tgtEl>
                                        <p:attrNameLst>
                                          <p:attrName>style.visibility</p:attrName>
                                        </p:attrNameLst>
                                      </p:cBhvr>
                                      <p:to>
                                        <p:strVal val="visible"/>
                                      </p:to>
                                    </p:set>
                                    <p:anim calcmode="lin" valueType="num">
                                      <p:cBhvr additive="base">
                                        <p:cTn id="5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
                                            <p:txEl>
                                              <p:pRg st="8" end="8"/>
                                            </p:txEl>
                                          </p:spTgt>
                                        </p:tgtEl>
                                        <p:attrNameLst>
                                          <p:attrName>style.visibility</p:attrName>
                                        </p:attrNameLst>
                                      </p:cBhvr>
                                      <p:to>
                                        <p:strVal val="visible"/>
                                      </p:to>
                                    </p:set>
                                    <p:anim calcmode="lin" valueType="num">
                                      <p:cBhvr additive="base">
                                        <p:cTn id="60"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
                                            <p:txEl>
                                              <p:pRg st="9" end="9"/>
                                            </p:txEl>
                                          </p:spTgt>
                                        </p:tgtEl>
                                        <p:attrNameLst>
                                          <p:attrName>style.visibility</p:attrName>
                                        </p:attrNameLst>
                                      </p:cBhvr>
                                      <p:to>
                                        <p:strVal val="visible"/>
                                      </p:to>
                                    </p:set>
                                    <p:anim calcmode="lin" valueType="num">
                                      <p:cBhvr additive="base">
                                        <p:cTn id="66"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
                                            <p:txEl>
                                              <p:pRg st="10" end="10"/>
                                            </p:txEl>
                                          </p:spTgt>
                                        </p:tgtEl>
                                        <p:attrNameLst>
                                          <p:attrName>style.visibility</p:attrName>
                                        </p:attrNameLst>
                                      </p:cBhvr>
                                      <p:to>
                                        <p:strVal val="visible"/>
                                      </p:to>
                                    </p:set>
                                    <p:anim calcmode="lin" valueType="num">
                                      <p:cBhvr additive="base">
                                        <p:cTn id="72"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2">
                                            <p:txEl>
                                              <p:pRg st="11" end="11"/>
                                            </p:txEl>
                                          </p:spTgt>
                                        </p:tgtEl>
                                        <p:attrNameLst>
                                          <p:attrName>style.visibility</p:attrName>
                                        </p:attrNameLst>
                                      </p:cBhvr>
                                      <p:to>
                                        <p:strVal val="visible"/>
                                      </p:to>
                                    </p:set>
                                    <p:anim calcmode="lin" valueType="num">
                                      <p:cBhvr additive="base">
                                        <p:cTn id="78"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2">
                                            <p:txEl>
                                              <p:pRg st="12" end="12"/>
                                            </p:txEl>
                                          </p:spTgt>
                                        </p:tgtEl>
                                        <p:attrNameLst>
                                          <p:attrName>style.visibility</p:attrName>
                                        </p:attrNameLst>
                                      </p:cBhvr>
                                      <p:to>
                                        <p:strVal val="visible"/>
                                      </p:to>
                                    </p:set>
                                    <p:anim calcmode="lin" valueType="num">
                                      <p:cBhvr additive="base">
                                        <p:cTn id="84"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
                                            <p:txEl>
                                              <p:pRg st="13" end="13"/>
                                            </p:txEl>
                                          </p:spTgt>
                                        </p:tgtEl>
                                        <p:attrNameLst>
                                          <p:attrName>style.visibility</p:attrName>
                                        </p:attrNameLst>
                                      </p:cBhvr>
                                      <p:to>
                                        <p:strVal val="visible"/>
                                      </p:to>
                                    </p:set>
                                    <p:anim calcmode="lin" valueType="num">
                                      <p:cBhvr additive="base">
                                        <p:cTn id="90"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2">
                                            <p:txEl>
                                              <p:pRg st="14" end="14"/>
                                            </p:txEl>
                                          </p:spTgt>
                                        </p:tgtEl>
                                        <p:attrNameLst>
                                          <p:attrName>style.visibility</p:attrName>
                                        </p:attrNameLst>
                                      </p:cBhvr>
                                      <p:to>
                                        <p:strVal val="visible"/>
                                      </p:to>
                                    </p:set>
                                    <p:anim calcmode="lin" valueType="num">
                                      <p:cBhvr additive="base">
                                        <p:cTn id="96" dur="500" fill="hold"/>
                                        <p:tgtEl>
                                          <p:spTgt spid="2">
                                            <p:txEl>
                                              <p:pRg st="14" end="14"/>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2">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nodeType="clickEffect">
                                  <p:stCondLst>
                                    <p:cond delay="0"/>
                                  </p:stCondLst>
                                  <p:childTnLst>
                                    <p:set>
                                      <p:cBhvr>
                                        <p:cTn id="101" dur="1" fill="hold">
                                          <p:stCondLst>
                                            <p:cond delay="0"/>
                                          </p:stCondLst>
                                        </p:cTn>
                                        <p:tgtEl>
                                          <p:spTgt spid="2">
                                            <p:txEl>
                                              <p:pRg st="15" end="15"/>
                                            </p:txEl>
                                          </p:spTgt>
                                        </p:tgtEl>
                                        <p:attrNameLst>
                                          <p:attrName>style.visibility</p:attrName>
                                        </p:attrNameLst>
                                      </p:cBhvr>
                                      <p:to>
                                        <p:strVal val="visible"/>
                                      </p:to>
                                    </p:set>
                                    <p:anim calcmode="lin" valueType="num">
                                      <p:cBhvr additive="base">
                                        <p:cTn id="102" dur="500" fill="hold"/>
                                        <p:tgtEl>
                                          <p:spTgt spid="2">
                                            <p:txEl>
                                              <p:pRg st="15" end="15"/>
                                            </p:txEl>
                                          </p:spTgt>
                                        </p:tgtEl>
                                        <p:attrNameLst>
                                          <p:attrName>ppt_x</p:attrName>
                                        </p:attrNameLst>
                                      </p:cBhvr>
                                      <p:tavLst>
                                        <p:tav tm="0">
                                          <p:val>
                                            <p:strVal val="#ppt_x"/>
                                          </p:val>
                                        </p:tav>
                                        <p:tav tm="100000">
                                          <p:val>
                                            <p:strVal val="#ppt_x"/>
                                          </p:val>
                                        </p:tav>
                                      </p:tavLst>
                                    </p:anim>
                                    <p:anim calcmode="lin" valueType="num">
                                      <p:cBhvr additive="base">
                                        <p:cTn id="103" dur="500" fill="hold"/>
                                        <p:tgtEl>
                                          <p:spTgt spid="2">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nodeType="clickEffect">
                                  <p:stCondLst>
                                    <p:cond delay="0"/>
                                  </p:stCondLst>
                                  <p:childTnLst>
                                    <p:set>
                                      <p:cBhvr>
                                        <p:cTn id="107" dur="1" fill="hold">
                                          <p:stCondLst>
                                            <p:cond delay="0"/>
                                          </p:stCondLst>
                                        </p:cTn>
                                        <p:tgtEl>
                                          <p:spTgt spid="2">
                                            <p:txEl>
                                              <p:pRg st="16" end="16"/>
                                            </p:txEl>
                                          </p:spTgt>
                                        </p:tgtEl>
                                        <p:attrNameLst>
                                          <p:attrName>style.visibility</p:attrName>
                                        </p:attrNameLst>
                                      </p:cBhvr>
                                      <p:to>
                                        <p:strVal val="visible"/>
                                      </p:to>
                                    </p:set>
                                    <p:anim calcmode="lin" valueType="num">
                                      <p:cBhvr additive="base">
                                        <p:cTn id="108" dur="500" fill="hold"/>
                                        <p:tgtEl>
                                          <p:spTgt spid="2">
                                            <p:txEl>
                                              <p:pRg st="16" end="16"/>
                                            </p:txEl>
                                          </p:spTgt>
                                        </p:tgtEl>
                                        <p:attrNameLst>
                                          <p:attrName>ppt_x</p:attrName>
                                        </p:attrNameLst>
                                      </p:cBhvr>
                                      <p:tavLst>
                                        <p:tav tm="0">
                                          <p:val>
                                            <p:strVal val="#ppt_x"/>
                                          </p:val>
                                        </p:tav>
                                        <p:tav tm="100000">
                                          <p:val>
                                            <p:strVal val="#ppt_x"/>
                                          </p:val>
                                        </p:tav>
                                      </p:tavLst>
                                    </p:anim>
                                    <p:anim calcmode="lin" valueType="num">
                                      <p:cBhvr additive="base">
                                        <p:cTn id="109" dur="500" fill="hold"/>
                                        <p:tgtEl>
                                          <p:spTgt spid="2">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5"/>
          <p:cNvSpPr>
            <a:spLocks noChangeArrowheads="1"/>
          </p:cNvSpPr>
          <p:nvPr/>
        </p:nvSpPr>
        <p:spPr bwMode="auto">
          <a:xfrm>
            <a:off x="0" y="0"/>
            <a:ext cx="461963" cy="6858000"/>
          </a:xfrm>
          <a:prstGeom prst="rect">
            <a:avLst/>
          </a:prstGeom>
          <a:gradFill rotWithShape="1">
            <a:gsLst>
              <a:gs pos="0">
                <a:srgbClr val="00185E"/>
              </a:gs>
              <a:gs pos="100000">
                <a:srgbClr val="0033CC">
                  <a:alpha val="15999"/>
                </a:srgb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sk-SK"/>
          </a:p>
        </p:txBody>
      </p:sp>
      <p:sp>
        <p:nvSpPr>
          <p:cNvPr id="22534" name="Text Box 6"/>
          <p:cNvSpPr txBox="1">
            <a:spLocks noChangeArrowheads="1"/>
          </p:cNvSpPr>
          <p:nvPr/>
        </p:nvSpPr>
        <p:spPr bwMode="auto">
          <a:xfrm>
            <a:off x="1065540" y="145257"/>
            <a:ext cx="362902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None/>
            </a:pPr>
            <a:r>
              <a:rPr lang="sk-SK" sz="2800" b="1" u="sng" dirty="0">
                <a:solidFill>
                  <a:srgbClr val="2802CA"/>
                </a:solidFill>
              </a:rPr>
              <a:t>Najčastejšie príčiny:</a:t>
            </a:r>
            <a:endParaRPr lang="cs-CZ" sz="2800" b="1" u="sng" dirty="0">
              <a:solidFill>
                <a:srgbClr val="2802CA"/>
              </a:solidFill>
            </a:endParaRPr>
          </a:p>
        </p:txBody>
      </p:sp>
      <p:sp>
        <p:nvSpPr>
          <p:cNvPr id="25604" name="Text Box 7"/>
          <p:cNvSpPr txBox="1">
            <a:spLocks noChangeArrowheads="1"/>
          </p:cNvSpPr>
          <p:nvPr/>
        </p:nvSpPr>
        <p:spPr bwMode="auto">
          <a:xfrm>
            <a:off x="1692275" y="673626"/>
            <a:ext cx="6551613" cy="522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50000"/>
              </a:lnSpc>
              <a:buSzPct val="85000"/>
              <a:buFont typeface="Wingdings" pitchFamily="2" charset="2"/>
              <a:buChar char="ý"/>
            </a:pPr>
            <a:r>
              <a:rPr lang="sk-SK" sz="2800" dirty="0"/>
              <a:t> vypnutá tlačiareň,</a:t>
            </a:r>
          </a:p>
          <a:p>
            <a:pPr eaLnBrk="1" hangingPunct="1">
              <a:lnSpc>
                <a:spcPct val="150000"/>
              </a:lnSpc>
              <a:buSzPct val="85000"/>
              <a:buFont typeface="Wingdings" pitchFamily="2" charset="2"/>
              <a:buChar char="ý"/>
            </a:pPr>
            <a:r>
              <a:rPr lang="sk-SK" sz="2800" dirty="0"/>
              <a:t> nesprávna inštalácia,</a:t>
            </a:r>
          </a:p>
          <a:p>
            <a:pPr eaLnBrk="1" hangingPunct="1">
              <a:lnSpc>
                <a:spcPct val="150000"/>
              </a:lnSpc>
              <a:buSzPct val="85000"/>
              <a:buFont typeface="Wingdings" pitchFamily="2" charset="2"/>
              <a:buChar char="ý"/>
            </a:pPr>
            <a:r>
              <a:rPr lang="sk-SK" sz="2800" dirty="0"/>
              <a:t> nesprávne zvolené tlačové médium,</a:t>
            </a:r>
          </a:p>
          <a:p>
            <a:pPr eaLnBrk="1" hangingPunct="1">
              <a:lnSpc>
                <a:spcPct val="150000"/>
              </a:lnSpc>
              <a:buSzPct val="85000"/>
              <a:buFont typeface="Wingdings" pitchFamily="2" charset="2"/>
              <a:buChar char="ý"/>
            </a:pPr>
            <a:r>
              <a:rPr lang="sk-SK" sz="2800" dirty="0"/>
              <a:t> poškodená páska, </a:t>
            </a:r>
          </a:p>
          <a:p>
            <a:pPr eaLnBrk="1" hangingPunct="1">
              <a:lnSpc>
                <a:spcPct val="150000"/>
              </a:lnSpc>
              <a:buSzPct val="85000"/>
              <a:buFont typeface="Wingdings" pitchFamily="2" charset="2"/>
              <a:buChar char="ý"/>
            </a:pPr>
            <a:r>
              <a:rPr lang="sk-SK" sz="2800" dirty="0"/>
              <a:t> prázdny, resp. tečúci zásobník,</a:t>
            </a:r>
          </a:p>
          <a:p>
            <a:pPr eaLnBrk="1" hangingPunct="1">
              <a:lnSpc>
                <a:spcPct val="150000"/>
              </a:lnSpc>
              <a:buSzPct val="85000"/>
              <a:buFont typeface="Wingdings" pitchFamily="2" charset="2"/>
              <a:buChar char="ý"/>
            </a:pPr>
            <a:r>
              <a:rPr lang="sk-SK" sz="2800" dirty="0"/>
              <a:t> prázdny, resp. poškodený toner,</a:t>
            </a:r>
          </a:p>
          <a:p>
            <a:pPr eaLnBrk="1" hangingPunct="1">
              <a:lnSpc>
                <a:spcPct val="150000"/>
              </a:lnSpc>
              <a:buSzPct val="85000"/>
              <a:buFont typeface="Wingdings" pitchFamily="2" charset="2"/>
              <a:buChar char="ý"/>
            </a:pPr>
            <a:r>
              <a:rPr lang="sk-SK" sz="2800" dirty="0"/>
              <a:t> zaseknutý papier, </a:t>
            </a:r>
          </a:p>
          <a:p>
            <a:pPr eaLnBrk="1" hangingPunct="1">
              <a:lnSpc>
                <a:spcPct val="150000"/>
              </a:lnSpc>
              <a:buSzPct val="85000"/>
              <a:buFont typeface="Wingdings" pitchFamily="2" charset="2"/>
              <a:buChar char="ý"/>
            </a:pPr>
            <a:r>
              <a:rPr lang="sk-SK" sz="2800" dirty="0"/>
              <a:t> preťažená tlačiareň.</a:t>
            </a:r>
            <a:endParaRPr lang="cs-CZ" sz="2800" dirty="0"/>
          </a:p>
        </p:txBody>
      </p:sp>
      <p:sp>
        <p:nvSpPr>
          <p:cNvPr id="22533" name="Text Box 5"/>
          <p:cNvSpPr txBox="1">
            <a:spLocks noChangeArrowheads="1"/>
          </p:cNvSpPr>
          <p:nvPr/>
        </p:nvSpPr>
        <p:spPr bwMode="auto">
          <a:xfrm>
            <a:off x="-107950" y="620713"/>
            <a:ext cx="647700" cy="382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lnSpc>
                <a:spcPct val="125000"/>
              </a:lnSpc>
              <a:defRPr/>
            </a:pPr>
            <a:r>
              <a:rPr lang="sk-SK" sz="2800" b="1">
                <a:solidFill>
                  <a:srgbClr val="FFFF00"/>
                </a:solidFill>
                <a:effectLst>
                  <a:outerShdw blurRad="38100" dist="38100" dir="2700000" algn="tl">
                    <a:srgbClr val="C0C0C0"/>
                  </a:outerShdw>
                </a:effectLst>
              </a:rPr>
              <a:t>P O R U CHY</a:t>
            </a:r>
          </a:p>
        </p:txBody>
      </p:sp>
      <p:sp>
        <p:nvSpPr>
          <p:cNvPr id="22541" name="Oval 13">
            <a:hlinkClick r:id="rId3" action="ppaction://hlinksldjump"/>
          </p:cNvPr>
          <p:cNvSpPr>
            <a:spLocks noChangeArrowheads="1"/>
          </p:cNvSpPr>
          <p:nvPr/>
        </p:nvSpPr>
        <p:spPr bwMode="auto">
          <a:xfrm>
            <a:off x="7885113" y="6308725"/>
            <a:ext cx="1116012" cy="333375"/>
          </a:xfrm>
          <a:prstGeom prst="ellipse">
            <a:avLst/>
          </a:prstGeom>
          <a:gradFill rotWithShape="1">
            <a:gsLst>
              <a:gs pos="0">
                <a:srgbClr val="0033CC"/>
              </a:gs>
              <a:gs pos="100000">
                <a:srgbClr val="00185E"/>
              </a:gs>
            </a:gsLst>
            <a:lin ang="54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sk-SK">
                <a:solidFill>
                  <a:schemeClr val="bg1"/>
                </a:solidFill>
              </a:rPr>
              <a:t>Obsah</a:t>
            </a:r>
          </a:p>
        </p:txBody>
      </p:sp>
    </p:spTree>
    <p:extLst>
      <p:ext uri="{BB962C8B-B14F-4D97-AF65-F5344CB8AC3E}">
        <p14:creationId xmlns:p14="http://schemas.microsoft.com/office/powerpoint/2010/main" val="36535903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6" fill="hold" grpId="0" nodeType="withEffect">
                                  <p:stCondLst>
                                    <p:cond delay="0"/>
                                  </p:stCondLst>
                                  <p:childTnLst>
                                    <p:set>
                                      <p:cBhvr>
                                        <p:cTn id="6" dur="1" fill="hold">
                                          <p:stCondLst>
                                            <p:cond delay="0"/>
                                          </p:stCondLst>
                                        </p:cTn>
                                        <p:tgtEl>
                                          <p:spTgt spid="22534"/>
                                        </p:tgtEl>
                                        <p:attrNameLst>
                                          <p:attrName>style.visibility</p:attrName>
                                        </p:attrNameLst>
                                      </p:cBhvr>
                                      <p:to>
                                        <p:strVal val="visible"/>
                                      </p:to>
                                    </p:set>
                                    <p:animEffect transition="in" filter="strips(downRight)">
                                      <p:cBhvr>
                                        <p:cTn id="7" dur="500"/>
                                        <p:tgtEl>
                                          <p:spTgt spid="2253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8" fill="hold" grpId="0"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wheel(8)">
                                      <p:cBhvr>
                                        <p:cTn id="12" dur="500"/>
                                        <p:tgtEl>
                                          <p:spTgt spid="225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4" grpId="0"/>
      <p:bldP spid="225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ChangeArrowheads="1"/>
          </p:cNvSpPr>
          <p:nvPr>
            <p:ph type="title"/>
          </p:nvPr>
        </p:nvSpPr>
        <p:spPr/>
        <p:txBody>
          <a:bodyPr/>
          <a:lstStyle/>
          <a:p>
            <a:pPr eaLnBrk="1" hangingPunct="1">
              <a:defRPr/>
            </a:pPr>
            <a:r>
              <a:rPr lang="cs-CZ" dirty="0"/>
              <a:t>Druhy </a:t>
            </a:r>
            <a:r>
              <a:rPr lang="cs-CZ" dirty="0" err="1"/>
              <a:t>tlačiarní</a:t>
            </a:r>
            <a:endParaRPr lang="cs-CZ" dirty="0"/>
          </a:p>
        </p:txBody>
      </p:sp>
      <p:sp>
        <p:nvSpPr>
          <p:cNvPr id="299011" name="Rectangle 3"/>
          <p:cNvSpPr>
            <a:spLocks noGrp="1" noChangeArrowheads="1"/>
          </p:cNvSpPr>
          <p:nvPr>
            <p:ph type="body" idx="1"/>
          </p:nvPr>
        </p:nvSpPr>
        <p:spPr>
          <a:xfrm>
            <a:off x="1066800" y="1981200"/>
            <a:ext cx="7543800" cy="3680048"/>
          </a:xfrm>
        </p:spPr>
        <p:txBody>
          <a:bodyPr/>
          <a:lstStyle/>
          <a:p>
            <a:pPr eaLnBrk="1" hangingPunct="1">
              <a:defRPr/>
            </a:pPr>
            <a:r>
              <a:rPr lang="cs-CZ" dirty="0" err="1"/>
              <a:t>Ihličkové</a:t>
            </a:r>
            <a:r>
              <a:rPr lang="cs-CZ" dirty="0"/>
              <a:t> </a:t>
            </a:r>
            <a:r>
              <a:rPr lang="cs-CZ" dirty="0" err="1"/>
              <a:t>tlačiarne</a:t>
            </a:r>
            <a:endParaRPr lang="cs-CZ" dirty="0"/>
          </a:p>
          <a:p>
            <a:pPr eaLnBrk="1" hangingPunct="1">
              <a:defRPr/>
            </a:pPr>
            <a:r>
              <a:rPr lang="cs-CZ" dirty="0" err="1"/>
              <a:t>Atramentové</a:t>
            </a:r>
            <a:r>
              <a:rPr lang="cs-CZ" dirty="0"/>
              <a:t> </a:t>
            </a:r>
            <a:r>
              <a:rPr lang="cs-CZ" dirty="0" err="1"/>
              <a:t>tlačiarne</a:t>
            </a:r>
            <a:endParaRPr lang="cs-CZ" dirty="0"/>
          </a:p>
          <a:p>
            <a:pPr eaLnBrk="1" hangingPunct="1">
              <a:defRPr/>
            </a:pPr>
            <a:r>
              <a:rPr lang="cs-CZ" dirty="0"/>
              <a:t>Laserové </a:t>
            </a:r>
            <a:r>
              <a:rPr lang="cs-CZ" dirty="0" err="1"/>
              <a:t>tlačiarne</a:t>
            </a:r>
            <a:endParaRPr lang="cs-CZ" dirty="0"/>
          </a:p>
          <a:p>
            <a:pPr eaLnBrk="1" hangingPunct="1">
              <a:defRPr/>
            </a:pPr>
            <a:r>
              <a:rPr lang="cs-CZ" dirty="0"/>
              <a:t>Tepelné (termo) </a:t>
            </a:r>
            <a:r>
              <a:rPr lang="cs-CZ" dirty="0" err="1"/>
              <a:t>tlačiarne</a:t>
            </a:r>
            <a:endParaRPr lang="cs-CZ" dirty="0"/>
          </a:p>
          <a:p>
            <a:pPr eaLnBrk="1" hangingPunct="1">
              <a:defRPr/>
            </a:pPr>
            <a:r>
              <a:rPr lang="cs-CZ" dirty="0"/>
              <a:t>LED </a:t>
            </a:r>
            <a:r>
              <a:rPr lang="cs-CZ" dirty="0" err="1"/>
              <a:t>tlačiarne</a:t>
            </a:r>
            <a:endParaRPr lang="cs-CZ" dirty="0"/>
          </a:p>
          <a:p>
            <a:pPr eaLnBrk="1" hangingPunct="1">
              <a:defRPr/>
            </a:pPr>
            <a:r>
              <a:rPr lang="cs-CZ" dirty="0"/>
              <a:t>3D </a:t>
            </a:r>
            <a:r>
              <a:rPr lang="cs-CZ" dirty="0" err="1"/>
              <a:t>tlačiarne</a:t>
            </a:r>
            <a:endParaRPr lang="cs-CZ" dirty="0"/>
          </a:p>
        </p:txBody>
      </p:sp>
    </p:spTree>
    <p:extLst>
      <p:ext uri="{BB962C8B-B14F-4D97-AF65-F5344CB8AC3E}">
        <p14:creationId xmlns:p14="http://schemas.microsoft.com/office/powerpoint/2010/main" val="195511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9011">
                                            <p:txEl>
                                              <p:pRg st="0" end="0"/>
                                            </p:txEl>
                                          </p:spTgt>
                                        </p:tgtEl>
                                        <p:attrNameLst>
                                          <p:attrName>style.visibility</p:attrName>
                                        </p:attrNameLst>
                                      </p:cBhvr>
                                      <p:to>
                                        <p:strVal val="visible"/>
                                      </p:to>
                                    </p:set>
                                    <p:anim calcmode="lin" valueType="num">
                                      <p:cBhvr additive="base">
                                        <p:cTn id="7" dur="500" fill="hold"/>
                                        <p:tgtEl>
                                          <p:spTgt spid="2990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9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9011">
                                            <p:txEl>
                                              <p:pRg st="1" end="1"/>
                                            </p:txEl>
                                          </p:spTgt>
                                        </p:tgtEl>
                                        <p:attrNameLst>
                                          <p:attrName>style.visibility</p:attrName>
                                        </p:attrNameLst>
                                      </p:cBhvr>
                                      <p:to>
                                        <p:strVal val="visible"/>
                                      </p:to>
                                    </p:set>
                                    <p:anim calcmode="lin" valueType="num">
                                      <p:cBhvr additive="base">
                                        <p:cTn id="13" dur="500" fill="hold"/>
                                        <p:tgtEl>
                                          <p:spTgt spid="2990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90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9011">
                                            <p:txEl>
                                              <p:pRg st="2" end="2"/>
                                            </p:txEl>
                                          </p:spTgt>
                                        </p:tgtEl>
                                        <p:attrNameLst>
                                          <p:attrName>style.visibility</p:attrName>
                                        </p:attrNameLst>
                                      </p:cBhvr>
                                      <p:to>
                                        <p:strVal val="visible"/>
                                      </p:to>
                                    </p:set>
                                    <p:anim calcmode="lin" valueType="num">
                                      <p:cBhvr additive="base">
                                        <p:cTn id="19" dur="500" fill="hold"/>
                                        <p:tgtEl>
                                          <p:spTgt spid="2990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90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9011">
                                            <p:txEl>
                                              <p:pRg st="3" end="3"/>
                                            </p:txEl>
                                          </p:spTgt>
                                        </p:tgtEl>
                                        <p:attrNameLst>
                                          <p:attrName>style.visibility</p:attrName>
                                        </p:attrNameLst>
                                      </p:cBhvr>
                                      <p:to>
                                        <p:strVal val="visible"/>
                                      </p:to>
                                    </p:set>
                                    <p:anim calcmode="lin" valueType="num">
                                      <p:cBhvr additive="base">
                                        <p:cTn id="25" dur="500" fill="hold"/>
                                        <p:tgtEl>
                                          <p:spTgt spid="2990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901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9011">
                                            <p:txEl>
                                              <p:pRg st="4" end="4"/>
                                            </p:txEl>
                                          </p:spTgt>
                                        </p:tgtEl>
                                        <p:attrNameLst>
                                          <p:attrName>style.visibility</p:attrName>
                                        </p:attrNameLst>
                                      </p:cBhvr>
                                      <p:to>
                                        <p:strVal val="visible"/>
                                      </p:to>
                                    </p:set>
                                    <p:anim calcmode="lin" valueType="num">
                                      <p:cBhvr additive="base">
                                        <p:cTn id="31" dur="500" fill="hold"/>
                                        <p:tgtEl>
                                          <p:spTgt spid="29901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901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9011">
                                            <p:txEl>
                                              <p:pRg st="5" end="5"/>
                                            </p:txEl>
                                          </p:spTgt>
                                        </p:tgtEl>
                                        <p:attrNameLst>
                                          <p:attrName>style.visibility</p:attrName>
                                        </p:attrNameLst>
                                      </p:cBhvr>
                                      <p:to>
                                        <p:strVal val="visible"/>
                                      </p:to>
                                    </p:set>
                                    <p:anim calcmode="lin" valueType="num">
                                      <p:cBhvr additive="base">
                                        <p:cTn id="37" dur="500" fill="hold"/>
                                        <p:tgtEl>
                                          <p:spTgt spid="29901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90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616" y="188640"/>
            <a:ext cx="7543800" cy="855861"/>
          </a:xfrm>
          <a:solidFill>
            <a:schemeClr val="bg1">
              <a:lumMod val="60000"/>
              <a:lumOff val="40000"/>
            </a:schemeClr>
          </a:solidFill>
        </p:spPr>
        <p:txBody>
          <a:bodyPr/>
          <a:lstStyle/>
          <a:p>
            <a:r>
              <a:rPr lang="sk-SK" sz="2800" dirty="0"/>
              <a:t>Technológia tlače</a:t>
            </a:r>
            <a:endParaRPr lang="en-US" sz="2800" dirty="0"/>
          </a:p>
        </p:txBody>
      </p:sp>
      <p:sp>
        <p:nvSpPr>
          <p:cNvPr id="3" name="Zástupný symbol obsahu 2"/>
          <p:cNvSpPr>
            <a:spLocks noGrp="1"/>
          </p:cNvSpPr>
          <p:nvPr>
            <p:ph idx="1"/>
          </p:nvPr>
        </p:nvSpPr>
        <p:spPr>
          <a:xfrm>
            <a:off x="1043608" y="980728"/>
            <a:ext cx="7543800" cy="4114800"/>
          </a:xfrm>
        </p:spPr>
        <p:txBody>
          <a:bodyPr/>
          <a:lstStyle/>
          <a:p>
            <a:r>
              <a:rPr lang="sk-SK" sz="2000" dirty="0"/>
              <a:t>LED-</a:t>
            </a:r>
            <a:r>
              <a:rPr lang="en-US" sz="2000" dirty="0" err="1">
                <a:effectLst/>
              </a:rPr>
              <a:t>Podobné</a:t>
            </a:r>
            <a:r>
              <a:rPr lang="en-US" sz="2000" dirty="0">
                <a:effectLst/>
              </a:rPr>
              <a:t> </a:t>
            </a:r>
            <a:r>
              <a:rPr lang="en-US" sz="2000" dirty="0" err="1">
                <a:effectLst/>
              </a:rPr>
              <a:t>laserovým</a:t>
            </a:r>
            <a:r>
              <a:rPr lang="en-US" sz="2000" dirty="0">
                <a:effectLst/>
              </a:rPr>
              <a:t> </a:t>
            </a:r>
            <a:r>
              <a:rPr lang="en-US" sz="2000" dirty="0" err="1">
                <a:effectLst/>
              </a:rPr>
              <a:t>tlačiarňam</a:t>
            </a:r>
            <a:r>
              <a:rPr lang="en-US" sz="2000" dirty="0">
                <a:effectLst/>
              </a:rPr>
              <a:t>, </a:t>
            </a:r>
            <a:r>
              <a:rPr lang="en-US" sz="2000" dirty="0" err="1">
                <a:effectLst/>
              </a:rPr>
              <a:t>často</a:t>
            </a:r>
            <a:r>
              <a:rPr lang="en-US" sz="2000" dirty="0">
                <a:effectLst/>
              </a:rPr>
              <a:t> </a:t>
            </a:r>
            <a:r>
              <a:rPr lang="en-US" sz="2000" dirty="0" err="1">
                <a:effectLst/>
              </a:rPr>
              <a:t>kompaktnejšie</a:t>
            </a:r>
            <a:r>
              <a:rPr lang="en-US" sz="2000" dirty="0">
                <a:effectLst/>
              </a:rPr>
              <a:t>, </a:t>
            </a:r>
            <a:r>
              <a:rPr lang="en-US" sz="2000" dirty="0" err="1">
                <a:effectLst/>
              </a:rPr>
              <a:t>vhodné</a:t>
            </a:r>
            <a:r>
              <a:rPr lang="en-US" sz="2000" dirty="0">
                <a:effectLst/>
              </a:rPr>
              <a:t> do </a:t>
            </a:r>
            <a:r>
              <a:rPr lang="en-US" sz="2000" dirty="0" err="1">
                <a:effectLst/>
              </a:rPr>
              <a:t>domácich</a:t>
            </a:r>
            <a:r>
              <a:rPr lang="en-US" sz="2000" dirty="0">
                <a:effectLst/>
              </a:rPr>
              <a:t> </a:t>
            </a:r>
            <a:r>
              <a:rPr lang="en-US" sz="2000" dirty="0" err="1">
                <a:effectLst/>
              </a:rPr>
              <a:t>kancelárií</a:t>
            </a:r>
            <a:r>
              <a:rPr lang="en-US" sz="2000" dirty="0">
                <a:effectLst/>
              </a:rPr>
              <a:t> a </a:t>
            </a:r>
            <a:r>
              <a:rPr lang="en-US" sz="2000" dirty="0" err="1">
                <a:effectLst/>
              </a:rPr>
              <a:t>malých</a:t>
            </a:r>
            <a:r>
              <a:rPr lang="en-US" sz="2000" dirty="0">
                <a:effectLst/>
              </a:rPr>
              <a:t> </a:t>
            </a:r>
            <a:r>
              <a:rPr lang="en-US" sz="2000" dirty="0" err="1">
                <a:effectLst/>
              </a:rPr>
              <a:t>firiem</a:t>
            </a:r>
            <a:r>
              <a:rPr lang="en-US" sz="2000" dirty="0">
                <a:effectLst/>
              </a:rPr>
              <a:t>.</a:t>
            </a:r>
            <a:endParaRPr lang="sk-SK" sz="2000" dirty="0">
              <a:effectLst/>
            </a:endParaRPr>
          </a:p>
          <a:p>
            <a:r>
              <a:rPr lang="sk-SK" sz="2000" dirty="0">
                <a:effectLst/>
              </a:rPr>
              <a:t>LASER farebná-</a:t>
            </a:r>
            <a:r>
              <a:rPr lang="en-US" sz="2000" dirty="0">
                <a:effectLst/>
              </a:rPr>
              <a:t>Pre </a:t>
            </a:r>
            <a:r>
              <a:rPr lang="en-US" sz="2000" dirty="0" err="1">
                <a:effectLst/>
              </a:rPr>
              <a:t>veľký</a:t>
            </a:r>
            <a:r>
              <a:rPr lang="en-US" sz="2000" dirty="0">
                <a:effectLst/>
              </a:rPr>
              <a:t> </a:t>
            </a:r>
            <a:r>
              <a:rPr lang="en-US" sz="2000" dirty="0" err="1">
                <a:effectLst/>
              </a:rPr>
              <a:t>objem</a:t>
            </a:r>
            <a:r>
              <a:rPr lang="en-US" sz="2000" dirty="0">
                <a:effectLst/>
              </a:rPr>
              <a:t> </a:t>
            </a:r>
            <a:r>
              <a:rPr lang="en-US" sz="2000" dirty="0" err="1">
                <a:effectLst/>
              </a:rPr>
              <a:t>vytlačených</a:t>
            </a:r>
            <a:r>
              <a:rPr lang="en-US" sz="2000" dirty="0">
                <a:effectLst/>
              </a:rPr>
              <a:t> </a:t>
            </a:r>
            <a:r>
              <a:rPr lang="en-US" sz="2000" dirty="0" err="1">
                <a:effectLst/>
              </a:rPr>
              <a:t>farebných</a:t>
            </a:r>
            <a:r>
              <a:rPr lang="en-US" sz="2000" dirty="0">
                <a:effectLst/>
              </a:rPr>
              <a:t> </a:t>
            </a:r>
            <a:r>
              <a:rPr lang="en-US" sz="2000" dirty="0" err="1">
                <a:effectLst/>
              </a:rPr>
              <a:t>dokumentov</a:t>
            </a:r>
            <a:r>
              <a:rPr lang="en-US" sz="2000" dirty="0">
                <a:effectLst/>
              </a:rPr>
              <a:t>.</a:t>
            </a:r>
            <a:endParaRPr lang="sk-SK" sz="2000" dirty="0">
              <a:effectLst/>
            </a:endParaRPr>
          </a:p>
          <a:p>
            <a:r>
              <a:rPr lang="sk-SK" sz="2000" dirty="0" err="1">
                <a:effectLst/>
              </a:rPr>
              <a:t>LASER-čiernobiela</a:t>
            </a:r>
            <a:r>
              <a:rPr lang="sk-SK" sz="2000" dirty="0">
                <a:effectLst/>
              </a:rPr>
              <a:t>-</a:t>
            </a:r>
            <a:r>
              <a:rPr lang="en-US" sz="2000" dirty="0" err="1">
                <a:effectLst/>
              </a:rPr>
              <a:t>Vhodná</a:t>
            </a:r>
            <a:r>
              <a:rPr lang="en-US" sz="2000" dirty="0">
                <a:effectLst/>
              </a:rPr>
              <a:t> do </a:t>
            </a:r>
            <a:r>
              <a:rPr lang="en-US" sz="2000" dirty="0" err="1">
                <a:effectLst/>
              </a:rPr>
              <a:t>kancelárie</a:t>
            </a:r>
            <a:r>
              <a:rPr lang="en-US" sz="2000" dirty="0">
                <a:effectLst/>
              </a:rPr>
              <a:t> </a:t>
            </a:r>
            <a:r>
              <a:rPr lang="en-US" sz="2000" dirty="0" err="1">
                <a:effectLst/>
              </a:rPr>
              <a:t>na</a:t>
            </a:r>
            <a:r>
              <a:rPr lang="en-US" sz="2000" dirty="0">
                <a:effectLst/>
              </a:rPr>
              <a:t> </a:t>
            </a:r>
            <a:r>
              <a:rPr lang="en-US" sz="2000" dirty="0" err="1">
                <a:effectLst/>
              </a:rPr>
              <a:t>tlač</a:t>
            </a:r>
            <a:r>
              <a:rPr lang="en-US" sz="2000" dirty="0">
                <a:effectLst/>
              </a:rPr>
              <a:t> </a:t>
            </a:r>
            <a:r>
              <a:rPr lang="en-US" sz="2000" dirty="0" err="1">
                <a:effectLst/>
              </a:rPr>
              <a:t>dokumentov</a:t>
            </a:r>
            <a:r>
              <a:rPr lang="en-US" sz="2000" dirty="0">
                <a:effectLst/>
              </a:rPr>
              <a:t>. </a:t>
            </a:r>
            <a:r>
              <a:rPr lang="en-US" sz="2000" dirty="0" err="1">
                <a:effectLst/>
              </a:rPr>
              <a:t>Prednosťou</a:t>
            </a:r>
            <a:r>
              <a:rPr lang="en-US" sz="2000" dirty="0">
                <a:effectLst/>
              </a:rPr>
              <a:t> je </a:t>
            </a:r>
            <a:r>
              <a:rPr lang="en-US" sz="2000" dirty="0" err="1">
                <a:effectLst/>
              </a:rPr>
              <a:t>nízka</a:t>
            </a:r>
            <a:r>
              <a:rPr lang="en-US" sz="2000" dirty="0">
                <a:effectLst/>
              </a:rPr>
              <a:t> </a:t>
            </a:r>
            <a:r>
              <a:rPr lang="en-US" sz="2000" dirty="0" err="1">
                <a:effectLst/>
              </a:rPr>
              <a:t>cena</a:t>
            </a:r>
            <a:r>
              <a:rPr lang="en-US" sz="2000" dirty="0">
                <a:effectLst/>
              </a:rPr>
              <a:t> </a:t>
            </a:r>
            <a:r>
              <a:rPr lang="en-US" sz="2000" dirty="0" err="1">
                <a:effectLst/>
              </a:rPr>
              <a:t>za</a:t>
            </a:r>
            <a:r>
              <a:rPr lang="en-US" sz="2000" dirty="0">
                <a:effectLst/>
              </a:rPr>
              <a:t> </a:t>
            </a:r>
            <a:r>
              <a:rPr lang="en-US" sz="2000" dirty="0" err="1">
                <a:effectLst/>
              </a:rPr>
              <a:t>vytlačenú</a:t>
            </a:r>
            <a:r>
              <a:rPr lang="en-US" sz="2000" dirty="0">
                <a:effectLst/>
              </a:rPr>
              <a:t> </a:t>
            </a:r>
            <a:r>
              <a:rPr lang="en-US" sz="2000" dirty="0" err="1">
                <a:effectLst/>
              </a:rPr>
              <a:t>stránku</a:t>
            </a:r>
            <a:r>
              <a:rPr lang="en-US" sz="2000" dirty="0">
                <a:effectLst/>
              </a:rPr>
              <a:t>.</a:t>
            </a:r>
            <a:endParaRPr lang="sk-SK" sz="2000" dirty="0">
              <a:effectLst/>
            </a:endParaRPr>
          </a:p>
          <a:p>
            <a:r>
              <a:rPr lang="sk-SK" sz="2000" dirty="0">
                <a:effectLst/>
              </a:rPr>
              <a:t>ATRAMENTOVÁ-</a:t>
            </a:r>
            <a:r>
              <a:rPr lang="en-US" sz="2000" dirty="0" err="1">
                <a:effectLst/>
              </a:rPr>
              <a:t>Ideálna</a:t>
            </a:r>
            <a:r>
              <a:rPr lang="en-US" sz="2000" dirty="0">
                <a:effectLst/>
              </a:rPr>
              <a:t> </a:t>
            </a:r>
            <a:r>
              <a:rPr lang="en-US" sz="2000" dirty="0" err="1">
                <a:effectLst/>
              </a:rPr>
              <a:t>voľba</a:t>
            </a:r>
            <a:r>
              <a:rPr lang="en-US" sz="2000" dirty="0">
                <a:effectLst/>
              </a:rPr>
              <a:t> pre </a:t>
            </a:r>
            <a:r>
              <a:rPr lang="en-US" sz="2000" dirty="0" err="1">
                <a:effectLst/>
              </a:rPr>
              <a:t>tlač</a:t>
            </a:r>
            <a:r>
              <a:rPr lang="en-US" sz="2000" dirty="0">
                <a:effectLst/>
              </a:rPr>
              <a:t> </a:t>
            </a:r>
            <a:r>
              <a:rPr lang="en-US" sz="2000" dirty="0" err="1">
                <a:effectLst/>
              </a:rPr>
              <a:t>fotografií</a:t>
            </a:r>
            <a:r>
              <a:rPr lang="en-US" sz="2000" dirty="0">
                <a:effectLst/>
              </a:rPr>
              <a:t> a </a:t>
            </a:r>
            <a:r>
              <a:rPr lang="en-US" sz="2000" dirty="0" err="1">
                <a:effectLst/>
              </a:rPr>
              <a:t>domácu</a:t>
            </a:r>
            <a:r>
              <a:rPr lang="en-US" sz="2000" dirty="0">
                <a:effectLst/>
              </a:rPr>
              <a:t> </a:t>
            </a:r>
            <a:r>
              <a:rPr lang="en-US" sz="2000" dirty="0" err="1">
                <a:effectLst/>
              </a:rPr>
              <a:t>tlač</a:t>
            </a:r>
            <a:r>
              <a:rPr lang="en-US" sz="2000" dirty="0">
                <a:effectLst/>
              </a:rPr>
              <a:t> </a:t>
            </a:r>
            <a:r>
              <a:rPr lang="en-US" sz="2000" dirty="0" err="1">
                <a:effectLst/>
              </a:rPr>
              <a:t>dokumentov</a:t>
            </a:r>
            <a:r>
              <a:rPr lang="en-US" sz="2000" dirty="0">
                <a:effectLst/>
              </a:rPr>
              <a:t>.</a:t>
            </a:r>
            <a:endParaRPr lang="sk-SK" sz="2000" dirty="0">
              <a:effectLst/>
            </a:endParaRPr>
          </a:p>
          <a:p>
            <a:r>
              <a:rPr lang="sk-SK" sz="2000" dirty="0">
                <a:effectLst/>
              </a:rPr>
              <a:t>TERMO-</a:t>
            </a:r>
            <a:r>
              <a:rPr lang="en-US" sz="2000" dirty="0" err="1">
                <a:effectLst/>
              </a:rPr>
              <a:t>Profesionálne</a:t>
            </a:r>
            <a:r>
              <a:rPr lang="en-US" sz="2000" dirty="0">
                <a:effectLst/>
              </a:rPr>
              <a:t> </a:t>
            </a:r>
            <a:r>
              <a:rPr lang="en-US" sz="2000" dirty="0" err="1">
                <a:effectLst/>
              </a:rPr>
              <a:t>pokladničné</a:t>
            </a:r>
            <a:r>
              <a:rPr lang="en-US" sz="2000" dirty="0">
                <a:effectLst/>
              </a:rPr>
              <a:t> </a:t>
            </a:r>
            <a:r>
              <a:rPr lang="en-US" sz="2000" dirty="0" err="1">
                <a:effectLst/>
              </a:rPr>
              <a:t>tlačiarne</a:t>
            </a:r>
            <a:r>
              <a:rPr lang="en-US" sz="2000" dirty="0">
                <a:effectLst/>
              </a:rPr>
              <a:t>.</a:t>
            </a:r>
            <a:endParaRPr lang="sk-SK" sz="2000" dirty="0">
              <a:effectLst/>
            </a:endParaRPr>
          </a:p>
          <a:p>
            <a:r>
              <a:rPr lang="sk-SK" sz="2000" dirty="0" err="1">
                <a:effectLst/>
              </a:rPr>
              <a:t>IHLIČKOVÁ-t</a:t>
            </a:r>
            <a:r>
              <a:rPr lang="en-US" sz="2000" dirty="0" err="1">
                <a:effectLst/>
              </a:rPr>
              <a:t>radičný</a:t>
            </a:r>
            <a:r>
              <a:rPr lang="en-US" sz="2000" dirty="0">
                <a:effectLst/>
              </a:rPr>
              <a:t> </a:t>
            </a:r>
            <a:r>
              <a:rPr lang="en-US" sz="2000" dirty="0" err="1">
                <a:effectLst/>
              </a:rPr>
              <a:t>mechanický</a:t>
            </a:r>
            <a:r>
              <a:rPr lang="en-US" sz="2000" dirty="0">
                <a:effectLst/>
              </a:rPr>
              <a:t> </a:t>
            </a:r>
            <a:r>
              <a:rPr lang="en-US" sz="2000" dirty="0" err="1">
                <a:effectLst/>
              </a:rPr>
              <a:t>spôsob</a:t>
            </a:r>
            <a:r>
              <a:rPr lang="en-US" sz="2000" dirty="0">
                <a:effectLst/>
              </a:rPr>
              <a:t> pre </a:t>
            </a:r>
            <a:r>
              <a:rPr lang="en-US" sz="2000" dirty="0" err="1">
                <a:effectLst/>
              </a:rPr>
              <a:t>tlač</a:t>
            </a:r>
            <a:r>
              <a:rPr lang="en-US" sz="2000" dirty="0">
                <a:effectLst/>
              </a:rPr>
              <a:t> s </a:t>
            </a:r>
            <a:r>
              <a:rPr lang="en-US" sz="2000" dirty="0" err="1">
                <a:effectLst/>
              </a:rPr>
              <a:t>minimálnymi</a:t>
            </a:r>
            <a:r>
              <a:rPr lang="en-US" sz="2000" dirty="0">
                <a:effectLst/>
              </a:rPr>
              <a:t> </a:t>
            </a:r>
            <a:r>
              <a:rPr lang="en-US" sz="2000" dirty="0" err="1">
                <a:effectLst/>
              </a:rPr>
              <a:t>nákladmi</a:t>
            </a:r>
            <a:r>
              <a:rPr lang="en-US" sz="2000" dirty="0">
                <a:effectLst/>
              </a:rPr>
              <a:t> </a:t>
            </a:r>
            <a:r>
              <a:rPr lang="en-US" sz="2000" dirty="0" err="1">
                <a:effectLst/>
              </a:rPr>
              <a:t>alebo</a:t>
            </a:r>
            <a:r>
              <a:rPr lang="en-US" sz="2000" dirty="0">
                <a:effectLst/>
              </a:rPr>
              <a:t> </a:t>
            </a:r>
            <a:r>
              <a:rPr lang="en-US" sz="2000" dirty="0" err="1">
                <a:effectLst/>
              </a:rPr>
              <a:t>tlač</a:t>
            </a:r>
            <a:r>
              <a:rPr lang="en-US" sz="2000" dirty="0">
                <a:effectLst/>
              </a:rPr>
              <a:t> </a:t>
            </a:r>
            <a:r>
              <a:rPr lang="en-US" sz="2000" dirty="0" err="1">
                <a:effectLst/>
              </a:rPr>
              <a:t>na</a:t>
            </a:r>
            <a:r>
              <a:rPr lang="en-US" sz="2000" dirty="0">
                <a:effectLst/>
              </a:rPr>
              <a:t> </a:t>
            </a:r>
            <a:r>
              <a:rPr lang="en-US" sz="2000" dirty="0" err="1">
                <a:effectLst/>
              </a:rPr>
              <a:t>viac</a:t>
            </a:r>
            <a:r>
              <a:rPr lang="en-US" sz="2000" dirty="0">
                <a:effectLst/>
              </a:rPr>
              <a:t> </a:t>
            </a:r>
            <a:r>
              <a:rPr lang="en-US" sz="2000" dirty="0" err="1">
                <a:effectLst/>
              </a:rPr>
              <a:t>listov</a:t>
            </a:r>
            <a:r>
              <a:rPr lang="en-US" sz="2000" dirty="0">
                <a:effectLst/>
              </a:rPr>
              <a:t> </a:t>
            </a:r>
            <a:r>
              <a:rPr lang="en-US" sz="2000" dirty="0" err="1">
                <a:effectLst/>
              </a:rPr>
              <a:t>zároveň</a:t>
            </a:r>
            <a:r>
              <a:rPr lang="en-US" sz="2000" dirty="0">
                <a:effectLst/>
              </a:rPr>
              <a:t>.</a:t>
            </a:r>
            <a:endParaRPr lang="sk-SK" sz="2000" dirty="0">
              <a:effectLst/>
            </a:endParaRPr>
          </a:p>
          <a:p>
            <a:r>
              <a:rPr lang="sk-SK" sz="2000" dirty="0">
                <a:effectLst/>
              </a:rPr>
              <a:t>3D-</a:t>
            </a:r>
            <a:r>
              <a:rPr lang="en-US" sz="2000" dirty="0" err="1">
                <a:effectLst/>
              </a:rPr>
              <a:t>Zariadenie</a:t>
            </a:r>
            <a:r>
              <a:rPr lang="en-US" sz="2000" dirty="0">
                <a:effectLst/>
              </a:rPr>
              <a:t> </a:t>
            </a:r>
            <a:r>
              <a:rPr lang="en-US" sz="2000" dirty="0" err="1">
                <a:effectLst/>
              </a:rPr>
              <a:t>schopné</a:t>
            </a:r>
            <a:r>
              <a:rPr lang="en-US" sz="2000" dirty="0">
                <a:effectLst/>
              </a:rPr>
              <a:t> </a:t>
            </a:r>
            <a:r>
              <a:rPr lang="en-US" sz="2000" dirty="0" err="1">
                <a:effectLst/>
              </a:rPr>
              <a:t>previesť</a:t>
            </a:r>
            <a:r>
              <a:rPr lang="en-US" sz="2000" dirty="0">
                <a:effectLst/>
              </a:rPr>
              <a:t> 3D </a:t>
            </a:r>
            <a:r>
              <a:rPr lang="en-US" sz="2000" dirty="0" err="1">
                <a:effectLst/>
              </a:rPr>
              <a:t>počítačový</a:t>
            </a:r>
            <a:r>
              <a:rPr lang="en-US" sz="2000" dirty="0">
                <a:effectLst/>
              </a:rPr>
              <a:t> model do </a:t>
            </a:r>
            <a:r>
              <a:rPr lang="en-US" sz="2000" dirty="0" err="1">
                <a:effectLst/>
              </a:rPr>
              <a:t>reálnej</a:t>
            </a:r>
            <a:r>
              <a:rPr lang="en-US" sz="2000" dirty="0">
                <a:effectLst/>
              </a:rPr>
              <a:t> </a:t>
            </a:r>
            <a:r>
              <a:rPr lang="en-US" sz="2000" dirty="0" err="1">
                <a:effectLst/>
              </a:rPr>
              <a:t>trojrozmernej</a:t>
            </a:r>
            <a:r>
              <a:rPr lang="en-US" sz="2000" dirty="0">
                <a:effectLst/>
              </a:rPr>
              <a:t> </a:t>
            </a:r>
            <a:r>
              <a:rPr lang="en-US" sz="2000" dirty="0" err="1">
                <a:effectLst/>
              </a:rPr>
              <a:t>podoby</a:t>
            </a:r>
            <a:r>
              <a:rPr lang="en-US" sz="2000" dirty="0">
                <a:effectLst/>
              </a:rPr>
              <a:t>.</a:t>
            </a:r>
            <a:endParaRPr lang="sk-SK" sz="2000" dirty="0">
              <a:effectLst/>
            </a:endParaRPr>
          </a:p>
          <a:p>
            <a:r>
              <a:rPr lang="sk-SK" sz="2000" dirty="0">
                <a:effectLst/>
              </a:rPr>
              <a:t>REZACÍ PLOTER-</a:t>
            </a:r>
            <a:r>
              <a:rPr lang="en-US" sz="2000" dirty="0" err="1">
                <a:effectLst/>
              </a:rPr>
              <a:t>Tlačiarne</a:t>
            </a:r>
            <a:r>
              <a:rPr lang="en-US" sz="2000" dirty="0">
                <a:effectLst/>
              </a:rPr>
              <a:t> </a:t>
            </a:r>
            <a:r>
              <a:rPr lang="en-US" sz="2000" dirty="0" err="1">
                <a:effectLst/>
              </a:rPr>
              <a:t>vhodné</a:t>
            </a:r>
            <a:r>
              <a:rPr lang="en-US" sz="2000" dirty="0">
                <a:effectLst/>
              </a:rPr>
              <a:t> </a:t>
            </a:r>
            <a:r>
              <a:rPr lang="en-US" sz="2000" dirty="0" err="1">
                <a:effectLst/>
              </a:rPr>
              <a:t>na</a:t>
            </a:r>
            <a:r>
              <a:rPr lang="en-US" sz="2000" dirty="0">
                <a:effectLst/>
              </a:rPr>
              <a:t> </a:t>
            </a:r>
            <a:r>
              <a:rPr lang="en-US" sz="2000" dirty="0" err="1">
                <a:effectLst/>
              </a:rPr>
              <a:t>veľkoformátovú</a:t>
            </a:r>
            <a:r>
              <a:rPr lang="en-US" sz="2000" dirty="0">
                <a:effectLst/>
              </a:rPr>
              <a:t> </a:t>
            </a:r>
            <a:r>
              <a:rPr lang="en-US" sz="2000" dirty="0" err="1">
                <a:effectLst/>
              </a:rPr>
              <a:t>tlač</a:t>
            </a:r>
            <a:r>
              <a:rPr lang="en-US" sz="2000" dirty="0">
                <a:effectLst/>
              </a:rPr>
              <a:t>, </a:t>
            </a:r>
            <a:r>
              <a:rPr lang="en-US" sz="2000" dirty="0" err="1">
                <a:effectLst/>
              </a:rPr>
              <a:t>ktoré</a:t>
            </a:r>
            <a:r>
              <a:rPr lang="en-US" sz="2000" dirty="0">
                <a:effectLst/>
              </a:rPr>
              <a:t> </a:t>
            </a:r>
            <a:r>
              <a:rPr lang="en-US" sz="2000" dirty="0" err="1">
                <a:effectLst/>
              </a:rPr>
              <a:t>dokážu</a:t>
            </a:r>
            <a:r>
              <a:rPr lang="en-US" sz="2000" dirty="0">
                <a:effectLst/>
              </a:rPr>
              <a:t> </a:t>
            </a:r>
            <a:r>
              <a:rPr lang="en-US" sz="2000" dirty="0" err="1">
                <a:effectLst/>
              </a:rPr>
              <a:t>konečný</a:t>
            </a:r>
            <a:r>
              <a:rPr lang="en-US" sz="2000" dirty="0">
                <a:effectLst/>
              </a:rPr>
              <a:t> </a:t>
            </a:r>
            <a:r>
              <a:rPr lang="en-US" sz="2000" dirty="0" err="1">
                <a:effectLst/>
              </a:rPr>
              <a:t>výtlačok</a:t>
            </a:r>
            <a:r>
              <a:rPr lang="en-US" sz="2000" dirty="0">
                <a:effectLst/>
              </a:rPr>
              <a:t> </a:t>
            </a:r>
            <a:r>
              <a:rPr lang="en-US" sz="2000" dirty="0" err="1">
                <a:effectLst/>
              </a:rPr>
              <a:t>orezať</a:t>
            </a:r>
            <a:r>
              <a:rPr lang="en-US" sz="2000" dirty="0">
                <a:effectLst/>
              </a:rPr>
              <a:t>.</a:t>
            </a:r>
            <a:endParaRPr lang="en-US" sz="2000" dirty="0"/>
          </a:p>
        </p:txBody>
      </p:sp>
    </p:spTree>
    <p:extLst>
      <p:ext uri="{BB962C8B-B14F-4D97-AF65-F5344CB8AC3E}">
        <p14:creationId xmlns:p14="http://schemas.microsoft.com/office/powerpoint/2010/main" val="179008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59632" y="2708920"/>
            <a:ext cx="7543800" cy="855861"/>
          </a:xfrm>
          <a:solidFill>
            <a:schemeClr val="bg1">
              <a:lumMod val="60000"/>
              <a:lumOff val="40000"/>
            </a:schemeClr>
          </a:solidFill>
        </p:spPr>
        <p:txBody>
          <a:bodyPr/>
          <a:lstStyle/>
          <a:p>
            <a:r>
              <a:rPr lang="sk-SK" sz="2800" dirty="0">
                <a:hlinkClick r:id="rId2"/>
              </a:rPr>
              <a:t>Výber vhodnej tlačiarne</a:t>
            </a:r>
            <a:endParaRPr lang="en-US" sz="2800" dirty="0"/>
          </a:p>
        </p:txBody>
      </p:sp>
    </p:spTree>
    <p:extLst>
      <p:ext uri="{BB962C8B-B14F-4D97-AF65-F5344CB8AC3E}">
        <p14:creationId xmlns:p14="http://schemas.microsoft.com/office/powerpoint/2010/main" val="374056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28984" y="116632"/>
            <a:ext cx="8229600" cy="1143000"/>
          </a:xfrm>
        </p:spPr>
        <p:txBody>
          <a:bodyPr/>
          <a:lstStyle/>
          <a:p>
            <a:r>
              <a:rPr lang="en-US" b="1" dirty="0" err="1">
                <a:solidFill>
                  <a:schemeClr val="bg1"/>
                </a:solidFill>
              </a:rPr>
              <a:t>Rozhranie</a:t>
            </a:r>
            <a:r>
              <a:rPr lang="en-US" b="1" dirty="0">
                <a:solidFill>
                  <a:schemeClr val="bg1"/>
                </a:solidFill>
              </a:rPr>
              <a:t> </a:t>
            </a:r>
            <a:r>
              <a:rPr lang="en-US" b="1" dirty="0" err="1">
                <a:solidFill>
                  <a:schemeClr val="bg1"/>
                </a:solidFill>
              </a:rPr>
              <a:t>tlačiarne</a:t>
            </a:r>
            <a:endParaRPr lang="en-US" dirty="0">
              <a:solidFill>
                <a:schemeClr val="bg1"/>
              </a:solidFill>
            </a:endParaRPr>
          </a:p>
        </p:txBody>
      </p:sp>
      <p:sp>
        <p:nvSpPr>
          <p:cNvPr id="3" name="Zástupný symbol obsahu 2"/>
          <p:cNvSpPr>
            <a:spLocks noGrp="1"/>
          </p:cNvSpPr>
          <p:nvPr>
            <p:ph idx="1"/>
          </p:nvPr>
        </p:nvSpPr>
        <p:spPr>
          <a:xfrm>
            <a:off x="467544" y="1412776"/>
            <a:ext cx="2458616" cy="3773016"/>
          </a:xfrm>
        </p:spPr>
        <p:txBody>
          <a:bodyPr/>
          <a:lstStyle/>
          <a:p>
            <a:pPr fontAlgn="ctr"/>
            <a:r>
              <a:rPr lang="en-US" dirty="0">
                <a:solidFill>
                  <a:schemeClr val="bg1"/>
                </a:solidFill>
              </a:rPr>
              <a:t>USB</a:t>
            </a:r>
          </a:p>
          <a:p>
            <a:pPr fontAlgn="ctr"/>
            <a:r>
              <a:rPr lang="en-US" dirty="0">
                <a:solidFill>
                  <a:schemeClr val="bg1"/>
                </a:solidFill>
              </a:rPr>
              <a:t> LAN</a:t>
            </a:r>
          </a:p>
          <a:p>
            <a:pPr fontAlgn="ctr"/>
            <a:r>
              <a:rPr lang="en-US" dirty="0">
                <a:solidFill>
                  <a:schemeClr val="bg1"/>
                </a:solidFill>
              </a:rPr>
              <a:t> Wi-Fi</a:t>
            </a:r>
          </a:p>
          <a:p>
            <a:pPr fontAlgn="ctr"/>
            <a:r>
              <a:rPr lang="en-US" dirty="0">
                <a:solidFill>
                  <a:schemeClr val="bg1"/>
                </a:solidFill>
              </a:rPr>
              <a:t> Bluetooth</a:t>
            </a:r>
          </a:p>
          <a:p>
            <a:pPr fontAlgn="ctr"/>
            <a:r>
              <a:rPr lang="en-US" dirty="0">
                <a:solidFill>
                  <a:schemeClr val="bg1"/>
                </a:solidFill>
              </a:rPr>
              <a:t>  NFC</a:t>
            </a:r>
          </a:p>
          <a:p>
            <a:pPr fontAlgn="ctr"/>
            <a:r>
              <a:rPr lang="en-US" dirty="0">
                <a:solidFill>
                  <a:schemeClr val="bg1"/>
                </a:solidFill>
              </a:rPr>
              <a:t>  RJ-45</a:t>
            </a:r>
            <a:endParaRPr lang="sk-SK" dirty="0">
              <a:solidFill>
                <a:schemeClr val="bg1"/>
              </a:solidFill>
            </a:endParaRPr>
          </a:p>
          <a:p>
            <a:pPr fontAlgn="ctr"/>
            <a:r>
              <a:rPr lang="sk-SK" dirty="0">
                <a:solidFill>
                  <a:schemeClr val="bg1"/>
                </a:solidFill>
              </a:rPr>
              <a:t>LPT</a:t>
            </a:r>
          </a:p>
          <a:p>
            <a:pPr fontAlgn="ctr"/>
            <a:r>
              <a:rPr lang="sk-SK" dirty="0">
                <a:solidFill>
                  <a:schemeClr val="bg1"/>
                </a:solidFill>
              </a:rPr>
              <a:t>RS 232</a:t>
            </a:r>
            <a:endParaRPr lang="en-US" dirty="0">
              <a:solidFill>
                <a:schemeClr val="bg1"/>
              </a:solidFill>
            </a:endParaRPr>
          </a:p>
          <a:p>
            <a:pPr marL="0" indent="0" fontAlgn="ctr">
              <a:buNone/>
            </a:pPr>
            <a:endParaRPr lang="en-US" dirty="0"/>
          </a:p>
          <a:p>
            <a:endParaRPr lang="en-US" dirty="0"/>
          </a:p>
        </p:txBody>
      </p:sp>
      <p:pic>
        <p:nvPicPr>
          <p:cNvPr id="4" name="Picture 8" descr="0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2060848"/>
            <a:ext cx="5572125" cy="3724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7638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solidFill>
                  <a:schemeClr val="bg1"/>
                </a:solidFill>
              </a:rPr>
              <a:t>Druhy tlačiarní</a:t>
            </a:r>
            <a:endParaRPr lang="en-US"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060848"/>
            <a:ext cx="8322286"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4313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solidFill>
                  <a:schemeClr val="bg1"/>
                </a:solidFill>
              </a:rPr>
              <a:t>Výrobcovia</a:t>
            </a:r>
            <a:endParaRPr lang="en-US" dirty="0">
              <a:solidFill>
                <a:schemeClr val="bg1"/>
              </a:solidFill>
            </a:endParaRPr>
          </a:p>
        </p:txBody>
      </p:sp>
      <p:sp>
        <p:nvSpPr>
          <p:cNvPr id="3" name="Zástupný symbol obsahu 2"/>
          <p:cNvSpPr>
            <a:spLocks noGrp="1"/>
          </p:cNvSpPr>
          <p:nvPr>
            <p:ph idx="1"/>
          </p:nvPr>
        </p:nvSpPr>
        <p:spPr/>
        <p:txBody>
          <a:bodyPr/>
          <a:lstStyle/>
          <a:p>
            <a:r>
              <a:rPr lang="en-US" dirty="0">
                <a:solidFill>
                  <a:schemeClr val="bg1"/>
                </a:solidFill>
              </a:rPr>
              <a:t>Canon </a:t>
            </a:r>
            <a:endParaRPr lang="sk-SK" dirty="0">
              <a:solidFill>
                <a:schemeClr val="bg1"/>
              </a:solidFill>
            </a:endParaRPr>
          </a:p>
          <a:p>
            <a:r>
              <a:rPr lang="en-US" dirty="0">
                <a:solidFill>
                  <a:schemeClr val="bg1"/>
                </a:solidFill>
              </a:rPr>
              <a:t>HP </a:t>
            </a:r>
            <a:endParaRPr lang="sk-SK" dirty="0">
              <a:solidFill>
                <a:schemeClr val="bg1"/>
              </a:solidFill>
            </a:endParaRPr>
          </a:p>
          <a:p>
            <a:r>
              <a:rPr lang="en-US" dirty="0">
                <a:solidFill>
                  <a:schemeClr val="bg1"/>
                </a:solidFill>
              </a:rPr>
              <a:t>OKI </a:t>
            </a:r>
            <a:endParaRPr lang="sk-SK" dirty="0">
              <a:solidFill>
                <a:schemeClr val="bg1"/>
              </a:solidFill>
            </a:endParaRPr>
          </a:p>
          <a:p>
            <a:r>
              <a:rPr lang="en-US" dirty="0">
                <a:solidFill>
                  <a:schemeClr val="bg1"/>
                </a:solidFill>
              </a:rPr>
              <a:t>Brother  </a:t>
            </a:r>
          </a:p>
          <a:p>
            <a:r>
              <a:rPr lang="en-US" dirty="0">
                <a:solidFill>
                  <a:schemeClr val="bg1"/>
                </a:solidFill>
              </a:rPr>
              <a:t> Epson</a:t>
            </a:r>
          </a:p>
          <a:p>
            <a:r>
              <a:rPr lang="en-US" dirty="0">
                <a:solidFill>
                  <a:schemeClr val="bg1"/>
                </a:solidFill>
              </a:rPr>
              <a:t> Samsung  </a:t>
            </a:r>
          </a:p>
          <a:p>
            <a:r>
              <a:rPr lang="en-US" dirty="0">
                <a:solidFill>
                  <a:schemeClr val="bg1"/>
                </a:solidFill>
              </a:rPr>
              <a:t> Xerox  </a:t>
            </a:r>
          </a:p>
          <a:p>
            <a:r>
              <a:rPr lang="sk-SK" dirty="0" err="1">
                <a:solidFill>
                  <a:schemeClr val="bg1"/>
                </a:solidFill>
              </a:rPr>
              <a:t>Lexmark</a:t>
            </a:r>
            <a:r>
              <a:rPr lang="en-US" dirty="0">
                <a:solidFill>
                  <a:schemeClr val="bg1"/>
                </a:solidFill>
              </a:rPr>
              <a:t> </a:t>
            </a:r>
          </a:p>
          <a:p>
            <a:endParaRPr lang="en-US" dirty="0"/>
          </a:p>
        </p:txBody>
      </p:sp>
    </p:spTree>
    <p:extLst>
      <p:ext uri="{BB962C8B-B14F-4D97-AF65-F5344CB8AC3E}">
        <p14:creationId xmlns:p14="http://schemas.microsoft.com/office/powerpoint/2010/main" val="197283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11560" y="188640"/>
            <a:ext cx="7772400" cy="1470025"/>
          </a:xfrm>
        </p:spPr>
        <p:txBody>
          <a:bodyPr/>
          <a:lstStyle/>
          <a:p>
            <a:r>
              <a:rPr lang="en-US" dirty="0">
                <a:solidFill>
                  <a:schemeClr val="bg1"/>
                </a:solidFill>
              </a:rPr>
              <a:t>Von </a:t>
            </a:r>
            <a:r>
              <a:rPr lang="en-US" dirty="0" err="1">
                <a:solidFill>
                  <a:schemeClr val="bg1"/>
                </a:solidFill>
              </a:rPr>
              <a:t>Neumannova</a:t>
            </a:r>
            <a:r>
              <a:rPr lang="en-US" dirty="0">
                <a:solidFill>
                  <a:schemeClr val="bg1"/>
                </a:solidFill>
              </a:rPr>
              <a:t> </a:t>
            </a:r>
            <a:r>
              <a:rPr lang="en-US" dirty="0" err="1">
                <a:solidFill>
                  <a:schemeClr val="bg1"/>
                </a:solidFill>
              </a:rPr>
              <a:t>schéma</a:t>
            </a:r>
            <a:endParaRPr lang="en-US"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107" y="1340768"/>
            <a:ext cx="7277100"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4781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2071688" y="1571625"/>
            <a:ext cx="4875212" cy="4546600"/>
          </a:xfrm>
          <a:noFill/>
        </p:spPr>
      </p:pic>
      <p:sp>
        <p:nvSpPr>
          <p:cNvPr id="7171" name="Rectangle 5"/>
          <p:cNvSpPr>
            <a:spLocks noGrp="1" noChangeArrowheads="1"/>
          </p:cNvSpPr>
          <p:nvPr>
            <p:ph type="title"/>
          </p:nvPr>
        </p:nvSpPr>
        <p:spPr>
          <a:xfrm>
            <a:off x="357188" y="357188"/>
            <a:ext cx="5699125" cy="1282700"/>
          </a:xfrm>
          <a:noFill/>
        </p:spPr>
        <p:txBody>
          <a:bodyPr/>
          <a:lstStyle/>
          <a:p>
            <a:pPr algn="l" eaLnBrk="1" hangingPunct="1"/>
            <a:r>
              <a:rPr lang="sk-SK" sz="4000">
                <a:solidFill>
                  <a:schemeClr val="bg1"/>
                </a:solidFill>
                <a:latin typeface="Comic Sans MS" pitchFamily="66" charset="0"/>
              </a:rPr>
              <a:t>Ihličkové tlačiarne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solidFill>
                  <a:schemeClr val="bg1"/>
                </a:solidFill>
              </a:rPr>
              <a:t>Princíp</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0" y="1628800"/>
            <a:ext cx="666750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72335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57188" y="214313"/>
            <a:ext cx="8031236" cy="808037"/>
          </a:xfrm>
        </p:spPr>
        <p:txBody>
          <a:bodyPr/>
          <a:lstStyle/>
          <a:p>
            <a:pPr algn="l" eaLnBrk="1" hangingPunct="1"/>
            <a:r>
              <a:rPr lang="sk-SK" sz="3600" dirty="0">
                <a:solidFill>
                  <a:schemeClr val="bg1"/>
                </a:solidFill>
                <a:latin typeface="Comic Sans MS" pitchFamily="66" charset="0"/>
              </a:rPr>
              <a:t>Ihličkové  </a:t>
            </a:r>
            <a:r>
              <a:rPr lang="sk-SK" sz="3600" dirty="0" err="1">
                <a:solidFill>
                  <a:schemeClr val="bg1"/>
                </a:solidFill>
                <a:latin typeface="Comic Sans MS" pitchFamily="66" charset="0"/>
              </a:rPr>
              <a:t>tlačiarne-princíp</a:t>
            </a:r>
            <a:r>
              <a:rPr lang="sk-SK" sz="3600" dirty="0">
                <a:solidFill>
                  <a:schemeClr val="bg1"/>
                </a:solidFill>
                <a:latin typeface="Comic Sans MS" pitchFamily="66" charset="0"/>
              </a:rPr>
              <a:t> tlače</a:t>
            </a:r>
          </a:p>
        </p:txBody>
      </p:sp>
      <p:sp>
        <p:nvSpPr>
          <p:cNvPr id="8195" name="Rectangle 3"/>
          <p:cNvSpPr>
            <a:spLocks noGrp="1" noChangeArrowheads="1"/>
          </p:cNvSpPr>
          <p:nvPr>
            <p:ph type="body" idx="1"/>
          </p:nvPr>
        </p:nvSpPr>
        <p:spPr>
          <a:xfrm>
            <a:off x="0" y="3484563"/>
            <a:ext cx="8964613" cy="3373437"/>
          </a:xfrm>
        </p:spPr>
        <p:txBody>
          <a:bodyPr/>
          <a:lstStyle/>
          <a:p>
            <a:pPr eaLnBrk="1" hangingPunct="1">
              <a:lnSpc>
                <a:spcPct val="90000"/>
              </a:lnSpc>
            </a:pPr>
            <a:r>
              <a:rPr lang="sk-SK" sz="2000" dirty="0">
                <a:solidFill>
                  <a:schemeClr val="bg1"/>
                </a:solidFill>
              </a:rPr>
              <a:t>tlačiaca hlava obsahuje ihličky </a:t>
            </a:r>
          </a:p>
          <a:p>
            <a:pPr eaLnBrk="1" hangingPunct="1">
              <a:lnSpc>
                <a:spcPct val="90000"/>
              </a:lnSpc>
            </a:pPr>
            <a:r>
              <a:rPr lang="sk-SK" sz="2000" dirty="0">
                <a:solidFill>
                  <a:schemeClr val="bg1"/>
                </a:solidFill>
              </a:rPr>
              <a:t>Ihličky  vytvárajú maticu ( preto sa im hovorí aj maticové)</a:t>
            </a:r>
          </a:p>
          <a:p>
            <a:pPr eaLnBrk="1" hangingPunct="1">
              <a:lnSpc>
                <a:spcPct val="90000"/>
              </a:lnSpc>
            </a:pPr>
            <a:r>
              <a:rPr lang="sk-SK" sz="2000" dirty="0">
                <a:solidFill>
                  <a:schemeClr val="bg1"/>
                </a:solidFill>
              </a:rPr>
              <a:t> Ihličky sú ovládané elektromagnetmi, </a:t>
            </a:r>
          </a:p>
          <a:p>
            <a:pPr eaLnBrk="1" hangingPunct="1">
              <a:lnSpc>
                <a:spcPct val="90000"/>
              </a:lnSpc>
            </a:pPr>
            <a:r>
              <a:rPr lang="sk-SK" sz="2000" dirty="0">
                <a:solidFill>
                  <a:schemeClr val="bg1"/>
                </a:solidFill>
              </a:rPr>
              <a:t>podľa toho, ktoré písmeno sa tlači príslušné ihličky sa vysunú.</a:t>
            </a:r>
          </a:p>
          <a:p>
            <a:pPr eaLnBrk="1" hangingPunct="1">
              <a:lnSpc>
                <a:spcPct val="90000"/>
              </a:lnSpc>
            </a:pPr>
            <a:r>
              <a:rPr lang="sk-SK" sz="2000" dirty="0">
                <a:solidFill>
                  <a:schemeClr val="bg1"/>
                </a:solidFill>
              </a:rPr>
              <a:t> Tlačí sa cez pásku.(pri farebnej tlači je páska štvorpruhová CMYK)</a:t>
            </a:r>
          </a:p>
          <a:p>
            <a:pPr eaLnBrk="1" hangingPunct="1">
              <a:lnSpc>
                <a:spcPct val="90000"/>
              </a:lnSpc>
            </a:pPr>
            <a:r>
              <a:rPr lang="sk-SK" sz="2000" dirty="0">
                <a:solidFill>
                  <a:schemeClr val="bg1"/>
                </a:solidFill>
              </a:rPr>
              <a:t> Páska potom na príslušnom mieste na papieri vytvorí malý farebný bod.</a:t>
            </a:r>
          </a:p>
          <a:p>
            <a:pPr eaLnBrk="1" hangingPunct="1">
              <a:lnSpc>
                <a:spcPct val="90000"/>
              </a:lnSpc>
            </a:pPr>
            <a:r>
              <a:rPr lang="sk-SK" sz="2000" dirty="0">
                <a:solidFill>
                  <a:schemeClr val="bg1"/>
                </a:solidFill>
              </a:rPr>
              <a:t>Miešanie farieb riadi elektronika tlačiarne presúvaním pruhov pred hlavou</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143000"/>
            <a:ext cx="45434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988840"/>
            <a:ext cx="177165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195">
                                            <p:txEl>
                                              <p:pRg st="2" end="2"/>
                                            </p:txEl>
                                          </p:spTgt>
                                        </p:tgtEl>
                                        <p:attrNameLst>
                                          <p:attrName>style.visibility</p:attrName>
                                        </p:attrNameLst>
                                      </p:cBhvr>
                                      <p:to>
                                        <p:strVal val="visible"/>
                                      </p:to>
                                    </p:set>
                                    <p:anim calcmode="lin" valueType="num">
                                      <p:cBhvr additive="base">
                                        <p:cTn id="19"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1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195">
                                            <p:txEl>
                                              <p:pRg st="3" end="3"/>
                                            </p:txEl>
                                          </p:spTgt>
                                        </p:tgtEl>
                                        <p:attrNameLst>
                                          <p:attrName>style.visibility</p:attrName>
                                        </p:attrNameLst>
                                      </p:cBhvr>
                                      <p:to>
                                        <p:strVal val="visible"/>
                                      </p:to>
                                    </p:set>
                                    <p:anim calcmode="lin" valueType="num">
                                      <p:cBhvr additive="base">
                                        <p:cTn id="25"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195">
                                            <p:txEl>
                                              <p:pRg st="4" end="4"/>
                                            </p:txEl>
                                          </p:spTgt>
                                        </p:tgtEl>
                                        <p:attrNameLst>
                                          <p:attrName>style.visibility</p:attrName>
                                        </p:attrNameLst>
                                      </p:cBhvr>
                                      <p:to>
                                        <p:strVal val="visible"/>
                                      </p:to>
                                    </p:set>
                                    <p:anim calcmode="lin" valueType="num">
                                      <p:cBhvr additive="base">
                                        <p:cTn id="31"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8195">
                                            <p:txEl>
                                              <p:pRg st="5" end="5"/>
                                            </p:txEl>
                                          </p:spTgt>
                                        </p:tgtEl>
                                        <p:attrNameLst>
                                          <p:attrName>style.visibility</p:attrName>
                                        </p:attrNameLst>
                                      </p:cBhvr>
                                      <p:to>
                                        <p:strVal val="visible"/>
                                      </p:to>
                                    </p:set>
                                    <p:anim calcmode="lin" valueType="num">
                                      <p:cBhvr additive="base">
                                        <p:cTn id="37"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819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8195">
                                            <p:txEl>
                                              <p:pRg st="6" end="6"/>
                                            </p:txEl>
                                          </p:spTgt>
                                        </p:tgtEl>
                                        <p:attrNameLst>
                                          <p:attrName>style.visibility</p:attrName>
                                        </p:attrNameLst>
                                      </p:cBhvr>
                                      <p:to>
                                        <p:strVal val="visible"/>
                                      </p:to>
                                    </p:set>
                                    <p:anim calcmode="lin" valueType="num">
                                      <p:cBhvr additive="base">
                                        <p:cTn id="43"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819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body" idx="1"/>
          </p:nvPr>
        </p:nvSpPr>
        <p:spPr>
          <a:noFill/>
        </p:spPr>
        <p:txBody>
          <a:bodyPr/>
          <a:lstStyle/>
          <a:p>
            <a:pPr eaLnBrk="1" hangingPunct="1">
              <a:lnSpc>
                <a:spcPct val="90000"/>
              </a:lnSpc>
            </a:pPr>
            <a:r>
              <a:rPr lang="cs-CZ" sz="2800" i="1">
                <a:solidFill>
                  <a:schemeClr val="bg1"/>
                </a:solidFill>
              </a:rPr>
              <a:t>V závislosti na počte ihličiek sa  rozlišujú na:</a:t>
            </a:r>
          </a:p>
          <a:p>
            <a:pPr eaLnBrk="1" hangingPunct="1">
              <a:lnSpc>
                <a:spcPct val="90000"/>
              </a:lnSpc>
              <a:buFontTx/>
              <a:buNone/>
            </a:pPr>
            <a:endParaRPr lang="cs-CZ" sz="2000" i="1">
              <a:solidFill>
                <a:schemeClr val="bg1"/>
              </a:solidFill>
            </a:endParaRPr>
          </a:p>
          <a:p>
            <a:pPr lvl="1" eaLnBrk="1" hangingPunct="1">
              <a:lnSpc>
                <a:spcPct val="90000"/>
              </a:lnSpc>
              <a:buFontTx/>
              <a:buNone/>
            </a:pPr>
            <a:r>
              <a:rPr lang="cs-CZ" sz="2400" b="1">
                <a:solidFill>
                  <a:srgbClr val="00B0F0"/>
                </a:solidFill>
              </a:rPr>
              <a:t>7 ihličkové</a:t>
            </a:r>
            <a:r>
              <a:rPr lang="cs-CZ" sz="2400">
                <a:solidFill>
                  <a:srgbClr val="00B0F0"/>
                </a:solidFill>
              </a:rPr>
              <a:t> </a:t>
            </a:r>
          </a:p>
          <a:p>
            <a:pPr lvl="1" eaLnBrk="1" hangingPunct="1">
              <a:lnSpc>
                <a:spcPct val="90000"/>
              </a:lnSpc>
            </a:pPr>
            <a:r>
              <a:rPr lang="cs-CZ" sz="2400">
                <a:solidFill>
                  <a:schemeClr val="bg1"/>
                </a:solidFill>
              </a:rPr>
              <a:t>	používané iba tam, kde na kvalite tlače nezáleží </a:t>
            </a:r>
          </a:p>
          <a:p>
            <a:pPr lvl="1" eaLnBrk="1" hangingPunct="1">
              <a:lnSpc>
                <a:spcPct val="90000"/>
              </a:lnSpc>
            </a:pPr>
            <a:r>
              <a:rPr lang="cs-CZ" sz="2400">
                <a:solidFill>
                  <a:schemeClr val="bg1"/>
                </a:solidFill>
              </a:rPr>
              <a:t>	(napr. pokladne)</a:t>
            </a:r>
          </a:p>
          <a:p>
            <a:pPr lvl="1" eaLnBrk="1" hangingPunct="1">
              <a:lnSpc>
                <a:spcPct val="90000"/>
              </a:lnSpc>
              <a:buFontTx/>
              <a:buNone/>
            </a:pPr>
            <a:r>
              <a:rPr lang="cs-CZ" sz="2400" b="1">
                <a:solidFill>
                  <a:srgbClr val="00B0F0"/>
                </a:solidFill>
              </a:rPr>
              <a:t>9 ihličkové</a:t>
            </a:r>
          </a:p>
          <a:p>
            <a:pPr lvl="1" eaLnBrk="1" hangingPunct="1">
              <a:lnSpc>
                <a:spcPct val="90000"/>
              </a:lnSpc>
            </a:pPr>
            <a:r>
              <a:rPr lang="cs-CZ" sz="2400">
                <a:solidFill>
                  <a:schemeClr val="bg1"/>
                </a:solidFill>
              </a:rPr>
              <a:t>	tlač v režime DRAFT (menej kvalitná, ale rýchlejšia)</a:t>
            </a:r>
          </a:p>
          <a:p>
            <a:pPr lvl="1" eaLnBrk="1" hangingPunct="1">
              <a:lnSpc>
                <a:spcPct val="90000"/>
              </a:lnSpc>
            </a:pPr>
            <a:r>
              <a:rPr lang="cs-CZ" sz="2400">
                <a:solidFill>
                  <a:schemeClr val="bg1"/>
                </a:solidFill>
              </a:rPr>
              <a:t>	a v režime NLQ (Near Letter Quality) </a:t>
            </a:r>
          </a:p>
          <a:p>
            <a:pPr lvl="1" eaLnBrk="1" hangingPunct="1">
              <a:lnSpc>
                <a:spcPct val="90000"/>
              </a:lnSpc>
              <a:buFontTx/>
              <a:buNone/>
            </a:pPr>
            <a:r>
              <a:rPr lang="cs-CZ" sz="2400" b="1">
                <a:solidFill>
                  <a:srgbClr val="00B0F0"/>
                </a:solidFill>
              </a:rPr>
              <a:t>24 ihličkové</a:t>
            </a:r>
          </a:p>
          <a:p>
            <a:pPr lvl="1" eaLnBrk="1" hangingPunct="1">
              <a:lnSpc>
                <a:spcPct val="90000"/>
              </a:lnSpc>
            </a:pPr>
            <a:r>
              <a:rPr lang="cs-CZ" sz="2400">
                <a:solidFill>
                  <a:schemeClr val="bg1"/>
                </a:solidFill>
              </a:rPr>
              <a:t>	dovoľujú naviac prácu i v režime LQ (Letter Quality), </a:t>
            </a:r>
          </a:p>
          <a:p>
            <a:pPr lvl="1" eaLnBrk="1" hangingPunct="1">
              <a:lnSpc>
                <a:spcPct val="90000"/>
              </a:lnSpc>
            </a:pPr>
            <a:r>
              <a:rPr lang="cs-CZ" sz="2400">
                <a:solidFill>
                  <a:schemeClr val="bg1"/>
                </a:solidFill>
              </a:rPr>
              <a:t>	a poskytujú taktiež vyššiu rychlosť tlače</a:t>
            </a:r>
          </a:p>
        </p:txBody>
      </p:sp>
      <p:sp>
        <p:nvSpPr>
          <p:cNvPr id="11267" name="BlokTextu 2"/>
          <p:cNvSpPr txBox="1">
            <a:spLocks noChangeArrowheads="1"/>
          </p:cNvSpPr>
          <p:nvPr/>
        </p:nvSpPr>
        <p:spPr bwMode="auto">
          <a:xfrm>
            <a:off x="357188" y="500063"/>
            <a:ext cx="7286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sz="3600">
                <a:solidFill>
                  <a:schemeClr val="bg1"/>
                </a:solidFill>
                <a:latin typeface="Comic Sans MS" pitchFamily="66" charset="0"/>
              </a:rPr>
              <a:t>Typy ihličkových tlačiarní</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 calcmode="lin" valueType="num">
                                      <p:cBhvr additive="base">
                                        <p:cTn id="7" dur="500" fill="hold"/>
                                        <p:tgtEl>
                                          <p:spTgt spid="1126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266">
                                            <p:txEl>
                                              <p:pRg st="2" end="2"/>
                                            </p:txEl>
                                          </p:spTgt>
                                        </p:tgtEl>
                                        <p:attrNameLst>
                                          <p:attrName>style.visibility</p:attrName>
                                        </p:attrNameLst>
                                      </p:cBhvr>
                                      <p:to>
                                        <p:strVal val="visible"/>
                                      </p:to>
                                    </p:set>
                                    <p:anim calcmode="lin" valueType="num">
                                      <p:cBhvr additive="base">
                                        <p:cTn id="13" dur="500" fill="hold"/>
                                        <p:tgtEl>
                                          <p:spTgt spid="1126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1266">
                                            <p:txEl>
                                              <p:pRg st="3" end="3"/>
                                            </p:txEl>
                                          </p:spTgt>
                                        </p:tgtEl>
                                        <p:attrNameLst>
                                          <p:attrName>style.visibility</p:attrName>
                                        </p:attrNameLst>
                                      </p:cBhvr>
                                      <p:to>
                                        <p:strVal val="visible"/>
                                      </p:to>
                                    </p:set>
                                    <p:anim calcmode="lin" valueType="num">
                                      <p:cBhvr additive="base">
                                        <p:cTn id="19" dur="500" fill="hold"/>
                                        <p:tgtEl>
                                          <p:spTgt spid="1126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1266">
                                            <p:txEl>
                                              <p:pRg st="4" end="4"/>
                                            </p:txEl>
                                          </p:spTgt>
                                        </p:tgtEl>
                                        <p:attrNameLst>
                                          <p:attrName>style.visibility</p:attrName>
                                        </p:attrNameLst>
                                      </p:cBhvr>
                                      <p:to>
                                        <p:strVal val="visible"/>
                                      </p:to>
                                    </p:set>
                                    <p:anim calcmode="lin" valueType="num">
                                      <p:cBhvr additive="base">
                                        <p:cTn id="25" dur="500" fill="hold"/>
                                        <p:tgtEl>
                                          <p:spTgt spid="11266">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1266">
                                            <p:txEl>
                                              <p:pRg st="5" end="5"/>
                                            </p:txEl>
                                          </p:spTgt>
                                        </p:tgtEl>
                                        <p:attrNameLst>
                                          <p:attrName>style.visibility</p:attrName>
                                        </p:attrNameLst>
                                      </p:cBhvr>
                                      <p:to>
                                        <p:strVal val="visible"/>
                                      </p:to>
                                    </p:set>
                                    <p:anim calcmode="lin" valueType="num">
                                      <p:cBhvr additive="base">
                                        <p:cTn id="31" dur="500" fill="hold"/>
                                        <p:tgtEl>
                                          <p:spTgt spid="11266">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126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1266">
                                            <p:txEl>
                                              <p:pRg st="6" end="6"/>
                                            </p:txEl>
                                          </p:spTgt>
                                        </p:tgtEl>
                                        <p:attrNameLst>
                                          <p:attrName>style.visibility</p:attrName>
                                        </p:attrNameLst>
                                      </p:cBhvr>
                                      <p:to>
                                        <p:strVal val="visible"/>
                                      </p:to>
                                    </p:set>
                                    <p:anim calcmode="lin" valueType="num">
                                      <p:cBhvr additive="base">
                                        <p:cTn id="37" dur="500" fill="hold"/>
                                        <p:tgtEl>
                                          <p:spTgt spid="11266">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126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266">
                                            <p:txEl>
                                              <p:pRg st="7" end="7"/>
                                            </p:txEl>
                                          </p:spTgt>
                                        </p:tgtEl>
                                        <p:attrNameLst>
                                          <p:attrName>style.visibility</p:attrName>
                                        </p:attrNameLst>
                                      </p:cBhvr>
                                      <p:to>
                                        <p:strVal val="visible"/>
                                      </p:to>
                                    </p:set>
                                    <p:anim calcmode="lin" valueType="num">
                                      <p:cBhvr additive="base">
                                        <p:cTn id="43" dur="500" fill="hold"/>
                                        <p:tgtEl>
                                          <p:spTgt spid="11266">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26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1266">
                                            <p:txEl>
                                              <p:pRg st="8" end="8"/>
                                            </p:txEl>
                                          </p:spTgt>
                                        </p:tgtEl>
                                        <p:attrNameLst>
                                          <p:attrName>style.visibility</p:attrName>
                                        </p:attrNameLst>
                                      </p:cBhvr>
                                      <p:to>
                                        <p:strVal val="visible"/>
                                      </p:to>
                                    </p:set>
                                    <p:anim calcmode="lin" valueType="num">
                                      <p:cBhvr additive="base">
                                        <p:cTn id="49" dur="500" fill="hold"/>
                                        <p:tgtEl>
                                          <p:spTgt spid="11266">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126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1266">
                                            <p:txEl>
                                              <p:pRg st="9" end="9"/>
                                            </p:txEl>
                                          </p:spTgt>
                                        </p:tgtEl>
                                        <p:attrNameLst>
                                          <p:attrName>style.visibility</p:attrName>
                                        </p:attrNameLst>
                                      </p:cBhvr>
                                      <p:to>
                                        <p:strVal val="visible"/>
                                      </p:to>
                                    </p:set>
                                    <p:anim calcmode="lin" valueType="num">
                                      <p:cBhvr additive="base">
                                        <p:cTn id="55" dur="500" fill="hold"/>
                                        <p:tgtEl>
                                          <p:spTgt spid="11266">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126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1266">
                                            <p:txEl>
                                              <p:pRg st="10" end="10"/>
                                            </p:txEl>
                                          </p:spTgt>
                                        </p:tgtEl>
                                        <p:attrNameLst>
                                          <p:attrName>style.visibility</p:attrName>
                                        </p:attrNameLst>
                                      </p:cBhvr>
                                      <p:to>
                                        <p:strVal val="visible"/>
                                      </p:to>
                                    </p:set>
                                    <p:anim calcmode="lin" valueType="num">
                                      <p:cBhvr additive="base">
                                        <p:cTn id="61" dur="500" fill="hold"/>
                                        <p:tgtEl>
                                          <p:spTgt spid="11266">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126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solidFill>
                  <a:schemeClr val="bg1"/>
                </a:solidFill>
              </a:rPr>
              <a:t>DPI</a:t>
            </a:r>
          </a:p>
        </p:txBody>
      </p:sp>
      <p:pic>
        <p:nvPicPr>
          <p:cNvPr id="12290" name="Picture 2" descr="Výsledok vyhľadávania obrázkov pre dopyt ihličkové tlačiar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852" y="2093689"/>
            <a:ext cx="8460612" cy="35675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11358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2531" y="1556792"/>
            <a:ext cx="461962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lokTextu 1"/>
          <p:cNvSpPr txBox="1"/>
          <p:nvPr/>
        </p:nvSpPr>
        <p:spPr>
          <a:xfrm>
            <a:off x="3059832" y="805354"/>
            <a:ext cx="2448272" cy="369332"/>
          </a:xfrm>
          <a:prstGeom prst="rect">
            <a:avLst/>
          </a:prstGeom>
          <a:noFill/>
        </p:spPr>
        <p:txBody>
          <a:bodyPr wrap="square" rtlCol="0">
            <a:spAutoFit/>
          </a:bodyPr>
          <a:lstStyle/>
          <a:p>
            <a:r>
              <a:rPr lang="sk-SK" dirty="0">
                <a:solidFill>
                  <a:schemeClr val="bg1"/>
                </a:solidFill>
              </a:rPr>
              <a:t>TVORBA ZNAKOV</a:t>
            </a:r>
            <a:endParaRPr lang="en-US" dirty="0">
              <a:solidFill>
                <a:schemeClr val="bg1"/>
              </a:solidFill>
            </a:endParaRPr>
          </a:p>
        </p:txBody>
      </p:sp>
    </p:spTree>
    <p:extLst>
      <p:ext uri="{BB962C8B-B14F-4D97-AF65-F5344CB8AC3E}">
        <p14:creationId xmlns:p14="http://schemas.microsoft.com/office/powerpoint/2010/main" val="15816425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476672"/>
            <a:ext cx="8229600" cy="1143000"/>
          </a:xfrm>
        </p:spPr>
        <p:txBody>
          <a:bodyPr/>
          <a:lstStyle/>
          <a:p>
            <a:r>
              <a:rPr lang="sk-SK" dirty="0">
                <a:solidFill>
                  <a:schemeClr val="bg1"/>
                </a:solidFill>
              </a:rPr>
              <a:t>Kvalita tlače podľa počtu ihličiek</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702" y="1814513"/>
            <a:ext cx="5122048" cy="3774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2692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31" y="1196752"/>
            <a:ext cx="6624638" cy="484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noChangeArrowheads="1"/>
          </p:cNvSpPr>
          <p:nvPr/>
        </p:nvSpPr>
        <p:spPr bwMode="auto">
          <a:xfrm>
            <a:off x="357188" y="214313"/>
            <a:ext cx="7167140" cy="808037"/>
          </a:xfrm>
          <a:prstGeom prst="rect">
            <a:avLst/>
          </a:prstGeom>
          <a:noFill/>
          <a:ln w="9525">
            <a:noFill/>
            <a:miter lim="800000"/>
            <a:headEnd/>
            <a:tailEnd/>
          </a:ln>
        </p:spPr>
        <p:txBody>
          <a:bodyPr anchor="ctr"/>
          <a:lstStyle/>
          <a:p>
            <a:pPr>
              <a:defRPr/>
            </a:pPr>
            <a:r>
              <a:rPr lang="sk-SK" sz="3600" kern="0" dirty="0">
                <a:solidFill>
                  <a:schemeClr val="bg1"/>
                </a:solidFill>
                <a:latin typeface="Comic Sans MS" pitchFamily="66" charset="0"/>
                <a:ea typeface="+mj-ea"/>
                <a:cs typeface="+mj-cs"/>
              </a:rPr>
              <a:t>Mechanika  </a:t>
            </a:r>
            <a:r>
              <a:rPr lang="sk-SK" sz="3600" kern="0" dirty="0" err="1">
                <a:solidFill>
                  <a:schemeClr val="bg1"/>
                </a:solidFill>
                <a:latin typeface="Comic Sans MS" pitchFamily="66" charset="0"/>
                <a:ea typeface="+mj-ea"/>
                <a:cs typeface="+mj-cs"/>
              </a:rPr>
              <a:t>Ihličkovéj</a:t>
            </a:r>
            <a:r>
              <a:rPr lang="sk-SK" sz="3600" kern="0" dirty="0">
                <a:solidFill>
                  <a:schemeClr val="bg1"/>
                </a:solidFill>
                <a:latin typeface="Comic Sans MS" pitchFamily="66" charset="0"/>
                <a:ea typeface="+mj-ea"/>
                <a:cs typeface="+mj-cs"/>
              </a:rPr>
              <a:t>  tlačiarne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2204864"/>
            <a:ext cx="8661648" cy="1143000"/>
          </a:xfrm>
        </p:spPr>
        <p:txBody>
          <a:bodyPr/>
          <a:lstStyle/>
          <a:p>
            <a:r>
              <a:rPr lang="sk-SK">
                <a:solidFill>
                  <a:schemeClr val="bg1"/>
                </a:solidFill>
                <a:hlinkClick r:id="rId2"/>
              </a:rPr>
              <a:t>IHLIČKOVÁ TLAČIAREŃ v AKCIÍ</a:t>
            </a:r>
            <a:endParaRPr lang="sk-SK">
              <a:solidFill>
                <a:schemeClr val="bg1"/>
              </a:solidFill>
            </a:endParaRPr>
          </a:p>
        </p:txBody>
      </p:sp>
      <p:sp>
        <p:nvSpPr>
          <p:cNvPr id="3" name="BlokTextu 2"/>
          <p:cNvSpPr txBox="1"/>
          <p:nvPr/>
        </p:nvSpPr>
        <p:spPr>
          <a:xfrm>
            <a:off x="1979712" y="3659459"/>
            <a:ext cx="4608512" cy="523220"/>
          </a:xfrm>
          <a:prstGeom prst="rect">
            <a:avLst/>
          </a:prstGeom>
          <a:noFill/>
        </p:spPr>
        <p:txBody>
          <a:bodyPr wrap="square" rtlCol="0">
            <a:spAutoFit/>
          </a:bodyPr>
          <a:lstStyle/>
          <a:p>
            <a:pPr algn="ctr"/>
            <a:r>
              <a:rPr lang="sk-SK" sz="2800">
                <a:solidFill>
                  <a:schemeClr val="bg1"/>
                </a:solidFill>
              </a:rPr>
              <a:t>VIDEO</a:t>
            </a:r>
          </a:p>
        </p:txBody>
      </p:sp>
    </p:spTree>
    <p:extLst>
      <p:ext uri="{BB962C8B-B14F-4D97-AF65-F5344CB8AC3E}">
        <p14:creationId xmlns:p14="http://schemas.microsoft.com/office/powerpoint/2010/main" val="27335897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2627784" y="2996952"/>
            <a:ext cx="1440160" cy="15121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title"/>
          </p:nvPr>
        </p:nvSpPr>
        <p:spPr/>
        <p:txBody>
          <a:bodyPr/>
          <a:lstStyle/>
          <a:p>
            <a:r>
              <a:rPr lang="sk-SK" dirty="0">
                <a:solidFill>
                  <a:schemeClr val="bg1"/>
                </a:solidFill>
              </a:rPr>
              <a:t>Elektronika  ihličkovej tlačiarne</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268760"/>
            <a:ext cx="6677025" cy="461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4329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Súvisiaci obráz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64704"/>
            <a:ext cx="8084494" cy="431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94318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body" idx="1"/>
          </p:nvPr>
        </p:nvSpPr>
        <p:spPr>
          <a:xfrm>
            <a:off x="457200" y="1357313"/>
            <a:ext cx="8229600" cy="4768850"/>
          </a:xfrm>
          <a:noFill/>
        </p:spPr>
        <p:txBody>
          <a:bodyPr/>
          <a:lstStyle/>
          <a:p>
            <a:pPr eaLnBrk="1" hangingPunct="1">
              <a:lnSpc>
                <a:spcPct val="80000"/>
              </a:lnSpc>
            </a:pPr>
            <a:r>
              <a:rPr lang="cs-CZ" sz="2800" i="1">
                <a:solidFill>
                  <a:schemeClr val="bg1"/>
                </a:solidFill>
              </a:rPr>
              <a:t>Výhody ihličkových tlačiarní:</a:t>
            </a:r>
          </a:p>
          <a:p>
            <a:pPr lvl="1" eaLnBrk="1" hangingPunct="1">
              <a:lnSpc>
                <a:spcPct val="80000"/>
              </a:lnSpc>
            </a:pPr>
            <a:r>
              <a:rPr lang="cs-CZ" sz="2400">
                <a:solidFill>
                  <a:schemeClr val="bg1"/>
                </a:solidFill>
              </a:rPr>
              <a:t>nízká cena</a:t>
            </a:r>
          </a:p>
          <a:p>
            <a:pPr lvl="1" eaLnBrk="1" hangingPunct="1">
              <a:lnSpc>
                <a:spcPct val="80000"/>
              </a:lnSpc>
            </a:pPr>
            <a:r>
              <a:rPr lang="cs-CZ" sz="2400">
                <a:solidFill>
                  <a:schemeClr val="bg1"/>
                </a:solidFill>
              </a:rPr>
              <a:t>nízká cena za vytlačenu stránku</a:t>
            </a:r>
          </a:p>
          <a:p>
            <a:pPr lvl="1" eaLnBrk="1" hangingPunct="1">
              <a:lnSpc>
                <a:spcPct val="80000"/>
              </a:lnSpc>
            </a:pPr>
            <a:r>
              <a:rPr lang="cs-CZ" sz="2400">
                <a:solidFill>
                  <a:schemeClr val="bg1"/>
                </a:solidFill>
              </a:rPr>
              <a:t>možnost tlače na tabelačné papiere </a:t>
            </a:r>
          </a:p>
          <a:p>
            <a:pPr lvl="1" eaLnBrk="1" hangingPunct="1">
              <a:lnSpc>
                <a:spcPct val="80000"/>
              </a:lnSpc>
            </a:pPr>
            <a:r>
              <a:rPr lang="sk-SK" sz="2400">
                <a:solidFill>
                  <a:schemeClr val="bg1"/>
                </a:solidFill>
              </a:rPr>
              <a:t>Výhodné pre tlač textových dokumentov, kde na ich kvalitu nie su kladené veľké nároky</a:t>
            </a:r>
            <a:r>
              <a:rPr lang="cs-CZ" sz="2400" b="1">
                <a:solidFill>
                  <a:schemeClr val="bg1"/>
                </a:solidFill>
                <a:latin typeface="Times New Roman" charset="0"/>
              </a:rPr>
              <a:t> </a:t>
            </a:r>
            <a:r>
              <a:rPr lang="sk-SK" sz="2400">
                <a:solidFill>
                  <a:schemeClr val="bg1"/>
                </a:solidFill>
              </a:rPr>
              <a:t>(účtovníctvo, ekonomika)</a:t>
            </a:r>
          </a:p>
          <a:p>
            <a:pPr lvl="1" eaLnBrk="1" hangingPunct="1">
              <a:lnSpc>
                <a:spcPct val="80000"/>
              </a:lnSpc>
              <a:buFontTx/>
              <a:buNone/>
            </a:pPr>
            <a:endParaRPr lang="cs-CZ" sz="2400">
              <a:solidFill>
                <a:schemeClr val="bg1"/>
              </a:solidFill>
            </a:endParaRPr>
          </a:p>
          <a:p>
            <a:pPr eaLnBrk="1" hangingPunct="1">
              <a:lnSpc>
                <a:spcPct val="80000"/>
              </a:lnSpc>
            </a:pPr>
            <a:r>
              <a:rPr lang="cs-CZ" sz="2800" i="1">
                <a:solidFill>
                  <a:schemeClr val="bg1"/>
                </a:solidFill>
              </a:rPr>
              <a:t>Nevýhody ihličkových tlačiarní :</a:t>
            </a:r>
          </a:p>
          <a:p>
            <a:pPr lvl="1" eaLnBrk="1" hangingPunct="1">
              <a:lnSpc>
                <a:spcPct val="80000"/>
              </a:lnSpc>
            </a:pPr>
            <a:r>
              <a:rPr lang="cs-CZ" sz="2400">
                <a:solidFill>
                  <a:schemeClr val="bg1"/>
                </a:solidFill>
              </a:rPr>
              <a:t>nízká kvalita tisku – max. 180 až 360 DPI </a:t>
            </a:r>
          </a:p>
          <a:p>
            <a:pPr lvl="1" eaLnBrk="1" hangingPunct="1">
              <a:lnSpc>
                <a:spcPct val="80000"/>
              </a:lnSpc>
            </a:pPr>
            <a:r>
              <a:rPr lang="cs-CZ" sz="2400">
                <a:solidFill>
                  <a:schemeClr val="bg1"/>
                </a:solidFill>
              </a:rPr>
              <a:t>nízká rychlost – 200-560 zn./min. </a:t>
            </a:r>
          </a:p>
          <a:p>
            <a:pPr lvl="1" eaLnBrk="1" hangingPunct="1">
              <a:lnSpc>
                <a:spcPct val="80000"/>
              </a:lnSpc>
            </a:pPr>
            <a:r>
              <a:rPr lang="cs-CZ" sz="2400">
                <a:solidFill>
                  <a:schemeClr val="bg1"/>
                </a:solidFill>
              </a:rPr>
              <a:t>problematická tlač grafiky</a:t>
            </a:r>
          </a:p>
          <a:p>
            <a:pPr lvl="1" eaLnBrk="1" hangingPunct="1">
              <a:lnSpc>
                <a:spcPct val="80000"/>
              </a:lnSpc>
            </a:pPr>
            <a:r>
              <a:rPr lang="cs-CZ" sz="2400">
                <a:solidFill>
                  <a:schemeClr val="bg1"/>
                </a:solidFill>
              </a:rPr>
              <a:t>vysoká hlučnost pri tisku</a:t>
            </a:r>
          </a:p>
        </p:txBody>
      </p:sp>
      <p:sp>
        <p:nvSpPr>
          <p:cNvPr id="12291" name="BlokTextu 2"/>
          <p:cNvSpPr txBox="1">
            <a:spLocks noChangeArrowheads="1"/>
          </p:cNvSpPr>
          <p:nvPr/>
        </p:nvSpPr>
        <p:spPr bwMode="auto">
          <a:xfrm>
            <a:off x="357188" y="428625"/>
            <a:ext cx="82153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sz="3600">
                <a:solidFill>
                  <a:schemeClr val="bg1"/>
                </a:solidFill>
                <a:latin typeface="Comic Sans MS" pitchFamily="66" charset="0"/>
              </a:rPr>
              <a:t>Zhodnotenie ihličkových tlačiarní</a:t>
            </a:r>
          </a:p>
        </p:txBody>
      </p:sp>
      <p:pic>
        <p:nvPicPr>
          <p:cNvPr id="3074" name="Picture 2" descr="Výsledok vyhľadávania obrázkov pre dopyt needle printer electronics animated 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1417" y="4982579"/>
            <a:ext cx="2425452" cy="18231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anim calcmode="lin" valueType="num">
                                      <p:cBhvr additive="base">
                                        <p:cTn id="7" dur="500" fill="hold"/>
                                        <p:tgtEl>
                                          <p:spTgt spid="122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90">
                                            <p:txEl>
                                              <p:pRg st="1" end="1"/>
                                            </p:txEl>
                                          </p:spTgt>
                                        </p:tgtEl>
                                        <p:attrNameLst>
                                          <p:attrName>style.visibility</p:attrName>
                                        </p:attrNameLst>
                                      </p:cBhvr>
                                      <p:to>
                                        <p:strVal val="visible"/>
                                      </p:to>
                                    </p:set>
                                    <p:anim calcmode="lin" valueType="num">
                                      <p:cBhvr additive="base">
                                        <p:cTn id="13" dur="500" fill="hold"/>
                                        <p:tgtEl>
                                          <p:spTgt spid="122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90">
                                            <p:txEl>
                                              <p:pRg st="2" end="2"/>
                                            </p:txEl>
                                          </p:spTgt>
                                        </p:tgtEl>
                                        <p:attrNameLst>
                                          <p:attrName>style.visibility</p:attrName>
                                        </p:attrNameLst>
                                      </p:cBhvr>
                                      <p:to>
                                        <p:strVal val="visible"/>
                                      </p:to>
                                    </p:set>
                                    <p:anim calcmode="lin" valueType="num">
                                      <p:cBhvr additive="base">
                                        <p:cTn id="19" dur="500" fill="hold"/>
                                        <p:tgtEl>
                                          <p:spTgt spid="122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90">
                                            <p:txEl>
                                              <p:pRg st="3" end="3"/>
                                            </p:txEl>
                                          </p:spTgt>
                                        </p:tgtEl>
                                        <p:attrNameLst>
                                          <p:attrName>style.visibility</p:attrName>
                                        </p:attrNameLst>
                                      </p:cBhvr>
                                      <p:to>
                                        <p:strVal val="visible"/>
                                      </p:to>
                                    </p:set>
                                    <p:anim calcmode="lin" valueType="num">
                                      <p:cBhvr additive="base">
                                        <p:cTn id="25" dur="500" fill="hold"/>
                                        <p:tgtEl>
                                          <p:spTgt spid="122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90">
                                            <p:txEl>
                                              <p:pRg st="4" end="4"/>
                                            </p:txEl>
                                          </p:spTgt>
                                        </p:tgtEl>
                                        <p:attrNameLst>
                                          <p:attrName>style.visibility</p:attrName>
                                        </p:attrNameLst>
                                      </p:cBhvr>
                                      <p:to>
                                        <p:strVal val="visible"/>
                                      </p:to>
                                    </p:set>
                                    <p:anim calcmode="lin" valueType="num">
                                      <p:cBhvr additive="base">
                                        <p:cTn id="31" dur="500" fill="hold"/>
                                        <p:tgtEl>
                                          <p:spTgt spid="1229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290">
                                            <p:txEl>
                                              <p:pRg st="6" end="6"/>
                                            </p:txEl>
                                          </p:spTgt>
                                        </p:tgtEl>
                                        <p:attrNameLst>
                                          <p:attrName>style.visibility</p:attrName>
                                        </p:attrNameLst>
                                      </p:cBhvr>
                                      <p:to>
                                        <p:strVal val="visible"/>
                                      </p:to>
                                    </p:set>
                                    <p:anim calcmode="lin" valueType="num">
                                      <p:cBhvr additive="base">
                                        <p:cTn id="37" dur="500" fill="hold"/>
                                        <p:tgtEl>
                                          <p:spTgt spid="12290">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9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290">
                                            <p:txEl>
                                              <p:pRg st="7" end="7"/>
                                            </p:txEl>
                                          </p:spTgt>
                                        </p:tgtEl>
                                        <p:attrNameLst>
                                          <p:attrName>style.visibility</p:attrName>
                                        </p:attrNameLst>
                                      </p:cBhvr>
                                      <p:to>
                                        <p:strVal val="visible"/>
                                      </p:to>
                                    </p:set>
                                    <p:anim calcmode="lin" valueType="num">
                                      <p:cBhvr additive="base">
                                        <p:cTn id="43" dur="500" fill="hold"/>
                                        <p:tgtEl>
                                          <p:spTgt spid="12290">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9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290">
                                            <p:txEl>
                                              <p:pRg st="8" end="8"/>
                                            </p:txEl>
                                          </p:spTgt>
                                        </p:tgtEl>
                                        <p:attrNameLst>
                                          <p:attrName>style.visibility</p:attrName>
                                        </p:attrNameLst>
                                      </p:cBhvr>
                                      <p:to>
                                        <p:strVal val="visible"/>
                                      </p:to>
                                    </p:set>
                                    <p:anim calcmode="lin" valueType="num">
                                      <p:cBhvr additive="base">
                                        <p:cTn id="49" dur="500" fill="hold"/>
                                        <p:tgtEl>
                                          <p:spTgt spid="12290">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9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2290">
                                            <p:txEl>
                                              <p:pRg st="9" end="9"/>
                                            </p:txEl>
                                          </p:spTgt>
                                        </p:tgtEl>
                                        <p:attrNameLst>
                                          <p:attrName>style.visibility</p:attrName>
                                        </p:attrNameLst>
                                      </p:cBhvr>
                                      <p:to>
                                        <p:strVal val="visible"/>
                                      </p:to>
                                    </p:set>
                                    <p:anim calcmode="lin" valueType="num">
                                      <p:cBhvr additive="base">
                                        <p:cTn id="55" dur="500" fill="hold"/>
                                        <p:tgtEl>
                                          <p:spTgt spid="12290">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229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2290">
                                            <p:txEl>
                                              <p:pRg st="10" end="10"/>
                                            </p:txEl>
                                          </p:spTgt>
                                        </p:tgtEl>
                                        <p:attrNameLst>
                                          <p:attrName>style.visibility</p:attrName>
                                        </p:attrNameLst>
                                      </p:cBhvr>
                                      <p:to>
                                        <p:strVal val="visible"/>
                                      </p:to>
                                    </p:set>
                                    <p:anim calcmode="lin" valueType="num">
                                      <p:cBhvr additive="base">
                                        <p:cTn id="61" dur="500" fill="hold"/>
                                        <p:tgtEl>
                                          <p:spTgt spid="12290">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229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1"/>
          </a:solidFill>
        </p:spPr>
        <p:txBody>
          <a:bodyPr/>
          <a:lstStyle/>
          <a:p>
            <a:r>
              <a:rPr lang="sk-SK" sz="3600">
                <a:solidFill>
                  <a:schemeClr val="bg1"/>
                </a:solidFill>
              </a:rPr>
              <a:t>Oblasti použitia ihličkových tlačiarní</a:t>
            </a:r>
          </a:p>
        </p:txBody>
      </p:sp>
      <p:sp>
        <p:nvSpPr>
          <p:cNvPr id="3" name="Zástupný symbol obsahu 2"/>
          <p:cNvSpPr>
            <a:spLocks noGrp="1"/>
          </p:cNvSpPr>
          <p:nvPr>
            <p:ph idx="1"/>
          </p:nvPr>
        </p:nvSpPr>
        <p:spPr/>
        <p:txBody>
          <a:bodyPr/>
          <a:lstStyle/>
          <a:p>
            <a:pPr>
              <a:buFont typeface="Wingdings" pitchFamily="2" charset="2"/>
              <a:buChar char="ü"/>
            </a:pPr>
            <a:r>
              <a:rPr lang="sk-SK" sz="2800" dirty="0">
                <a:solidFill>
                  <a:schemeClr val="bg1"/>
                </a:solidFill>
              </a:rPr>
              <a:t>hodia sa  väčšinou len na tlač textu,</a:t>
            </a:r>
          </a:p>
          <a:p>
            <a:pPr>
              <a:buFont typeface="Wingdings" pitchFamily="2" charset="2"/>
              <a:buChar char="ü"/>
            </a:pPr>
            <a:r>
              <a:rPr lang="sk-SK" sz="2800" dirty="0" err="1">
                <a:solidFill>
                  <a:schemeClr val="bg1"/>
                </a:solidFill>
              </a:rPr>
              <a:t>Umožńujú</a:t>
            </a:r>
            <a:r>
              <a:rPr lang="sk-SK" sz="2800" dirty="0">
                <a:solidFill>
                  <a:schemeClr val="bg1"/>
                </a:solidFill>
              </a:rPr>
              <a:t> aj menej kvalitnú </a:t>
            </a:r>
            <a:r>
              <a:rPr lang="sk-SK" sz="2800" dirty="0" err="1">
                <a:solidFill>
                  <a:schemeClr val="bg1"/>
                </a:solidFill>
              </a:rPr>
              <a:t>grafiky-farebná</a:t>
            </a:r>
            <a:r>
              <a:rPr lang="sk-SK" sz="2800" dirty="0">
                <a:solidFill>
                  <a:schemeClr val="bg1"/>
                </a:solidFill>
              </a:rPr>
              <a:t> páska </a:t>
            </a:r>
            <a:r>
              <a:rPr lang="sk-SK" sz="2800" dirty="0" err="1">
                <a:solidFill>
                  <a:schemeClr val="bg1"/>
                </a:solidFill>
              </a:rPr>
              <a:t>CMYk</a:t>
            </a:r>
            <a:r>
              <a:rPr lang="sk-SK" sz="2800" dirty="0">
                <a:solidFill>
                  <a:schemeClr val="bg1"/>
                </a:solidFill>
              </a:rPr>
              <a:t> </a:t>
            </a:r>
          </a:p>
          <a:p>
            <a:pPr>
              <a:buFont typeface="Wingdings" pitchFamily="2" charset="2"/>
              <a:buChar char="ü"/>
            </a:pPr>
            <a:r>
              <a:rPr lang="sk-SK" sz="2800" dirty="0">
                <a:solidFill>
                  <a:schemeClr val="bg1"/>
                </a:solidFill>
              </a:rPr>
              <a:t>skvele však poslúžia na tlač viacerých kópií. –to iné neumožňujú</a:t>
            </a:r>
          </a:p>
          <a:p>
            <a:pPr>
              <a:buFont typeface="Wingdings" pitchFamily="2" charset="2"/>
              <a:buChar char="ü"/>
            </a:pPr>
            <a:r>
              <a:rPr lang="sk-SK" sz="2800" dirty="0">
                <a:solidFill>
                  <a:schemeClr val="bg1"/>
                </a:solidFill>
              </a:rPr>
              <a:t> Počet </a:t>
            </a:r>
            <a:r>
              <a:rPr lang="sk-SK" sz="2800" dirty="0" err="1">
                <a:solidFill>
                  <a:schemeClr val="bg1"/>
                </a:solidFill>
              </a:rPr>
              <a:t>preklepových</a:t>
            </a:r>
            <a:r>
              <a:rPr lang="sk-SK" sz="2800" dirty="0">
                <a:solidFill>
                  <a:schemeClr val="bg1"/>
                </a:solidFill>
              </a:rPr>
              <a:t> kópií sa pohybuje medzi 3 až 9.</a:t>
            </a:r>
          </a:p>
          <a:p>
            <a:pPr>
              <a:buFont typeface="Wingdings" pitchFamily="2" charset="2"/>
              <a:buChar char="ü"/>
            </a:pPr>
            <a:r>
              <a:rPr lang="sk-SK" sz="2800" dirty="0">
                <a:solidFill>
                  <a:schemeClr val="bg1"/>
                </a:solidFill>
              </a:rPr>
              <a:t>nájdu uplatnenie najmä pri tlači špeciálnych formulárov</a:t>
            </a:r>
          </a:p>
          <a:p>
            <a:pPr>
              <a:buFont typeface="Wingdings" pitchFamily="2" charset="2"/>
              <a:buChar char="ü"/>
            </a:pPr>
            <a:r>
              <a:rPr lang="sk-SK" sz="2800" dirty="0">
                <a:solidFill>
                  <a:schemeClr val="bg1"/>
                </a:solidFill>
              </a:rPr>
              <a:t>dlhých zoznamov (zostáv do účtovníctva). </a:t>
            </a:r>
          </a:p>
        </p:txBody>
      </p:sp>
    </p:spTree>
    <p:extLst>
      <p:ext uri="{BB962C8B-B14F-4D97-AF65-F5344CB8AC3E}">
        <p14:creationId xmlns:p14="http://schemas.microsoft.com/office/powerpoint/2010/main" val="32219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b="1" dirty="0" err="1">
                <a:solidFill>
                  <a:schemeClr val="bg1"/>
                </a:solidFill>
              </a:rPr>
              <a:t>Príklad:Epson</a:t>
            </a:r>
            <a:r>
              <a:rPr lang="sk-SK" b="1" dirty="0">
                <a:solidFill>
                  <a:schemeClr val="bg1"/>
                </a:solidFill>
              </a:rPr>
              <a:t> LX-350</a:t>
            </a:r>
            <a:endParaRPr lang="sk-SK" dirty="0">
              <a:solidFill>
                <a:schemeClr val="bg1"/>
              </a:solidFill>
            </a:endParaRPr>
          </a:p>
        </p:txBody>
      </p:sp>
      <p:pic>
        <p:nvPicPr>
          <p:cNvPr id="13314" name="Picture 2" descr="Epson LX-350 - Ihličková tlačiareň"/>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84069"/>
            <a:ext cx="5715000" cy="4438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7781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68740"/>
            <a:ext cx="8229600" cy="1143000"/>
          </a:xfrm>
        </p:spPr>
        <p:txBody>
          <a:bodyPr/>
          <a:lstStyle/>
          <a:p>
            <a:r>
              <a:rPr lang="sk-SK" b="1">
                <a:solidFill>
                  <a:schemeClr val="bg1"/>
                </a:solidFill>
              </a:rPr>
              <a:t>Epson LX-350</a:t>
            </a:r>
            <a:endParaRPr lang="sk-SK">
              <a:solidFill>
                <a:schemeClr val="bg1"/>
              </a:solidFill>
            </a:endParaRPr>
          </a:p>
        </p:txBody>
      </p:sp>
      <p:sp>
        <p:nvSpPr>
          <p:cNvPr id="3" name="BlokTextu 2"/>
          <p:cNvSpPr txBox="1"/>
          <p:nvPr/>
        </p:nvSpPr>
        <p:spPr>
          <a:xfrm>
            <a:off x="1043608" y="1196752"/>
            <a:ext cx="7488832" cy="4955203"/>
          </a:xfrm>
          <a:prstGeom prst="rect">
            <a:avLst/>
          </a:prstGeom>
          <a:noFill/>
        </p:spPr>
        <p:txBody>
          <a:bodyPr wrap="square" rtlCol="0">
            <a:spAutoFit/>
          </a:bodyPr>
          <a:lstStyle/>
          <a:p>
            <a:pPr marL="285750" indent="-285750" fontAlgn="ctr">
              <a:buFont typeface="Wingdings" pitchFamily="2" charset="2"/>
              <a:buChar char="Ø"/>
            </a:pPr>
            <a:r>
              <a:rPr lang="sk-SK" sz="2000">
                <a:solidFill>
                  <a:schemeClr val="bg1"/>
                </a:solidFill>
              </a:rPr>
              <a:t>Rozhranie tlačiarne        USB,LPT</a:t>
            </a:r>
          </a:p>
          <a:p>
            <a:pPr marL="285750" indent="-285750" fontAlgn="ctr">
              <a:buFont typeface="Wingdings" pitchFamily="2" charset="2"/>
              <a:buChar char="Ø"/>
            </a:pPr>
            <a:r>
              <a:rPr lang="sk-SK" sz="2000">
                <a:solidFill>
                  <a:schemeClr val="bg1"/>
                </a:solidFill>
                <a:hlinkClick r:id="rId3"/>
              </a:rPr>
              <a:t>Formát papira</a:t>
            </a:r>
            <a:r>
              <a:rPr lang="sk-SK" sz="2000">
                <a:solidFill>
                  <a:schemeClr val="bg1"/>
                </a:solidFill>
              </a:rPr>
              <a:t>      A4</a:t>
            </a:r>
          </a:p>
          <a:p>
            <a:pPr marL="285750" indent="-285750" fontAlgn="ctr">
              <a:buFont typeface="Wingdings" pitchFamily="2" charset="2"/>
              <a:buChar char="Ø"/>
            </a:pPr>
            <a:r>
              <a:rPr lang="sk-SK" sz="2000">
                <a:solidFill>
                  <a:schemeClr val="bg1"/>
                </a:solidFill>
                <a:hlinkClick r:id="rId4"/>
              </a:rPr>
              <a:t>Maximálne rozlíšenie tlače</a:t>
            </a:r>
            <a:r>
              <a:rPr lang="sk-SK" sz="2000">
                <a:solidFill>
                  <a:schemeClr val="bg1"/>
                </a:solidFill>
              </a:rPr>
              <a:t>  240 DPI</a:t>
            </a:r>
          </a:p>
          <a:p>
            <a:pPr marL="285750" indent="-285750" fontAlgn="ctr">
              <a:buFont typeface="Wingdings" pitchFamily="2" charset="2"/>
              <a:buChar char="Ø"/>
            </a:pPr>
            <a:r>
              <a:rPr lang="pl-PL" sz="2000">
                <a:solidFill>
                  <a:schemeClr val="bg1"/>
                </a:solidFill>
                <a:hlinkClick r:id="rId5"/>
              </a:rPr>
              <a:t>Spotreba v Stand-by</a:t>
            </a:r>
            <a:r>
              <a:rPr lang="pl-PL" sz="2000">
                <a:solidFill>
                  <a:schemeClr val="bg1"/>
                </a:solidFill>
              </a:rPr>
              <a:t> 1,1 W</a:t>
            </a:r>
          </a:p>
          <a:p>
            <a:pPr marL="285750" indent="-285750" fontAlgn="ctr">
              <a:buFont typeface="Wingdings" pitchFamily="2" charset="2"/>
              <a:buChar char="Ø"/>
            </a:pPr>
            <a:r>
              <a:rPr lang="sk-SK" sz="2000">
                <a:solidFill>
                  <a:schemeClr val="bg1"/>
                </a:solidFill>
              </a:rPr>
              <a:t>Počet stĺpcov: 80</a:t>
            </a:r>
          </a:p>
          <a:p>
            <a:pPr marL="285750" indent="-285750" fontAlgn="ctr">
              <a:buFont typeface="Wingdings" pitchFamily="2" charset="2"/>
              <a:buChar char="Ø"/>
            </a:pPr>
            <a:r>
              <a:rPr lang="sk-SK" sz="2000">
                <a:solidFill>
                  <a:schemeClr val="bg1"/>
                </a:solidFill>
              </a:rPr>
              <a:t>Počet ihličiek: 9</a:t>
            </a:r>
          </a:p>
          <a:p>
            <a:pPr marL="285750" indent="-285750" fontAlgn="ctr">
              <a:buFont typeface="Wingdings" pitchFamily="2" charset="2"/>
              <a:buChar char="Ø"/>
            </a:pPr>
            <a:r>
              <a:rPr lang="sk-SK" sz="2000">
                <a:solidFill>
                  <a:schemeClr val="bg1"/>
                </a:solidFill>
              </a:rPr>
              <a:t>Počet znakov: až 390 znakov/s, štandard 347 znakov/s</a:t>
            </a:r>
          </a:p>
          <a:p>
            <a:pPr marL="285750" indent="-285750" fontAlgn="ctr">
              <a:buFont typeface="Wingdings" pitchFamily="2" charset="2"/>
              <a:buChar char="Ø"/>
            </a:pPr>
            <a:r>
              <a:rPr lang="sk-SK" sz="2000">
                <a:solidFill>
                  <a:schemeClr val="bg1"/>
                </a:solidFill>
              </a:rPr>
              <a:t>Formáty papiera: papierové listy, nekonečný papier, štítky, papierové role, obálky</a:t>
            </a:r>
          </a:p>
          <a:p>
            <a:pPr marL="285750" indent="-285750" fontAlgn="ctr">
              <a:buFont typeface="Wingdings" pitchFamily="2" charset="2"/>
              <a:buChar char="Ø"/>
            </a:pPr>
            <a:r>
              <a:rPr lang="sk-SK" sz="2000">
                <a:solidFill>
                  <a:schemeClr val="bg1"/>
                </a:solidFill>
              </a:rPr>
              <a:t>Stredný čas medzi chybami: 10000 hodín</a:t>
            </a:r>
          </a:p>
          <a:p>
            <a:pPr marL="285750" indent="-285750" fontAlgn="ctr">
              <a:buFont typeface="Wingdings" pitchFamily="2" charset="2"/>
              <a:buChar char="Ø"/>
            </a:pPr>
            <a:r>
              <a:rPr lang="sk-SK" sz="2000">
                <a:solidFill>
                  <a:schemeClr val="bg1"/>
                </a:solidFill>
              </a:rPr>
              <a:t>Pamäť: 128 kB</a:t>
            </a:r>
          </a:p>
          <a:p>
            <a:pPr marL="285750" indent="-285750" fontAlgn="ctr">
              <a:buFont typeface="Wingdings" pitchFamily="2" charset="2"/>
              <a:buChar char="Ø"/>
            </a:pPr>
            <a:r>
              <a:rPr lang="pl-PL" sz="2000">
                <a:solidFill>
                  <a:schemeClr val="bg1"/>
                </a:solidFill>
              </a:rPr>
              <a:t>Spotreba energie: 27 W</a:t>
            </a:r>
          </a:p>
          <a:p>
            <a:pPr marL="285750" indent="-285750" fontAlgn="ctr">
              <a:buFont typeface="Wingdings" pitchFamily="2" charset="2"/>
              <a:buChar char="Ø"/>
            </a:pPr>
            <a:r>
              <a:rPr lang="sk-SK" sz="2000">
                <a:solidFill>
                  <a:schemeClr val="bg1"/>
                </a:solidFill>
              </a:rPr>
              <a:t>Životnosť tlačovej hlavy je až 400 miliónov úderov na ihličku.</a:t>
            </a:r>
          </a:p>
          <a:p>
            <a:pPr marL="285750" indent="-285750" fontAlgn="ctr">
              <a:buFont typeface="Wingdings" pitchFamily="2" charset="2"/>
              <a:buChar char="Ø"/>
            </a:pPr>
            <a:r>
              <a:rPr lang="sk-SK" sz="2000">
                <a:solidFill>
                  <a:schemeClr val="bg1"/>
                </a:solidFill>
              </a:rPr>
              <a:t>Tlačiareň zvláda vytlačiť 4 kópie </a:t>
            </a:r>
            <a:r>
              <a:rPr lang="sk-SK">
                <a:solidFill>
                  <a:schemeClr val="bg1"/>
                </a:solidFill>
              </a:rPr>
              <a:t>plus originál</a:t>
            </a:r>
          </a:p>
          <a:p>
            <a:pPr marL="285750" indent="-285750">
              <a:buFont typeface="Wingdings" pitchFamily="2" charset="2"/>
              <a:buChar char="Ø"/>
            </a:pPr>
            <a:r>
              <a:rPr lang="sk-SK">
                <a:solidFill>
                  <a:schemeClr val="bg1"/>
                </a:solidFill>
              </a:rPr>
              <a:t>Cena s DPH      </a:t>
            </a:r>
            <a:r>
              <a:rPr lang="sk-SK" b="1">
                <a:solidFill>
                  <a:schemeClr val="bg1"/>
                </a:solidFill>
              </a:rPr>
              <a:t>€195,90</a:t>
            </a:r>
            <a:endParaRPr lang="sk-SK">
              <a:solidFill>
                <a:schemeClr val="bg1"/>
              </a:solidFill>
            </a:endParaRPr>
          </a:p>
          <a:p>
            <a:pPr marL="285750" indent="-285750" fontAlgn="ctr">
              <a:buFont typeface="Wingdings" pitchFamily="2" charset="2"/>
              <a:buChar char="Ø"/>
            </a:pPr>
            <a:endParaRPr lang="sk-SK">
              <a:solidFill>
                <a:schemeClr val="bg1"/>
              </a:solidFill>
            </a:endParaRPr>
          </a:p>
        </p:txBody>
      </p:sp>
    </p:spTree>
    <p:extLst>
      <p:ext uri="{BB962C8B-B14F-4D97-AF65-F5344CB8AC3E}">
        <p14:creationId xmlns:p14="http://schemas.microsoft.com/office/powerpoint/2010/main" val="7683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solidFill>
                  <a:schemeClr val="bg1"/>
                </a:solidFill>
              </a:rPr>
              <a:t>Atramentová tlačiareň</a:t>
            </a:r>
            <a:endParaRPr lang="en-US" dirty="0">
              <a:solidFill>
                <a:schemeClr val="bg1"/>
              </a:solidFill>
            </a:endParaRPr>
          </a:p>
        </p:txBody>
      </p:sp>
      <p:sp>
        <p:nvSpPr>
          <p:cNvPr id="3" name="Zástupný symbol obsahu 2"/>
          <p:cNvSpPr>
            <a:spLocks noGrp="1"/>
          </p:cNvSpPr>
          <p:nvPr>
            <p:ph idx="1"/>
          </p:nvPr>
        </p:nvSpPr>
        <p:spPr/>
        <p:txBody>
          <a:bodyPr/>
          <a:lstStyle/>
          <a:p>
            <a:pPr>
              <a:buFont typeface="Wingdings" pitchFamily="2" charset="2"/>
              <a:buChar char="§"/>
            </a:pPr>
            <a:r>
              <a:rPr lang="en-US" sz="2800" dirty="0" err="1">
                <a:solidFill>
                  <a:schemeClr val="bg1"/>
                </a:solidFill>
              </a:rPr>
              <a:t>Atramentové</a:t>
            </a:r>
            <a:r>
              <a:rPr lang="en-US" sz="2800" dirty="0">
                <a:solidFill>
                  <a:schemeClr val="bg1"/>
                </a:solidFill>
              </a:rPr>
              <a:t> </a:t>
            </a:r>
            <a:r>
              <a:rPr lang="en-US" sz="2800" dirty="0" err="1">
                <a:solidFill>
                  <a:schemeClr val="bg1"/>
                </a:solidFill>
              </a:rPr>
              <a:t>tlačiarne</a:t>
            </a:r>
            <a:r>
              <a:rPr lang="en-US" sz="2800" dirty="0">
                <a:solidFill>
                  <a:schemeClr val="bg1"/>
                </a:solidFill>
              </a:rPr>
              <a:t> </a:t>
            </a:r>
            <a:r>
              <a:rPr lang="sk-SK" sz="2800" dirty="0">
                <a:solidFill>
                  <a:schemeClr val="bg1"/>
                </a:solidFill>
              </a:rPr>
              <a:t>sa dajú použiť</a:t>
            </a:r>
            <a:r>
              <a:rPr lang="en-US" sz="2800" dirty="0">
                <a:solidFill>
                  <a:schemeClr val="bg1"/>
                </a:solidFill>
              </a:rPr>
              <a:t> </a:t>
            </a:r>
            <a:r>
              <a:rPr lang="en-US" sz="2800" dirty="0" err="1">
                <a:solidFill>
                  <a:schemeClr val="bg1"/>
                </a:solidFill>
              </a:rPr>
              <a:t>predovšetkým</a:t>
            </a:r>
            <a:r>
              <a:rPr lang="en-US" sz="2800" dirty="0">
                <a:solidFill>
                  <a:schemeClr val="bg1"/>
                </a:solidFill>
              </a:rPr>
              <a:t> </a:t>
            </a:r>
            <a:r>
              <a:rPr lang="en-US" sz="2800" dirty="0" err="1">
                <a:solidFill>
                  <a:schemeClr val="bg1"/>
                </a:solidFill>
              </a:rPr>
              <a:t>na</a:t>
            </a:r>
            <a:r>
              <a:rPr lang="en-US" sz="2800" dirty="0">
                <a:solidFill>
                  <a:schemeClr val="bg1"/>
                </a:solidFill>
              </a:rPr>
              <a:t> </a:t>
            </a:r>
            <a:r>
              <a:rPr lang="en-US" sz="2800" dirty="0" err="1">
                <a:solidFill>
                  <a:schemeClr val="bg1"/>
                </a:solidFill>
              </a:rPr>
              <a:t>domácu</a:t>
            </a:r>
            <a:r>
              <a:rPr lang="en-US" sz="2800" dirty="0">
                <a:solidFill>
                  <a:schemeClr val="bg1"/>
                </a:solidFill>
              </a:rPr>
              <a:t> a </a:t>
            </a:r>
            <a:r>
              <a:rPr lang="en-US" sz="2800" dirty="0" err="1">
                <a:solidFill>
                  <a:schemeClr val="bg1"/>
                </a:solidFill>
              </a:rPr>
              <a:t>príležitostnú</a:t>
            </a:r>
            <a:r>
              <a:rPr lang="en-US" sz="2800" dirty="0">
                <a:solidFill>
                  <a:schemeClr val="bg1"/>
                </a:solidFill>
              </a:rPr>
              <a:t> </a:t>
            </a:r>
            <a:r>
              <a:rPr lang="en-US" sz="2800" dirty="0" err="1">
                <a:solidFill>
                  <a:schemeClr val="bg1"/>
                </a:solidFill>
              </a:rPr>
              <a:t>tlač</a:t>
            </a:r>
            <a:r>
              <a:rPr lang="en-US" sz="2800" dirty="0">
                <a:solidFill>
                  <a:schemeClr val="bg1"/>
                </a:solidFill>
              </a:rPr>
              <a:t>, </a:t>
            </a:r>
            <a:endParaRPr lang="sk-SK" sz="2800" dirty="0">
              <a:solidFill>
                <a:schemeClr val="bg1"/>
              </a:solidFill>
            </a:endParaRPr>
          </a:p>
          <a:p>
            <a:pPr>
              <a:buFont typeface="Wingdings" pitchFamily="2" charset="2"/>
              <a:buChar char="§"/>
            </a:pPr>
            <a:r>
              <a:rPr lang="en-US" sz="2800" dirty="0" err="1">
                <a:solidFill>
                  <a:schemeClr val="bg1"/>
                </a:solidFill>
              </a:rPr>
              <a:t>ako</a:t>
            </a:r>
            <a:r>
              <a:rPr lang="en-US" sz="2800" dirty="0">
                <a:solidFill>
                  <a:schemeClr val="bg1"/>
                </a:solidFill>
              </a:rPr>
              <a:t> </a:t>
            </a:r>
            <a:r>
              <a:rPr lang="en-US" sz="2800" dirty="0" err="1">
                <a:solidFill>
                  <a:schemeClr val="bg1"/>
                </a:solidFill>
              </a:rPr>
              <a:t>čiernobielu</a:t>
            </a:r>
            <a:r>
              <a:rPr lang="en-US" sz="2800" dirty="0">
                <a:solidFill>
                  <a:schemeClr val="bg1"/>
                </a:solidFill>
              </a:rPr>
              <a:t>, </a:t>
            </a:r>
            <a:r>
              <a:rPr lang="en-US" sz="2800" dirty="0" err="1">
                <a:solidFill>
                  <a:schemeClr val="bg1"/>
                </a:solidFill>
              </a:rPr>
              <a:t>tak</a:t>
            </a:r>
            <a:r>
              <a:rPr lang="en-US" sz="2800" dirty="0">
                <a:solidFill>
                  <a:schemeClr val="bg1"/>
                </a:solidFill>
              </a:rPr>
              <a:t> </a:t>
            </a:r>
            <a:r>
              <a:rPr lang="en-US" sz="2800" dirty="0" err="1">
                <a:solidFill>
                  <a:schemeClr val="bg1"/>
                </a:solidFill>
              </a:rPr>
              <a:t>aj</a:t>
            </a:r>
            <a:r>
              <a:rPr lang="en-US" sz="2800" dirty="0">
                <a:solidFill>
                  <a:schemeClr val="bg1"/>
                </a:solidFill>
              </a:rPr>
              <a:t> </a:t>
            </a:r>
            <a:r>
              <a:rPr lang="en-US" sz="2800" dirty="0" err="1">
                <a:solidFill>
                  <a:schemeClr val="bg1"/>
                </a:solidFill>
              </a:rPr>
              <a:t>farebnú</a:t>
            </a:r>
            <a:r>
              <a:rPr lang="en-US" sz="2800" dirty="0">
                <a:solidFill>
                  <a:schemeClr val="bg1"/>
                </a:solidFill>
              </a:rPr>
              <a:t>.</a:t>
            </a:r>
            <a:endParaRPr lang="sk-SK" sz="2800" dirty="0">
              <a:solidFill>
                <a:schemeClr val="bg1"/>
              </a:solidFill>
            </a:endParaRPr>
          </a:p>
          <a:p>
            <a:r>
              <a:rPr lang="en-US" sz="2800" dirty="0">
                <a:solidFill>
                  <a:schemeClr val="bg1"/>
                </a:solidFill>
              </a:rPr>
              <a:t> </a:t>
            </a:r>
            <a:r>
              <a:rPr lang="en-US" sz="2800" dirty="0" err="1">
                <a:solidFill>
                  <a:schemeClr val="bg1"/>
                </a:solidFill>
              </a:rPr>
              <a:t>Vyššie</a:t>
            </a:r>
            <a:r>
              <a:rPr lang="en-US" sz="2800" dirty="0">
                <a:solidFill>
                  <a:schemeClr val="bg1"/>
                </a:solidFill>
              </a:rPr>
              <a:t> </a:t>
            </a:r>
            <a:r>
              <a:rPr lang="en-US" sz="2800" dirty="0" err="1">
                <a:solidFill>
                  <a:schemeClr val="bg1"/>
                </a:solidFill>
              </a:rPr>
              <a:t>triedy</a:t>
            </a:r>
            <a:r>
              <a:rPr lang="en-US" sz="2800" dirty="0">
                <a:solidFill>
                  <a:schemeClr val="bg1"/>
                </a:solidFill>
              </a:rPr>
              <a:t> </a:t>
            </a:r>
            <a:r>
              <a:rPr lang="en-US" sz="2800" dirty="0" err="1">
                <a:solidFill>
                  <a:schemeClr val="bg1"/>
                </a:solidFill>
              </a:rPr>
              <a:t>hravo</a:t>
            </a:r>
            <a:r>
              <a:rPr lang="en-US" sz="2800" dirty="0">
                <a:solidFill>
                  <a:schemeClr val="bg1"/>
                </a:solidFill>
              </a:rPr>
              <a:t> </a:t>
            </a:r>
            <a:r>
              <a:rPr lang="en-US" sz="2800" dirty="0" err="1">
                <a:solidFill>
                  <a:schemeClr val="bg1"/>
                </a:solidFill>
              </a:rPr>
              <a:t>zvládajú</a:t>
            </a:r>
            <a:r>
              <a:rPr lang="en-US" sz="2800" dirty="0">
                <a:solidFill>
                  <a:schemeClr val="bg1"/>
                </a:solidFill>
              </a:rPr>
              <a:t> </a:t>
            </a:r>
            <a:r>
              <a:rPr lang="en-US" sz="2800" dirty="0" err="1">
                <a:solidFill>
                  <a:schemeClr val="bg1"/>
                </a:solidFill>
              </a:rPr>
              <a:t>aj</a:t>
            </a:r>
            <a:r>
              <a:rPr lang="en-US" sz="2800" dirty="0">
                <a:solidFill>
                  <a:schemeClr val="bg1"/>
                </a:solidFill>
              </a:rPr>
              <a:t> </a:t>
            </a:r>
            <a:r>
              <a:rPr lang="en-US" sz="2800" dirty="0" err="1">
                <a:solidFill>
                  <a:schemeClr val="bg1"/>
                </a:solidFill>
              </a:rPr>
              <a:t>bežné</a:t>
            </a:r>
            <a:r>
              <a:rPr lang="en-US" sz="2800" dirty="0">
                <a:solidFill>
                  <a:schemeClr val="bg1"/>
                </a:solidFill>
              </a:rPr>
              <a:t> </a:t>
            </a:r>
            <a:r>
              <a:rPr lang="en-US" sz="2800" dirty="0" err="1">
                <a:solidFill>
                  <a:schemeClr val="bg1"/>
                </a:solidFill>
              </a:rPr>
              <a:t>funkcie</a:t>
            </a:r>
            <a:r>
              <a:rPr lang="en-US" sz="2800" dirty="0">
                <a:solidFill>
                  <a:schemeClr val="bg1"/>
                </a:solidFill>
              </a:rPr>
              <a:t> </a:t>
            </a:r>
            <a:r>
              <a:rPr lang="en-US" sz="2800" dirty="0" err="1">
                <a:solidFill>
                  <a:schemeClr val="bg1"/>
                </a:solidFill>
              </a:rPr>
              <a:t>malej</a:t>
            </a:r>
            <a:r>
              <a:rPr lang="en-US" sz="2800" dirty="0">
                <a:solidFill>
                  <a:schemeClr val="bg1"/>
                </a:solidFill>
              </a:rPr>
              <a:t> </a:t>
            </a:r>
            <a:r>
              <a:rPr lang="en-US" sz="2800" dirty="0" err="1">
                <a:solidFill>
                  <a:schemeClr val="bg1"/>
                </a:solidFill>
              </a:rPr>
              <a:t>kancelárie</a:t>
            </a:r>
            <a:r>
              <a:rPr lang="en-US" sz="2800" dirty="0">
                <a:solidFill>
                  <a:schemeClr val="bg1"/>
                </a:solidFill>
              </a:rPr>
              <a:t>, </a:t>
            </a:r>
            <a:r>
              <a:rPr lang="en-US" sz="2800" dirty="0" err="1">
                <a:solidFill>
                  <a:schemeClr val="bg1"/>
                </a:solidFill>
              </a:rPr>
              <a:t>ako</a:t>
            </a:r>
            <a:r>
              <a:rPr lang="en-US" sz="2800" dirty="0">
                <a:solidFill>
                  <a:schemeClr val="bg1"/>
                </a:solidFill>
              </a:rPr>
              <a:t> </a:t>
            </a:r>
            <a:r>
              <a:rPr lang="en-US" sz="2800" dirty="0" err="1">
                <a:solidFill>
                  <a:schemeClr val="bg1"/>
                </a:solidFill>
              </a:rPr>
              <a:t>napríklad</a:t>
            </a:r>
            <a:r>
              <a:rPr lang="en-US" sz="2800" dirty="0">
                <a:solidFill>
                  <a:schemeClr val="bg1"/>
                </a:solidFill>
              </a:rPr>
              <a:t> </a:t>
            </a:r>
            <a:r>
              <a:rPr lang="en-US" sz="2800" dirty="0" err="1">
                <a:solidFill>
                  <a:schemeClr val="bg1"/>
                </a:solidFill>
              </a:rPr>
              <a:t>skenovanie</a:t>
            </a:r>
            <a:r>
              <a:rPr lang="en-US" sz="2800" dirty="0">
                <a:solidFill>
                  <a:schemeClr val="bg1"/>
                </a:solidFill>
              </a:rPr>
              <a:t> a </a:t>
            </a:r>
            <a:r>
              <a:rPr lang="en-US" sz="2800" dirty="0" err="1">
                <a:solidFill>
                  <a:schemeClr val="bg1"/>
                </a:solidFill>
              </a:rPr>
              <a:t>kopírovanie</a:t>
            </a:r>
            <a:r>
              <a:rPr lang="en-US" sz="2800" dirty="0">
                <a:solidFill>
                  <a:schemeClr val="bg1"/>
                </a:solidFill>
              </a:rPr>
              <a:t>.</a:t>
            </a:r>
            <a:endParaRPr lang="sk-SK" sz="2800" dirty="0">
              <a:solidFill>
                <a:schemeClr val="bg1"/>
              </a:solidFill>
            </a:endParaRPr>
          </a:p>
          <a:p>
            <a:r>
              <a:rPr lang="en-US" sz="2800" dirty="0">
                <a:solidFill>
                  <a:schemeClr val="bg1"/>
                </a:solidFill>
              </a:rPr>
              <a:t> </a:t>
            </a:r>
            <a:r>
              <a:rPr lang="en-US" sz="2800" dirty="0" err="1">
                <a:solidFill>
                  <a:schemeClr val="bg1"/>
                </a:solidFill>
              </a:rPr>
              <a:t>Okrem</a:t>
            </a:r>
            <a:r>
              <a:rPr lang="en-US" sz="2800" dirty="0">
                <a:solidFill>
                  <a:schemeClr val="bg1"/>
                </a:solidFill>
              </a:rPr>
              <a:t> </a:t>
            </a:r>
            <a:r>
              <a:rPr lang="en-US" sz="2800" dirty="0" err="1">
                <a:solidFill>
                  <a:schemeClr val="bg1"/>
                </a:solidFill>
              </a:rPr>
              <a:t>dokumentov</a:t>
            </a:r>
            <a:r>
              <a:rPr lang="en-US" sz="2800" dirty="0">
                <a:solidFill>
                  <a:schemeClr val="bg1"/>
                </a:solidFill>
              </a:rPr>
              <a:t> </a:t>
            </a:r>
            <a:r>
              <a:rPr lang="en-US" sz="2800" dirty="0" err="1">
                <a:solidFill>
                  <a:schemeClr val="bg1"/>
                </a:solidFill>
              </a:rPr>
              <a:t>si</a:t>
            </a:r>
            <a:r>
              <a:rPr lang="en-US" sz="2800" dirty="0">
                <a:solidFill>
                  <a:schemeClr val="bg1"/>
                </a:solidFill>
              </a:rPr>
              <a:t> </a:t>
            </a:r>
            <a:r>
              <a:rPr lang="en-US" sz="2800" dirty="0" err="1">
                <a:solidFill>
                  <a:schemeClr val="bg1"/>
                </a:solidFill>
              </a:rPr>
              <a:t>vo</a:t>
            </a:r>
            <a:r>
              <a:rPr lang="en-US" sz="2800" dirty="0">
                <a:solidFill>
                  <a:schemeClr val="bg1"/>
                </a:solidFill>
              </a:rPr>
              <a:t> </a:t>
            </a:r>
            <a:r>
              <a:rPr lang="en-US" sz="2800" dirty="0" err="1">
                <a:solidFill>
                  <a:schemeClr val="bg1"/>
                </a:solidFill>
              </a:rPr>
              <a:t>veľmi</a:t>
            </a:r>
            <a:r>
              <a:rPr lang="en-US" sz="2800" dirty="0">
                <a:solidFill>
                  <a:schemeClr val="bg1"/>
                </a:solidFill>
              </a:rPr>
              <a:t> </a:t>
            </a:r>
            <a:r>
              <a:rPr lang="en-US" sz="2800" dirty="0" err="1">
                <a:solidFill>
                  <a:schemeClr val="bg1"/>
                </a:solidFill>
              </a:rPr>
              <a:t>dobrej</a:t>
            </a:r>
            <a:r>
              <a:rPr lang="en-US" sz="2800" dirty="0">
                <a:solidFill>
                  <a:schemeClr val="bg1"/>
                </a:solidFill>
              </a:rPr>
              <a:t> </a:t>
            </a:r>
            <a:r>
              <a:rPr lang="en-US" sz="2800" dirty="0" err="1">
                <a:solidFill>
                  <a:schemeClr val="bg1"/>
                </a:solidFill>
              </a:rPr>
              <a:t>kvalite</a:t>
            </a:r>
            <a:r>
              <a:rPr lang="en-US" sz="2800" dirty="0">
                <a:solidFill>
                  <a:schemeClr val="bg1"/>
                </a:solidFill>
              </a:rPr>
              <a:t> </a:t>
            </a:r>
            <a:r>
              <a:rPr lang="en-US" sz="2800" dirty="0" err="1">
                <a:solidFill>
                  <a:schemeClr val="bg1"/>
                </a:solidFill>
              </a:rPr>
              <a:t>vytlačíte</a:t>
            </a:r>
            <a:r>
              <a:rPr lang="en-US" sz="2800" dirty="0">
                <a:solidFill>
                  <a:schemeClr val="bg1"/>
                </a:solidFill>
              </a:rPr>
              <a:t> </a:t>
            </a:r>
            <a:r>
              <a:rPr lang="en-US" sz="2800" dirty="0" err="1">
                <a:solidFill>
                  <a:schemeClr val="bg1"/>
                </a:solidFill>
              </a:rPr>
              <a:t>aj</a:t>
            </a:r>
            <a:r>
              <a:rPr lang="en-US" sz="2800" dirty="0">
                <a:solidFill>
                  <a:schemeClr val="bg1"/>
                </a:solidFill>
              </a:rPr>
              <a:t> </a:t>
            </a:r>
            <a:r>
              <a:rPr lang="en-US" sz="2800" dirty="0" err="1">
                <a:solidFill>
                  <a:schemeClr val="bg1"/>
                </a:solidFill>
              </a:rPr>
              <a:t>fotky</a:t>
            </a:r>
            <a:r>
              <a:rPr lang="en-US" sz="2800" dirty="0">
                <a:solidFill>
                  <a:schemeClr val="bg1"/>
                </a:solidFill>
              </a:rPr>
              <a:t>.</a:t>
            </a:r>
          </a:p>
        </p:txBody>
      </p:sp>
    </p:spTree>
    <p:extLst>
      <p:ext uri="{BB962C8B-B14F-4D97-AF65-F5344CB8AC3E}">
        <p14:creationId xmlns:p14="http://schemas.microsoft.com/office/powerpoint/2010/main" val="68299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28625" y="0"/>
            <a:ext cx="8229600" cy="1143000"/>
          </a:xfrm>
        </p:spPr>
        <p:txBody>
          <a:bodyPr/>
          <a:lstStyle/>
          <a:p>
            <a:pPr algn="l" eaLnBrk="1" hangingPunct="1"/>
            <a:r>
              <a:rPr lang="sk-SK">
                <a:solidFill>
                  <a:schemeClr val="bg1"/>
                </a:solidFill>
                <a:latin typeface="Comic Sans MS" pitchFamily="66" charset="0"/>
              </a:rPr>
              <a:t>Atramentové tlačiarne</a:t>
            </a:r>
          </a:p>
        </p:txBody>
      </p:sp>
      <p:pic>
        <p:nvPicPr>
          <p:cNvPr id="13315" name="Obrázok 3" descr="02_farebne_modely.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8454" y="1009574"/>
            <a:ext cx="4019550"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BlokTextu 4"/>
          <p:cNvSpPr txBox="1">
            <a:spLocks noChangeArrowheads="1"/>
          </p:cNvSpPr>
          <p:nvPr/>
        </p:nvSpPr>
        <p:spPr bwMode="auto">
          <a:xfrm>
            <a:off x="285750" y="4000500"/>
            <a:ext cx="84296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 typeface="Arial" charset="0"/>
              <a:buChar char="•"/>
            </a:pPr>
            <a:r>
              <a:rPr lang="sk-SK" dirty="0">
                <a:solidFill>
                  <a:schemeClr val="bg1"/>
                </a:solidFill>
              </a:rPr>
              <a:t>   </a:t>
            </a:r>
            <a:r>
              <a:rPr lang="sk-SK" sz="2000" dirty="0">
                <a:solidFill>
                  <a:schemeClr val="bg1"/>
                </a:solidFill>
              </a:rPr>
              <a:t>miešajú sa azúrová (</a:t>
            </a:r>
            <a:r>
              <a:rPr lang="sk-SK" sz="2000" dirty="0" err="1">
                <a:solidFill>
                  <a:schemeClr val="bg1"/>
                </a:solidFill>
              </a:rPr>
              <a:t>Cyan</a:t>
            </a:r>
            <a:r>
              <a:rPr lang="sk-SK" sz="2000" dirty="0">
                <a:solidFill>
                  <a:schemeClr val="bg1"/>
                </a:solidFill>
              </a:rPr>
              <a:t>), purpurová (</a:t>
            </a:r>
            <a:r>
              <a:rPr lang="sk-SK" sz="2000" dirty="0" err="1">
                <a:solidFill>
                  <a:schemeClr val="bg1"/>
                </a:solidFill>
              </a:rPr>
              <a:t>Magenta</a:t>
            </a:r>
            <a:r>
              <a:rPr lang="sk-SK" sz="2000" dirty="0">
                <a:solidFill>
                  <a:schemeClr val="bg1"/>
                </a:solidFill>
              </a:rPr>
              <a:t>) a žltá (</a:t>
            </a:r>
            <a:r>
              <a:rPr lang="sk-SK" sz="2000" dirty="0" err="1">
                <a:solidFill>
                  <a:schemeClr val="bg1"/>
                </a:solidFill>
              </a:rPr>
              <a:t>Yelow</a:t>
            </a:r>
            <a:r>
              <a:rPr lang="sk-SK" sz="2000" dirty="0">
                <a:solidFill>
                  <a:schemeClr val="bg1"/>
                </a:solidFill>
              </a:rPr>
              <a:t>). </a:t>
            </a:r>
          </a:p>
          <a:p>
            <a:pPr eaLnBrk="1" hangingPunct="1"/>
            <a:endParaRPr lang="sk-SK" sz="2000" dirty="0">
              <a:solidFill>
                <a:schemeClr val="bg1"/>
              </a:solidFill>
            </a:endParaRPr>
          </a:p>
          <a:p>
            <a:pPr eaLnBrk="1" hangingPunct="1">
              <a:buFont typeface="Arial" charset="0"/>
              <a:buChar char="•"/>
            </a:pPr>
            <a:r>
              <a:rPr lang="sk-SK" sz="2000" dirty="0">
                <a:solidFill>
                  <a:schemeClr val="bg1"/>
                </a:solidFill>
              </a:rPr>
              <a:t>   Pri úplnej intenzite všetkých troch zložiek vzniká čierna (teoreticky).</a:t>
            </a:r>
          </a:p>
          <a:p>
            <a:pPr eaLnBrk="1" hangingPunct="1">
              <a:buFont typeface="Arial" charset="0"/>
              <a:buChar char="•"/>
            </a:pPr>
            <a:endParaRPr lang="sk-SK" sz="2000" dirty="0">
              <a:solidFill>
                <a:schemeClr val="bg1"/>
              </a:solidFill>
            </a:endParaRPr>
          </a:p>
          <a:p>
            <a:pPr eaLnBrk="1" hangingPunct="1">
              <a:buFont typeface="Arial" charset="0"/>
              <a:buChar char="•"/>
            </a:pPr>
            <a:r>
              <a:rPr lang="sk-SK" sz="2000" dirty="0">
                <a:solidFill>
                  <a:schemeClr val="bg1"/>
                </a:solidFill>
              </a:rPr>
              <a:t>.  Aj napriek tomu sa  pri tlači používa zvlášť ešte čierna farba (</a:t>
            </a:r>
            <a:r>
              <a:rPr lang="sk-SK" sz="2000" dirty="0" err="1">
                <a:solidFill>
                  <a:schemeClr val="bg1"/>
                </a:solidFill>
              </a:rPr>
              <a:t>blacK</a:t>
            </a:r>
            <a:r>
              <a:rPr lang="sk-SK" sz="2000" dirty="0">
                <a:solidFill>
                  <a:schemeClr val="bg1"/>
                </a:solidFill>
              </a:rPr>
              <a:t>).</a:t>
            </a:r>
          </a:p>
        </p:txBody>
      </p:sp>
      <p:sp>
        <p:nvSpPr>
          <p:cNvPr id="13317" name="BlokTextu 5"/>
          <p:cNvSpPr txBox="1">
            <a:spLocks noChangeArrowheads="1"/>
          </p:cNvSpPr>
          <p:nvPr/>
        </p:nvSpPr>
        <p:spPr bwMode="auto">
          <a:xfrm>
            <a:off x="285750" y="3212976"/>
            <a:ext cx="7992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sz="2400" dirty="0">
                <a:solidFill>
                  <a:schemeClr val="bg1"/>
                </a:solidFill>
              </a:rPr>
              <a:t>Na tvorbu farieb používa farebný model CMYK</a:t>
            </a:r>
          </a:p>
        </p:txBody>
      </p:sp>
      <p:pic>
        <p:nvPicPr>
          <p:cNvPr id="13318" name="Zástupný symbol obsahu 7" descr="04_inkjet cartridge.pn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5076056" y="916548"/>
            <a:ext cx="3900488" cy="20701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500" fill="hold"/>
                                        <p:tgtEl>
                                          <p:spTgt spid="13317"/>
                                        </p:tgtEl>
                                        <p:attrNameLst>
                                          <p:attrName>ppt_x</p:attrName>
                                        </p:attrNameLst>
                                      </p:cBhvr>
                                      <p:tavLst>
                                        <p:tav tm="0">
                                          <p:val>
                                            <p:strVal val="#ppt_x"/>
                                          </p:val>
                                        </p:tav>
                                        <p:tav tm="100000">
                                          <p:val>
                                            <p:strVal val="#ppt_x"/>
                                          </p:val>
                                        </p:tav>
                                      </p:tavLst>
                                    </p:anim>
                                    <p:anim calcmode="lin" valueType="num">
                                      <p:cBhvr additive="base">
                                        <p:cTn id="8"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6"/>
                                        </p:tgtEl>
                                        <p:attrNameLst>
                                          <p:attrName>style.visibility</p:attrName>
                                        </p:attrNameLst>
                                      </p:cBhvr>
                                      <p:to>
                                        <p:strVal val="visible"/>
                                      </p:to>
                                    </p:set>
                                    <p:anim calcmode="lin" valueType="num">
                                      <p:cBhvr additive="base">
                                        <p:cTn id="13" dur="500" fill="hold"/>
                                        <p:tgtEl>
                                          <p:spTgt spid="13316"/>
                                        </p:tgtEl>
                                        <p:attrNameLst>
                                          <p:attrName>ppt_x</p:attrName>
                                        </p:attrNameLst>
                                      </p:cBhvr>
                                      <p:tavLst>
                                        <p:tav tm="0">
                                          <p:val>
                                            <p:strVal val="#ppt_x"/>
                                          </p:val>
                                        </p:tav>
                                        <p:tav tm="100000">
                                          <p:val>
                                            <p:strVal val="#ppt_x"/>
                                          </p:val>
                                        </p:tav>
                                      </p:tavLst>
                                    </p:anim>
                                    <p:anim calcmode="lin" valueType="num">
                                      <p:cBhvr additive="base">
                                        <p:cTn id="14" dur="500" fill="hold"/>
                                        <p:tgtEl>
                                          <p:spTgt spid="133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316">
                                            <p:txEl>
                                              <p:pRg st="0" end="0"/>
                                            </p:txEl>
                                          </p:spTgt>
                                        </p:tgtEl>
                                        <p:attrNameLst>
                                          <p:attrName>style.visibility</p:attrName>
                                        </p:attrNameLst>
                                      </p:cBhvr>
                                      <p:to>
                                        <p:strVal val="visible"/>
                                      </p:to>
                                    </p:set>
                                    <p:anim calcmode="lin" valueType="num">
                                      <p:cBhvr additive="base">
                                        <p:cTn id="19" dur="500" fill="hold"/>
                                        <p:tgtEl>
                                          <p:spTgt spid="133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316">
                                            <p:txEl>
                                              <p:pRg st="2" end="2"/>
                                            </p:txEl>
                                          </p:spTgt>
                                        </p:tgtEl>
                                        <p:attrNameLst>
                                          <p:attrName>style.visibility</p:attrName>
                                        </p:attrNameLst>
                                      </p:cBhvr>
                                      <p:to>
                                        <p:strVal val="visible"/>
                                      </p:to>
                                    </p:set>
                                    <p:anim calcmode="lin" valueType="num">
                                      <p:cBhvr additive="base">
                                        <p:cTn id="25" dur="500" fill="hold"/>
                                        <p:tgtEl>
                                          <p:spTgt spid="1331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3316">
                                            <p:txEl>
                                              <p:pRg st="4" end="4"/>
                                            </p:txEl>
                                          </p:spTgt>
                                        </p:tgtEl>
                                        <p:attrNameLst>
                                          <p:attrName>style.visibility</p:attrName>
                                        </p:attrNameLst>
                                      </p:cBhvr>
                                      <p:to>
                                        <p:strVal val="visible"/>
                                      </p:to>
                                    </p:set>
                                    <p:anim calcmode="lin" valueType="num">
                                      <p:cBhvr additive="base">
                                        <p:cTn id="31" dur="500" fill="hold"/>
                                        <p:tgtEl>
                                          <p:spTgt spid="133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1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2800" b="1">
                <a:solidFill>
                  <a:schemeClr val="bg1"/>
                </a:solidFill>
              </a:rPr>
              <a:t>Hlavné výhody atramentových tlačiarní sú:</a:t>
            </a:r>
            <a:br>
              <a:rPr lang="sk-SK" sz="2800" b="1">
                <a:solidFill>
                  <a:schemeClr val="bg1"/>
                </a:solidFill>
              </a:rPr>
            </a:br>
            <a:endParaRPr lang="sk-SK" sz="2800">
              <a:solidFill>
                <a:schemeClr val="bg1"/>
              </a:solidFill>
            </a:endParaRPr>
          </a:p>
        </p:txBody>
      </p:sp>
      <p:sp>
        <p:nvSpPr>
          <p:cNvPr id="3" name="Zástupný symbol obsahu 2"/>
          <p:cNvSpPr>
            <a:spLocks noGrp="1"/>
          </p:cNvSpPr>
          <p:nvPr>
            <p:ph idx="1"/>
          </p:nvPr>
        </p:nvSpPr>
        <p:spPr/>
        <p:txBody>
          <a:bodyPr/>
          <a:lstStyle/>
          <a:p>
            <a:pPr fontAlgn="ctr">
              <a:buFont typeface="Wingdings" pitchFamily="2" charset="2"/>
              <a:buChar char="Ø"/>
            </a:pPr>
            <a:r>
              <a:rPr lang="sk-SK" sz="2400">
                <a:solidFill>
                  <a:schemeClr val="bg1"/>
                </a:solidFill>
              </a:rPr>
              <a:t>Nízka cena </a:t>
            </a:r>
          </a:p>
          <a:p>
            <a:pPr fontAlgn="ctr">
              <a:buFont typeface="Wingdings" pitchFamily="2" charset="2"/>
              <a:buChar char="Ø"/>
            </a:pPr>
            <a:r>
              <a:rPr lang="sk-SK" sz="2400">
                <a:solidFill>
                  <a:schemeClr val="bg1"/>
                </a:solidFill>
              </a:rPr>
              <a:t>Kompaktné rozmery </a:t>
            </a:r>
          </a:p>
          <a:p>
            <a:pPr fontAlgn="ctr">
              <a:buFont typeface="Wingdings" pitchFamily="2" charset="2"/>
              <a:buChar char="Ø"/>
            </a:pPr>
            <a:r>
              <a:rPr lang="sk-SK" sz="2400">
                <a:solidFill>
                  <a:schemeClr val="bg1"/>
                </a:solidFill>
              </a:rPr>
              <a:t>Vysoká rýchlosť tlače - cca 34 str./min a začiatok tlače už po 5,4 s.</a:t>
            </a:r>
          </a:p>
          <a:p>
            <a:pPr fontAlgn="ctr">
              <a:buFont typeface="Wingdings" pitchFamily="2" charset="2"/>
              <a:buChar char="Ø"/>
            </a:pPr>
            <a:r>
              <a:rPr lang="sk-SK" sz="2400">
                <a:solidFill>
                  <a:schemeClr val="bg1"/>
                </a:solidFill>
              </a:rPr>
              <a:t>Vysoká kvalita tlače s rozlíšením  až 9 600  DPI</a:t>
            </a:r>
          </a:p>
          <a:p>
            <a:pPr fontAlgn="ctr">
              <a:buFont typeface="Wingdings" pitchFamily="2" charset="2"/>
              <a:buChar char="Ø"/>
            </a:pPr>
            <a:r>
              <a:rPr lang="sk-SK" sz="2400">
                <a:solidFill>
                  <a:schemeClr val="bg1"/>
                </a:solidFill>
              </a:rPr>
              <a:t> DPI (Dots per inch) znamená počet obrazových bodov (pixelov), ktoré sa zmestia do jedného palca. </a:t>
            </a:r>
          </a:p>
          <a:p>
            <a:pPr fontAlgn="ctr">
              <a:buFont typeface="Wingdings" pitchFamily="2" charset="2"/>
              <a:buChar char="Ø"/>
            </a:pPr>
            <a:r>
              <a:rPr lang="sk-SK" sz="2400">
                <a:solidFill>
                  <a:schemeClr val="bg1"/>
                </a:solidFill>
              </a:rPr>
              <a:t>1 palec je 2,54 cm. </a:t>
            </a:r>
          </a:p>
          <a:p>
            <a:pPr fontAlgn="ctr">
              <a:buFont typeface="Wingdings" pitchFamily="2" charset="2"/>
              <a:buChar char="Ø"/>
            </a:pPr>
            <a:r>
              <a:rPr lang="sk-SK" sz="2400">
                <a:solidFill>
                  <a:schemeClr val="bg1"/>
                </a:solidFill>
              </a:rPr>
              <a:t>Čím väčšie je rozlíšenie DPI, tým lepšia je kvalita tlače.</a:t>
            </a:r>
          </a:p>
          <a:p>
            <a:pPr fontAlgn="ctr">
              <a:buFont typeface="Wingdings" pitchFamily="2" charset="2"/>
              <a:buChar char="Ø"/>
            </a:pPr>
            <a:r>
              <a:rPr lang="sk-SK" sz="2400">
                <a:solidFill>
                  <a:schemeClr val="bg1"/>
                </a:solidFill>
              </a:rPr>
              <a:t>Vhodné na tlač dokumentov, fotiek aj </a:t>
            </a:r>
            <a:r>
              <a:rPr lang="sk-SK" sz="2400">
                <a:solidFill>
                  <a:schemeClr val="bg1"/>
                </a:solidFill>
                <a:hlinkClick r:id="rId2"/>
              </a:rPr>
              <a:t>potlač CD a DVD</a:t>
            </a:r>
            <a:r>
              <a:rPr lang="sk-SK" sz="2400">
                <a:solidFill>
                  <a:schemeClr val="bg1"/>
                </a:solidFill>
              </a:rPr>
              <a:t>.</a:t>
            </a:r>
          </a:p>
          <a:p>
            <a:pPr fontAlgn="ctr">
              <a:buFont typeface="Wingdings" pitchFamily="2" charset="2"/>
              <a:buChar char="Ø"/>
            </a:pPr>
            <a:r>
              <a:rPr lang="sk-SK" sz="2400">
                <a:solidFill>
                  <a:schemeClr val="bg1"/>
                </a:solidFill>
              </a:rPr>
              <a:t>Rozhranie cez USB, LAN, </a:t>
            </a:r>
            <a:r>
              <a:rPr lang="sk-SK" sz="2400">
                <a:solidFill>
                  <a:schemeClr val="bg1"/>
                </a:solidFill>
                <a:hlinkClick r:id="rId3"/>
              </a:rPr>
              <a:t>Bluetooth</a:t>
            </a:r>
            <a:r>
              <a:rPr lang="sk-SK" sz="2400">
                <a:solidFill>
                  <a:schemeClr val="bg1"/>
                </a:solidFill>
              </a:rPr>
              <a:t>, </a:t>
            </a:r>
            <a:r>
              <a:rPr lang="sk-SK" sz="2400">
                <a:solidFill>
                  <a:schemeClr val="bg1"/>
                </a:solidFill>
                <a:hlinkClick r:id="rId4"/>
              </a:rPr>
              <a:t>Wi-Fi</a:t>
            </a:r>
            <a:r>
              <a:rPr lang="sk-SK" sz="2400">
                <a:solidFill>
                  <a:schemeClr val="bg1"/>
                </a:solidFill>
              </a:rPr>
              <a:t> </a:t>
            </a:r>
          </a:p>
          <a:p>
            <a:pPr>
              <a:buFont typeface="Wingdings" pitchFamily="2" charset="2"/>
              <a:buChar char="Ø"/>
            </a:pPr>
            <a:endParaRPr lang="sk-SK" sz="2400">
              <a:solidFill>
                <a:schemeClr val="bg1"/>
              </a:solidFill>
            </a:endParaRPr>
          </a:p>
        </p:txBody>
      </p:sp>
    </p:spTree>
    <p:extLst>
      <p:ext uri="{BB962C8B-B14F-4D97-AF65-F5344CB8AC3E}">
        <p14:creationId xmlns:p14="http://schemas.microsoft.com/office/powerpoint/2010/main" val="361720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2800" b="1">
                <a:solidFill>
                  <a:schemeClr val="bg1"/>
                </a:solidFill>
              </a:rPr>
              <a:t>Hlavné výhody atramentových tlačiarní sú:</a:t>
            </a:r>
            <a:br>
              <a:rPr lang="sk-SK" sz="2800" b="1">
                <a:solidFill>
                  <a:schemeClr val="bg1"/>
                </a:solidFill>
              </a:rPr>
            </a:br>
            <a:endParaRPr lang="sk-SK" sz="2800">
              <a:solidFill>
                <a:schemeClr val="bg1"/>
              </a:solidFill>
            </a:endParaRPr>
          </a:p>
        </p:txBody>
      </p:sp>
      <p:sp>
        <p:nvSpPr>
          <p:cNvPr id="3" name="Zástupný symbol obsahu 2"/>
          <p:cNvSpPr>
            <a:spLocks noGrp="1"/>
          </p:cNvSpPr>
          <p:nvPr>
            <p:ph idx="1"/>
          </p:nvPr>
        </p:nvSpPr>
        <p:spPr>
          <a:xfrm>
            <a:off x="539552" y="1124744"/>
            <a:ext cx="8229600" cy="5184576"/>
          </a:xfrm>
        </p:spPr>
        <p:txBody>
          <a:bodyPr/>
          <a:lstStyle/>
          <a:p>
            <a:pPr fontAlgn="ctr"/>
            <a:r>
              <a:rPr lang="sk-SK" sz="2000">
                <a:solidFill>
                  <a:schemeClr val="bg1"/>
                </a:solidFill>
              </a:rPr>
              <a:t>tlač z pamäťovej karty </a:t>
            </a:r>
            <a:r>
              <a:rPr lang="sk-SK" sz="2000" b="1">
                <a:solidFill>
                  <a:schemeClr val="bg1"/>
                </a:solidFill>
              </a:rPr>
              <a:t>-</a:t>
            </a:r>
            <a:r>
              <a:rPr lang="sk-SK" sz="2000">
                <a:solidFill>
                  <a:schemeClr val="bg1"/>
                </a:solidFill>
              </a:rPr>
              <a:t> vďaka pripojeniu cez bluetooth môžete tlačiť pohodlne a bez pripájania kábla k tlačiarni.</a:t>
            </a:r>
          </a:p>
          <a:p>
            <a:pPr fontAlgn="ctr"/>
            <a:r>
              <a:rPr lang="sk-SK" sz="2000">
                <a:solidFill>
                  <a:schemeClr val="bg1"/>
                </a:solidFill>
              </a:rPr>
              <a:t>Rôzne formáty papiera A1 - A6, B5, fotky 13 x 18 cm, 10 x 15 cm aj iné.</a:t>
            </a:r>
          </a:p>
          <a:p>
            <a:r>
              <a:rPr lang="sk-SK" sz="2000" b="1">
                <a:solidFill>
                  <a:srgbClr val="FFFF00"/>
                </a:solidFill>
              </a:rPr>
              <a:t>Nevýhody</a:t>
            </a:r>
          </a:p>
          <a:p>
            <a:pPr fontAlgn="ctr"/>
            <a:r>
              <a:rPr lang="sk-SK" sz="2000">
                <a:solidFill>
                  <a:schemeClr val="bg1"/>
                </a:solidFill>
              </a:rPr>
              <a:t>Pri dlhom nepoužívaní vysychá atrament a môže upchať trysky.</a:t>
            </a:r>
          </a:p>
          <a:p>
            <a:pPr fontAlgn="ctr"/>
            <a:r>
              <a:rPr lang="sk-SK" sz="2000">
                <a:solidFill>
                  <a:schemeClr val="bg1"/>
                </a:solidFill>
              </a:rPr>
              <a:t>Väčšina atramentov nie je vodoodolná a po dlhšej dobe výtlačok na svetle vybledne.</a:t>
            </a:r>
          </a:p>
          <a:p>
            <a:r>
              <a:rPr lang="sk-SK" sz="2000" b="1">
                <a:solidFill>
                  <a:srgbClr val="FFFF00"/>
                </a:solidFill>
              </a:rPr>
              <a:t>Aké funkcie vám uľahčia tlač?</a:t>
            </a:r>
          </a:p>
          <a:p>
            <a:pPr fontAlgn="ctr"/>
            <a:r>
              <a:rPr lang="sk-SK" sz="2000" b="1">
                <a:solidFill>
                  <a:srgbClr val="FF0000"/>
                </a:solidFill>
              </a:rPr>
              <a:t>Refill tank systém</a:t>
            </a:r>
            <a:r>
              <a:rPr lang="sk-SK" sz="2000">
                <a:solidFill>
                  <a:schemeClr val="bg1"/>
                </a:solidFill>
              </a:rPr>
              <a:t> - umožnuje dopĺňať atrament priamo do kartridže,.</a:t>
            </a:r>
          </a:p>
          <a:p>
            <a:pPr fontAlgn="ctr"/>
            <a:r>
              <a:rPr lang="sk-SK" sz="2000" b="1">
                <a:solidFill>
                  <a:srgbClr val="FF0000"/>
                </a:solidFill>
              </a:rPr>
              <a:t>AirPrint</a:t>
            </a:r>
            <a:r>
              <a:rPr lang="sk-SK" sz="2000">
                <a:solidFill>
                  <a:schemeClr val="bg1"/>
                </a:solidFill>
              </a:rPr>
              <a:t> - teda tlač prostredníctvom vzduchu, vďaka ktorej môžete bezdrôtovo cez Wi-Fi tlačiť z mobilu alebo počítača, </a:t>
            </a:r>
          </a:p>
        </p:txBody>
      </p:sp>
    </p:spTree>
    <p:extLst>
      <p:ext uri="{BB962C8B-B14F-4D97-AF65-F5344CB8AC3E}">
        <p14:creationId xmlns:p14="http://schemas.microsoft.com/office/powerpoint/2010/main" val="2860188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4"/>
          <p:cNvSpPr>
            <a:spLocks noChangeArrowheads="1"/>
          </p:cNvSpPr>
          <p:nvPr/>
        </p:nvSpPr>
        <p:spPr bwMode="auto">
          <a:xfrm>
            <a:off x="2667000" y="29575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4341" name="Rectangle 6"/>
          <p:cNvSpPr>
            <a:spLocks noChangeArrowheads="1"/>
          </p:cNvSpPr>
          <p:nvPr/>
        </p:nvSpPr>
        <p:spPr bwMode="auto">
          <a:xfrm>
            <a:off x="3486150" y="2366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14344" name="BlokTextu 7"/>
          <p:cNvSpPr txBox="1">
            <a:spLocks noChangeArrowheads="1"/>
          </p:cNvSpPr>
          <p:nvPr/>
        </p:nvSpPr>
        <p:spPr bwMode="auto">
          <a:xfrm>
            <a:off x="214313" y="142875"/>
            <a:ext cx="87868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609600" indent="-6096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sz="3600">
                <a:solidFill>
                  <a:schemeClr val="bg1"/>
                </a:solidFill>
                <a:latin typeface="Comic Sans MS" pitchFamily="66" charset="0"/>
              </a:rPr>
              <a:t>Rozdelenie atramentových tlačiarní</a:t>
            </a:r>
            <a:endParaRPr lang="cs-CZ" sz="3600">
              <a:solidFill>
                <a:schemeClr val="bg1"/>
              </a:solidFill>
              <a:latin typeface="Comic Sans MS" pitchFamily="66"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252364"/>
            <a:ext cx="6229350"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284984"/>
            <a:ext cx="6238875" cy="310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BlokTextu 1"/>
          <p:cNvSpPr txBox="1"/>
          <p:nvPr/>
        </p:nvSpPr>
        <p:spPr>
          <a:xfrm>
            <a:off x="6948264" y="3573016"/>
            <a:ext cx="1944216" cy="923330"/>
          </a:xfrm>
          <a:prstGeom prst="rect">
            <a:avLst/>
          </a:prstGeom>
          <a:noFill/>
        </p:spPr>
        <p:txBody>
          <a:bodyPr wrap="square" rtlCol="0">
            <a:spAutoFit/>
          </a:bodyPr>
          <a:lstStyle/>
          <a:p>
            <a:r>
              <a:rPr lang="sk-SK" dirty="0">
                <a:solidFill>
                  <a:schemeClr val="bg1"/>
                </a:solidFill>
              </a:rPr>
              <a:t>ROZDIEL JE IBA </a:t>
            </a:r>
          </a:p>
          <a:p>
            <a:r>
              <a:rPr lang="sk-SK" dirty="0">
                <a:solidFill>
                  <a:schemeClr val="bg1"/>
                </a:solidFill>
              </a:rPr>
              <a:t>V TLAČOVEJ </a:t>
            </a:r>
          </a:p>
          <a:p>
            <a:r>
              <a:rPr lang="sk-SK" dirty="0">
                <a:solidFill>
                  <a:schemeClr val="bg1"/>
                </a:solidFill>
              </a:rPr>
              <a:t>HLAVE</a:t>
            </a:r>
            <a:endParaRPr lang="en-US" dirty="0">
              <a:solidFill>
                <a:schemeClr val="bg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3600">
                <a:solidFill>
                  <a:schemeClr val="bg1"/>
                </a:solidFill>
              </a:rPr>
              <a:t>Prvky atramentovej termotlačiarne</a:t>
            </a: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24744"/>
            <a:ext cx="7981816" cy="504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706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7" y="332656"/>
            <a:ext cx="7200800" cy="53655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9404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z="3600" dirty="0">
                <a:solidFill>
                  <a:schemeClr val="bg1"/>
                </a:solidFill>
              </a:rPr>
              <a:t>Mechanika atramentovej tlačiarne</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363" y="1340768"/>
            <a:ext cx="7915275"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84397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00063" y="0"/>
            <a:ext cx="8229600" cy="1143000"/>
          </a:xfrm>
        </p:spPr>
        <p:txBody>
          <a:bodyPr/>
          <a:lstStyle/>
          <a:p>
            <a:pPr algn="l" eaLnBrk="1" hangingPunct="1"/>
            <a:r>
              <a:rPr lang="sk-SK" sz="3600">
                <a:solidFill>
                  <a:schemeClr val="bg1"/>
                </a:solidFill>
                <a:latin typeface="Comic Sans MS" pitchFamily="66" charset="0"/>
                <a:cs typeface="Times New Roman" charset="0"/>
              </a:rPr>
              <a:t>Vnútro atramentovej tlačiarne</a:t>
            </a:r>
            <a:r>
              <a:rPr lang="sk-SK" sz="3600">
                <a:solidFill>
                  <a:schemeClr val="bg1"/>
                </a:solidFill>
                <a:latin typeface="Comic Sans MS" pitchFamily="66" charset="0"/>
              </a:rPr>
              <a:t> </a:t>
            </a:r>
            <a:r>
              <a:rPr lang="cs-CZ">
                <a:solidFill>
                  <a:schemeClr val="bg1"/>
                </a:solidFill>
              </a:rPr>
              <a:t> </a:t>
            </a:r>
          </a:p>
        </p:txBody>
      </p:sp>
      <p:sp>
        <p:nvSpPr>
          <p:cNvPr id="15363" name="Rectangle 3"/>
          <p:cNvSpPr>
            <a:spLocks noGrp="1" noChangeArrowheads="1"/>
          </p:cNvSpPr>
          <p:nvPr>
            <p:ph type="body" idx="1"/>
          </p:nvPr>
        </p:nvSpPr>
        <p:spPr/>
        <p:txBody>
          <a:bodyPr/>
          <a:lstStyle/>
          <a:p>
            <a:pPr marL="533400" indent="-533400" eaLnBrk="1" hangingPunct="1">
              <a:buFontTx/>
              <a:buAutoNum type="arabicPeriod"/>
            </a:pPr>
            <a:r>
              <a:rPr lang="sk-SK">
                <a:solidFill>
                  <a:schemeClr val="bg1"/>
                </a:solidFill>
              </a:rPr>
              <a:t>Tlačová hlava </a:t>
            </a:r>
          </a:p>
          <a:p>
            <a:pPr marL="914400" lvl="1" indent="-457200" eaLnBrk="1" hangingPunct="1"/>
            <a:r>
              <a:rPr lang="sk-SK">
                <a:solidFill>
                  <a:schemeClr val="bg1"/>
                </a:solidFill>
              </a:rPr>
              <a:t>základná časť tlačiarne.</a:t>
            </a:r>
          </a:p>
          <a:p>
            <a:pPr marL="914400" lvl="1" indent="-457200" eaLnBrk="1" hangingPunct="1"/>
            <a:r>
              <a:rPr lang="sk-SK">
                <a:solidFill>
                  <a:schemeClr val="bg1"/>
                </a:solidFill>
              </a:rPr>
              <a:t>obsahuje miniatúrne trysky,</a:t>
            </a:r>
          </a:p>
          <a:p>
            <a:pPr marL="914400" lvl="1" indent="-457200" eaLnBrk="1" hangingPunct="1">
              <a:buFontTx/>
              <a:buNone/>
            </a:pPr>
            <a:r>
              <a:rPr lang="sk-SK">
                <a:solidFill>
                  <a:schemeClr val="bg1"/>
                </a:solidFill>
              </a:rPr>
              <a:t>	 cez ktoré prúdi na tlačové médium atrament.</a:t>
            </a:r>
            <a:endParaRPr lang="cs-CZ">
              <a:solidFill>
                <a:schemeClr val="bg1"/>
              </a:solidFill>
            </a:endParaRPr>
          </a:p>
          <a:p>
            <a:pPr marL="533400" indent="-533400" eaLnBrk="1" hangingPunct="1">
              <a:buFontTx/>
              <a:buAutoNum type="arabicPeriod"/>
            </a:pPr>
            <a:r>
              <a:rPr lang="sk-SK">
                <a:solidFill>
                  <a:schemeClr val="bg1"/>
                </a:solidFill>
              </a:rPr>
              <a:t>Zásobníky atramentu (ink cartridges)</a:t>
            </a:r>
          </a:p>
          <a:p>
            <a:pPr marL="914400" lvl="1" indent="-457200" eaLnBrk="1" hangingPunct="1"/>
            <a:r>
              <a:rPr lang="sk-SK">
                <a:solidFill>
                  <a:schemeClr val="bg1"/>
                </a:solidFill>
              </a:rPr>
              <a:t>môžu byť samostatné, alebo spojené (väčšinou u farebných náplní). Tiež môžu obsahovať tlačovú hlavu.</a:t>
            </a:r>
            <a:endParaRPr lang="cs-CZ">
              <a:solidFill>
                <a:schemeClr val="bg1"/>
              </a:solidFill>
            </a:endParaRPr>
          </a:p>
        </p:txBody>
      </p:sp>
      <p:sp>
        <p:nvSpPr>
          <p:cNvPr id="15364" name="Rectangle 4"/>
          <p:cNvSpPr>
            <a:spLocks noChangeArrowheads="1"/>
          </p:cNvSpPr>
          <p:nvPr/>
        </p:nvSpPr>
        <p:spPr bwMode="auto">
          <a:xfrm>
            <a:off x="3543300" y="24003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5365" name="Picture 5" descr="http://static.howstuffworks.com/gif/inkjet-printer10.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659563" y="1125538"/>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l" eaLnBrk="1" hangingPunct="1"/>
            <a:r>
              <a:rPr lang="sk-SK" sz="3600">
                <a:solidFill>
                  <a:schemeClr val="bg1"/>
                </a:solidFill>
                <a:latin typeface="Comic Sans MS" pitchFamily="66" charset="0"/>
                <a:cs typeface="Times New Roman" charset="0"/>
              </a:rPr>
              <a:t>Vnútro atramentovej tlačiarne</a:t>
            </a:r>
            <a:endParaRPr lang="cs-CZ" sz="3600">
              <a:solidFill>
                <a:schemeClr val="bg1"/>
              </a:solidFill>
              <a:latin typeface="Comic Sans MS" pitchFamily="66" charset="0"/>
            </a:endParaRPr>
          </a:p>
        </p:txBody>
      </p:sp>
      <p:sp>
        <p:nvSpPr>
          <p:cNvPr id="16387" name="Rectangle 3"/>
          <p:cNvSpPr>
            <a:spLocks noGrp="1" noChangeArrowheads="1"/>
          </p:cNvSpPr>
          <p:nvPr>
            <p:ph type="body" idx="1"/>
          </p:nvPr>
        </p:nvSpPr>
        <p:spPr/>
        <p:txBody>
          <a:bodyPr/>
          <a:lstStyle/>
          <a:p>
            <a:pPr marL="609600" indent="-609600" eaLnBrk="1" hangingPunct="1">
              <a:lnSpc>
                <a:spcPct val="90000"/>
              </a:lnSpc>
              <a:buFontTx/>
              <a:buAutoNum type="arabicPeriod" startAt="3"/>
            </a:pPr>
            <a:r>
              <a:rPr lang="sk-SK" sz="2800">
                <a:solidFill>
                  <a:schemeClr val="bg1"/>
                </a:solidFill>
              </a:rPr>
              <a:t>Krokový motorček tlačovej hlavy</a:t>
            </a:r>
          </a:p>
          <a:p>
            <a:pPr marL="990600" lvl="1" indent="-533400" eaLnBrk="1" hangingPunct="1">
              <a:lnSpc>
                <a:spcPct val="90000"/>
              </a:lnSpc>
            </a:pPr>
            <a:r>
              <a:rPr lang="sk-SK" sz="2400">
                <a:solidFill>
                  <a:schemeClr val="bg1"/>
                </a:solidFill>
              </a:rPr>
              <a:t>umožňuje pohyb hlavičky</a:t>
            </a:r>
          </a:p>
          <a:p>
            <a:pPr marL="990600" lvl="1" indent="-533400" eaLnBrk="1" hangingPunct="1">
              <a:lnSpc>
                <a:spcPct val="90000"/>
              </a:lnSpc>
            </a:pPr>
            <a:r>
              <a:rPr lang="sk-SK" sz="2400">
                <a:solidFill>
                  <a:schemeClr val="bg1"/>
                </a:solidFill>
              </a:rPr>
              <a:t>dokáže tlačovú hlavu zaparkovať </a:t>
            </a:r>
          </a:p>
          <a:p>
            <a:pPr marL="990600" lvl="1" indent="-533400" eaLnBrk="1" hangingPunct="1">
              <a:lnSpc>
                <a:spcPct val="90000"/>
              </a:lnSpc>
              <a:buFontTx/>
              <a:buNone/>
            </a:pPr>
            <a:r>
              <a:rPr lang="sk-SK" sz="2400">
                <a:solidFill>
                  <a:schemeClr val="bg1"/>
                </a:solidFill>
              </a:rPr>
              <a:t>	v prípade dlhšej nečinnosti tlačiarne,</a:t>
            </a:r>
          </a:p>
          <a:p>
            <a:pPr marL="990600" lvl="1" indent="-533400" eaLnBrk="1" hangingPunct="1">
              <a:lnSpc>
                <a:spcPct val="90000"/>
              </a:lnSpc>
              <a:buFontTx/>
              <a:buNone/>
            </a:pPr>
            <a:r>
              <a:rPr lang="sk-SK" sz="2400">
                <a:solidFill>
                  <a:schemeClr val="bg1"/>
                </a:solidFill>
              </a:rPr>
              <a:t>	aby nedošlo k náhodnému pohybu hlavičky</a:t>
            </a:r>
            <a:endParaRPr lang="cs-CZ" sz="2400">
              <a:solidFill>
                <a:schemeClr val="bg1"/>
              </a:solidFill>
            </a:endParaRPr>
          </a:p>
          <a:p>
            <a:pPr marL="609600" indent="-609600" eaLnBrk="1" hangingPunct="1">
              <a:lnSpc>
                <a:spcPct val="90000"/>
              </a:lnSpc>
              <a:buFontTx/>
              <a:buAutoNum type="arabicPeriod" startAt="3"/>
            </a:pPr>
            <a:r>
              <a:rPr lang="sk-SK" sz="2800">
                <a:solidFill>
                  <a:schemeClr val="bg1"/>
                </a:solidFill>
              </a:rPr>
              <a:t>Hnací remeň</a:t>
            </a:r>
          </a:p>
          <a:p>
            <a:pPr marL="990600" lvl="1" indent="-533400" eaLnBrk="1" hangingPunct="1">
              <a:lnSpc>
                <a:spcPct val="90000"/>
              </a:lnSpc>
            </a:pPr>
            <a:r>
              <a:rPr lang="sk-SK" sz="2400">
                <a:solidFill>
                  <a:schemeClr val="bg1"/>
                </a:solidFill>
              </a:rPr>
              <a:t>prenáša pohyb motorčeka</a:t>
            </a:r>
          </a:p>
          <a:p>
            <a:pPr marL="990600" lvl="1" indent="-533400" eaLnBrk="1" hangingPunct="1">
              <a:lnSpc>
                <a:spcPct val="90000"/>
              </a:lnSpc>
              <a:buFontTx/>
              <a:buNone/>
            </a:pPr>
            <a:r>
              <a:rPr lang="sk-SK" sz="2400">
                <a:solidFill>
                  <a:schemeClr val="bg1"/>
                </a:solidFill>
              </a:rPr>
              <a:t>	na hlavičku tlačiarne</a:t>
            </a:r>
          </a:p>
          <a:p>
            <a:pPr marL="609600" indent="-609600" eaLnBrk="1" hangingPunct="1">
              <a:lnSpc>
                <a:spcPct val="90000"/>
              </a:lnSpc>
              <a:buFontTx/>
              <a:buAutoNum type="arabicPeriod" startAt="3"/>
            </a:pPr>
            <a:r>
              <a:rPr lang="sk-SK" sz="2800">
                <a:solidFill>
                  <a:schemeClr val="bg1"/>
                </a:solidFill>
                <a:cs typeface="Times New Roman" charset="0"/>
              </a:rPr>
              <a:t>Stabilizátor (stabilizačný prúžok)</a:t>
            </a:r>
            <a:endParaRPr lang="sk-SK" sz="2800">
              <a:solidFill>
                <a:schemeClr val="bg1"/>
              </a:solidFill>
            </a:endParaRPr>
          </a:p>
          <a:p>
            <a:pPr marL="990600" lvl="1" indent="-533400" eaLnBrk="1" hangingPunct="1">
              <a:lnSpc>
                <a:spcPct val="90000"/>
              </a:lnSpc>
            </a:pPr>
            <a:r>
              <a:rPr lang="sk-SK" sz="2400">
                <a:solidFill>
                  <a:schemeClr val="bg1"/>
                </a:solidFill>
                <a:cs typeface="Times New Roman" charset="0"/>
              </a:rPr>
              <a:t>vymedz</a:t>
            </a:r>
            <a:r>
              <a:rPr lang="sk-SK" sz="2400">
                <a:solidFill>
                  <a:schemeClr val="bg1"/>
                </a:solidFill>
              </a:rPr>
              <a:t>uje</a:t>
            </a:r>
            <a:r>
              <a:rPr lang="sk-SK" sz="2400">
                <a:solidFill>
                  <a:schemeClr val="bg1"/>
                </a:solidFill>
                <a:cs typeface="Times New Roman" charset="0"/>
              </a:rPr>
              <a:t> pohyb hlavičky</a:t>
            </a:r>
            <a:r>
              <a:rPr lang="sk-SK" sz="2400">
                <a:solidFill>
                  <a:schemeClr val="bg1"/>
                </a:solidFill>
              </a:rPr>
              <a:t> (kvôli presnosti)</a:t>
            </a:r>
            <a:endParaRPr lang="cs-CZ" sz="2400">
              <a:solidFill>
                <a:schemeClr val="bg1"/>
              </a:solidFill>
            </a:endParaRPr>
          </a:p>
        </p:txBody>
      </p:sp>
      <p:sp>
        <p:nvSpPr>
          <p:cNvPr id="16388" name="Rectangle 4"/>
          <p:cNvSpPr>
            <a:spLocks noChangeArrowheads="1"/>
          </p:cNvSpPr>
          <p:nvPr/>
        </p:nvSpPr>
        <p:spPr bwMode="auto">
          <a:xfrm>
            <a:off x="3600450" y="2457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6389" name="Picture 5" descr="http://static.howstuffworks.com/gif/inkjet-printer5.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7072313" y="1285875"/>
            <a:ext cx="176212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ctangle 6"/>
          <p:cNvSpPr>
            <a:spLocks noChangeArrowheads="1"/>
          </p:cNvSpPr>
          <p:nvPr/>
        </p:nvSpPr>
        <p:spPr bwMode="auto">
          <a:xfrm>
            <a:off x="3657600" y="25146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16391" name="Picture 7" descr="http://static.howstuffworks.com/gif/inkjet-printer6.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7143750" y="3714750"/>
            <a:ext cx="1757363"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l" eaLnBrk="1" hangingPunct="1"/>
            <a:r>
              <a:rPr lang="sk-SK" sz="3600">
                <a:solidFill>
                  <a:schemeClr val="bg1"/>
                </a:solidFill>
                <a:latin typeface="Comic Sans MS" pitchFamily="66" charset="0"/>
                <a:cs typeface="Times New Roman" charset="0"/>
              </a:rPr>
              <a:t>Vnútro atramentovej tlačiarne</a:t>
            </a:r>
          </a:p>
        </p:txBody>
      </p:sp>
      <p:sp>
        <p:nvSpPr>
          <p:cNvPr id="17411" name="Rectangle 3"/>
          <p:cNvSpPr>
            <a:spLocks noGrp="1" noChangeArrowheads="1"/>
          </p:cNvSpPr>
          <p:nvPr>
            <p:ph type="body" idx="1"/>
          </p:nvPr>
        </p:nvSpPr>
        <p:spPr/>
        <p:txBody>
          <a:bodyPr/>
          <a:lstStyle/>
          <a:p>
            <a:pPr eaLnBrk="1" hangingPunct="1"/>
            <a:r>
              <a:rPr lang="sk-SK" sz="2800" dirty="0">
                <a:solidFill>
                  <a:schemeClr val="bg1"/>
                </a:solidFill>
                <a:cs typeface="Times New Roman" charset="0"/>
              </a:rPr>
              <a:t>Vnútro atramentovej tlačiarne</a:t>
            </a:r>
            <a:endParaRPr lang="cs-CZ" sz="2800" dirty="0">
              <a:solidFill>
                <a:schemeClr val="bg1"/>
              </a:solidFill>
            </a:endParaRPr>
          </a:p>
          <a:p>
            <a:pPr eaLnBrk="1" hangingPunct="1">
              <a:lnSpc>
                <a:spcPct val="90000"/>
              </a:lnSpc>
            </a:pPr>
            <a:r>
              <a:rPr lang="sk-SK" sz="2400" dirty="0">
                <a:solidFill>
                  <a:schemeClr val="bg1"/>
                </a:solidFill>
              </a:rPr>
              <a:t>P</a:t>
            </a:r>
            <a:r>
              <a:rPr lang="sk-SK" sz="2400" dirty="0">
                <a:solidFill>
                  <a:schemeClr val="bg1"/>
                </a:solidFill>
                <a:cs typeface="Times New Roman" charset="0"/>
              </a:rPr>
              <a:t>odáva</a:t>
            </a:r>
            <a:r>
              <a:rPr lang="sk-SK" sz="2400" dirty="0">
                <a:solidFill>
                  <a:schemeClr val="bg1"/>
                </a:solidFill>
              </a:rPr>
              <a:t>č</a:t>
            </a:r>
            <a:r>
              <a:rPr lang="sk-SK" sz="2400" dirty="0">
                <a:solidFill>
                  <a:schemeClr val="bg1"/>
                </a:solidFill>
                <a:cs typeface="Times New Roman" charset="0"/>
              </a:rPr>
              <a:t> papiera</a:t>
            </a:r>
            <a:r>
              <a:rPr lang="sk-SK" sz="2400" dirty="0">
                <a:solidFill>
                  <a:schemeClr val="bg1"/>
                </a:solidFill>
              </a:rPr>
              <a:t>:</a:t>
            </a:r>
          </a:p>
          <a:p>
            <a:pPr eaLnBrk="1" hangingPunct="1">
              <a:lnSpc>
                <a:spcPct val="90000"/>
              </a:lnSpc>
              <a:buFontTx/>
              <a:buAutoNum type="arabicPeriod"/>
            </a:pPr>
            <a:r>
              <a:rPr lang="sk-SK" sz="2400" dirty="0">
                <a:solidFill>
                  <a:schemeClr val="bg1"/>
                </a:solidFill>
              </a:rPr>
              <a:t>Zásobník papiera, ručné podávanie, alebo podávač</a:t>
            </a:r>
          </a:p>
          <a:p>
            <a:pPr eaLnBrk="1" hangingPunct="1">
              <a:lnSpc>
                <a:spcPct val="90000"/>
              </a:lnSpc>
              <a:buFontTx/>
              <a:buAutoNum type="arabicPeriod"/>
            </a:pPr>
            <a:r>
              <a:rPr lang="sk-SK" sz="2400" dirty="0">
                <a:solidFill>
                  <a:schemeClr val="bg1"/>
                </a:solidFill>
              </a:rPr>
              <a:t>Motorček na rolovanie papiera do a z tlačiarne</a:t>
            </a:r>
          </a:p>
          <a:p>
            <a:pPr eaLnBrk="1" hangingPunct="1">
              <a:lnSpc>
                <a:spcPct val="90000"/>
              </a:lnSpc>
              <a:buFontTx/>
              <a:buAutoNum type="arabicPeriod"/>
            </a:pPr>
            <a:r>
              <a:rPr lang="sk-SK" sz="2400" dirty="0">
                <a:solidFill>
                  <a:schemeClr val="bg1"/>
                </a:solidFill>
              </a:rPr>
              <a:t>Posuvné valce</a:t>
            </a:r>
          </a:p>
          <a:p>
            <a:pPr eaLnBrk="1" hangingPunct="1">
              <a:lnSpc>
                <a:spcPct val="90000"/>
              </a:lnSpc>
            </a:pPr>
            <a:r>
              <a:rPr lang="sk-SK" sz="2400" dirty="0">
                <a:solidFill>
                  <a:schemeClr val="bg1"/>
                </a:solidFill>
                <a:cs typeface="Times New Roman" charset="0"/>
              </a:rPr>
              <a:t>Napájanie: interné, alebo </a:t>
            </a:r>
            <a:r>
              <a:rPr lang="sk-SK" sz="2400" dirty="0">
                <a:solidFill>
                  <a:schemeClr val="bg1"/>
                </a:solidFill>
              </a:rPr>
              <a:t>a</a:t>
            </a:r>
            <a:r>
              <a:rPr lang="sk-SK" sz="2400" dirty="0">
                <a:solidFill>
                  <a:schemeClr val="bg1"/>
                </a:solidFill>
                <a:cs typeface="Times New Roman" charset="0"/>
              </a:rPr>
              <a:t>daptérom</a:t>
            </a:r>
          </a:p>
          <a:p>
            <a:pPr eaLnBrk="1" hangingPunct="1">
              <a:lnSpc>
                <a:spcPct val="90000"/>
              </a:lnSpc>
            </a:pPr>
            <a:r>
              <a:rPr lang="sk-SK" sz="2400" dirty="0">
                <a:solidFill>
                  <a:schemeClr val="bg1"/>
                </a:solidFill>
                <a:cs typeface="Times New Roman" charset="0"/>
              </a:rPr>
              <a:t>Riadiaci obvod: riadi činnosť celej tlačiarne</a:t>
            </a:r>
          </a:p>
          <a:p>
            <a:pPr eaLnBrk="1" hangingPunct="1">
              <a:lnSpc>
                <a:spcPct val="90000"/>
              </a:lnSpc>
            </a:pPr>
            <a:r>
              <a:rPr lang="sk-SK" sz="2400" dirty="0">
                <a:solidFill>
                  <a:schemeClr val="bg1"/>
                </a:solidFill>
                <a:cs typeface="Times New Roman" charset="0"/>
              </a:rPr>
              <a:t>Porty: </a:t>
            </a:r>
            <a:r>
              <a:rPr lang="sk-SK" sz="2400" dirty="0" err="1">
                <a:solidFill>
                  <a:schemeClr val="bg1"/>
                </a:solidFill>
                <a:cs typeface="Times New Roman" charset="0"/>
              </a:rPr>
              <a:t>paralený</a:t>
            </a:r>
            <a:r>
              <a:rPr lang="sk-SK" sz="2400" dirty="0">
                <a:solidFill>
                  <a:schemeClr val="bg1"/>
                </a:solidFill>
                <a:cs typeface="Times New Roman" charset="0"/>
              </a:rPr>
              <a:t> port, sériový port (zriedka), USB, </a:t>
            </a:r>
            <a:r>
              <a:rPr lang="sk-SK" sz="2400" dirty="0" err="1">
                <a:solidFill>
                  <a:schemeClr val="bg1"/>
                </a:solidFill>
                <a:cs typeface="Times New Roman" charset="0"/>
              </a:rPr>
              <a:t>ethernet</a:t>
            </a:r>
            <a:r>
              <a:rPr lang="sk-SK" sz="2400" dirty="0">
                <a:solidFill>
                  <a:schemeClr val="bg1"/>
                </a:solidFill>
                <a:cs typeface="Times New Roman" charset="0"/>
              </a:rPr>
              <a:t>, </a:t>
            </a:r>
            <a:r>
              <a:rPr lang="sk-SK" sz="2400" dirty="0" err="1">
                <a:solidFill>
                  <a:schemeClr val="bg1"/>
                </a:solidFill>
                <a:cs typeface="Times New Roman" charset="0"/>
              </a:rPr>
              <a:t>WiFi</a:t>
            </a:r>
            <a:r>
              <a:rPr lang="sk-SK" sz="2400" dirty="0">
                <a:solidFill>
                  <a:schemeClr val="bg1"/>
                </a:solidFill>
                <a:cs typeface="Times New Roman" charset="0"/>
              </a:rPr>
              <a:t>, SCSI, </a:t>
            </a:r>
            <a:r>
              <a:rPr lang="sk-SK" sz="2400" dirty="0" err="1">
                <a:solidFill>
                  <a:schemeClr val="bg1"/>
                </a:solidFill>
                <a:cs typeface="Times New Roman" charset="0"/>
              </a:rPr>
              <a:t>bluetooth</a:t>
            </a:r>
            <a:r>
              <a:rPr lang="sk-SK" sz="2400" dirty="0">
                <a:solidFill>
                  <a:schemeClr val="bg1"/>
                </a:solidFill>
              </a:rPr>
              <a:t>,</a:t>
            </a:r>
            <a:r>
              <a:rPr lang="sk-SK" sz="2400" dirty="0">
                <a:solidFill>
                  <a:schemeClr val="bg1"/>
                </a:solidFill>
                <a:cs typeface="Times New Roman" charset="0"/>
              </a:rPr>
              <a:t> ...</a:t>
            </a:r>
          </a:p>
          <a:p>
            <a:pPr eaLnBrk="1" hangingPunct="1">
              <a:lnSpc>
                <a:spcPct val="90000"/>
              </a:lnSpc>
            </a:pPr>
            <a:endParaRPr lang="cs-CZ" sz="2400" dirty="0">
              <a:solidFill>
                <a:schemeClr val="bg1"/>
              </a:solidFill>
            </a:endParaRPr>
          </a:p>
          <a:p>
            <a:pPr eaLnBrk="1" hangingPunct="1"/>
            <a:endParaRPr lang="sk-SK" sz="2800" dirty="0">
              <a:solidFill>
                <a:schemeClr val="bg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5324475" cy="1143000"/>
          </a:xfrm>
        </p:spPr>
        <p:txBody>
          <a:bodyPr/>
          <a:lstStyle/>
          <a:p>
            <a:pPr algn="l" eaLnBrk="1" hangingPunct="1"/>
            <a:r>
              <a:rPr lang="sk-SK" sz="3600">
                <a:solidFill>
                  <a:schemeClr val="bg1"/>
                </a:solidFill>
                <a:latin typeface="Comic Sans MS" pitchFamily="66" charset="0"/>
              </a:rPr>
              <a:t>Papier a atrament</a:t>
            </a:r>
            <a:endParaRPr lang="cs-CZ" sz="3600">
              <a:solidFill>
                <a:schemeClr val="bg1"/>
              </a:solidFill>
              <a:latin typeface="Comic Sans MS" pitchFamily="66" charset="0"/>
            </a:endParaRPr>
          </a:p>
        </p:txBody>
      </p:sp>
      <p:sp>
        <p:nvSpPr>
          <p:cNvPr id="18435" name="Rectangle 3"/>
          <p:cNvSpPr>
            <a:spLocks noGrp="1" noChangeArrowheads="1"/>
          </p:cNvSpPr>
          <p:nvPr>
            <p:ph type="body" idx="1"/>
          </p:nvPr>
        </p:nvSpPr>
        <p:spPr>
          <a:xfrm>
            <a:off x="457200" y="1600200"/>
            <a:ext cx="8148638" cy="4275138"/>
          </a:xfrm>
        </p:spPr>
        <p:txBody>
          <a:bodyPr/>
          <a:lstStyle/>
          <a:p>
            <a:pPr eaLnBrk="1" hangingPunct="1"/>
            <a:r>
              <a:rPr lang="sk-SK" sz="2800">
                <a:solidFill>
                  <a:schemeClr val="bg1"/>
                </a:solidFill>
              </a:rPr>
              <a:t>závisí od nich kvalita výstupu tlačiarne</a:t>
            </a:r>
          </a:p>
          <a:p>
            <a:pPr eaLnBrk="1" hangingPunct="1"/>
            <a:r>
              <a:rPr lang="sk-SK" sz="2800">
                <a:solidFill>
                  <a:schemeClr val="bg1"/>
                </a:solidFill>
              </a:rPr>
              <a:t>K</a:t>
            </a:r>
            <a:r>
              <a:rPr lang="sk-SK" sz="2800">
                <a:solidFill>
                  <a:schemeClr val="bg1"/>
                </a:solidFill>
                <a:cs typeface="Times New Roman" charset="0"/>
              </a:rPr>
              <a:t>valitu výstupu</a:t>
            </a:r>
            <a:r>
              <a:rPr lang="sk-SK" sz="2800">
                <a:solidFill>
                  <a:schemeClr val="bg1"/>
                </a:solidFill>
              </a:rPr>
              <a:t> ovplyvňujú</a:t>
            </a:r>
            <a:r>
              <a:rPr lang="sk-SK" sz="2800">
                <a:solidFill>
                  <a:schemeClr val="bg1"/>
                </a:solidFill>
                <a:cs typeface="Times New Roman" charset="0"/>
              </a:rPr>
              <a:t>:</a:t>
            </a:r>
            <a:endParaRPr lang="sk-SK" sz="2800">
              <a:solidFill>
                <a:schemeClr val="bg1"/>
              </a:solidFill>
            </a:endParaRPr>
          </a:p>
          <a:p>
            <a:pPr lvl="1" eaLnBrk="1" hangingPunct="1"/>
            <a:r>
              <a:rPr lang="sk-SK" sz="2400">
                <a:solidFill>
                  <a:schemeClr val="bg1"/>
                </a:solidFill>
                <a:cs typeface="Times New Roman" charset="0"/>
              </a:rPr>
              <a:t>svetlosť </a:t>
            </a:r>
            <a:r>
              <a:rPr lang="sk-SK" sz="2400">
                <a:solidFill>
                  <a:schemeClr val="bg1"/>
                </a:solidFill>
              </a:rPr>
              <a:t>papiera</a:t>
            </a:r>
          </a:p>
          <a:p>
            <a:pPr lvl="2" eaLnBrk="1" hangingPunct="1"/>
            <a:r>
              <a:rPr lang="sk-SK" sz="2000">
                <a:solidFill>
                  <a:schemeClr val="bg1"/>
                </a:solidFill>
                <a:cs typeface="Times New Roman" charset="0"/>
              </a:rPr>
              <a:t>vo veľkej miere z</a:t>
            </a:r>
            <a:r>
              <a:rPr lang="sk-SK" sz="2000">
                <a:solidFill>
                  <a:schemeClr val="bg1"/>
                </a:solidFill>
                <a:latin typeface="Times New Roman" charset="0"/>
                <a:cs typeface="Times New Roman" charset="0"/>
              </a:rPr>
              <a:t>á</a:t>
            </a:r>
            <a:r>
              <a:rPr lang="sk-SK" sz="2000">
                <a:solidFill>
                  <a:schemeClr val="bg1"/>
                </a:solidFill>
                <a:cs typeface="Times New Roman" charset="0"/>
              </a:rPr>
              <a:t>vis</a:t>
            </a:r>
            <a:r>
              <a:rPr lang="sk-SK" sz="2000">
                <a:solidFill>
                  <a:schemeClr val="bg1"/>
                </a:solidFill>
                <a:latin typeface="Times New Roman" charset="0"/>
                <a:cs typeface="Times New Roman" charset="0"/>
              </a:rPr>
              <a:t>í</a:t>
            </a:r>
            <a:r>
              <a:rPr lang="sk-SK" sz="2000">
                <a:solidFill>
                  <a:schemeClr val="bg1"/>
                </a:solidFill>
                <a:cs typeface="Times New Roman" charset="0"/>
              </a:rPr>
              <a:t> na zrnitosti papiera </a:t>
            </a:r>
            <a:r>
              <a:rPr lang="sk-SK" sz="2000">
                <a:solidFill>
                  <a:schemeClr val="bg1"/>
                </a:solidFill>
                <a:latin typeface="Times New Roman" charset="0"/>
                <a:cs typeface="Times New Roman" charset="0"/>
              </a:rPr>
              <a:t>–</a:t>
            </a:r>
            <a:r>
              <a:rPr lang="sk-SK" sz="2000">
                <a:solidFill>
                  <a:schemeClr val="bg1"/>
                </a:solidFill>
                <a:cs typeface="Times New Roman" charset="0"/>
              </a:rPr>
              <a:t> čim men</a:t>
            </a:r>
            <a:r>
              <a:rPr lang="sk-SK" sz="2000">
                <a:solidFill>
                  <a:schemeClr val="bg1"/>
                </a:solidFill>
                <a:latin typeface="Times New Roman" charset="0"/>
                <a:cs typeface="Times New Roman" charset="0"/>
              </a:rPr>
              <a:t>š</a:t>
            </a:r>
            <a:r>
              <a:rPr lang="sk-SK" sz="2000">
                <a:solidFill>
                  <a:schemeClr val="bg1"/>
                </a:solidFill>
                <a:cs typeface="Times New Roman" charset="0"/>
              </a:rPr>
              <a:t>ia zrnitosť, tým rovnomernej</a:t>
            </a:r>
            <a:r>
              <a:rPr lang="sk-SK" sz="2000">
                <a:solidFill>
                  <a:schemeClr val="bg1"/>
                </a:solidFill>
                <a:latin typeface="Times New Roman" charset="0"/>
                <a:cs typeface="Times New Roman" charset="0"/>
              </a:rPr>
              <a:t>š</a:t>
            </a:r>
            <a:r>
              <a:rPr lang="sk-SK" sz="2000">
                <a:solidFill>
                  <a:schemeClr val="bg1"/>
                </a:solidFill>
                <a:cs typeface="Times New Roman" charset="0"/>
              </a:rPr>
              <a:t>ie odr</a:t>
            </a:r>
            <a:r>
              <a:rPr lang="sk-SK" sz="2000">
                <a:solidFill>
                  <a:schemeClr val="bg1"/>
                </a:solidFill>
                <a:latin typeface="Times New Roman" charset="0"/>
                <a:cs typeface="Times New Roman" charset="0"/>
              </a:rPr>
              <a:t>á</a:t>
            </a:r>
            <a:r>
              <a:rPr lang="sk-SK" sz="2000">
                <a:solidFill>
                  <a:schemeClr val="bg1"/>
                </a:solidFill>
                <a:cs typeface="Times New Roman" charset="0"/>
              </a:rPr>
              <a:t>ža svetlo a</a:t>
            </a:r>
            <a:r>
              <a:rPr lang="sk-SK" sz="2000">
                <a:solidFill>
                  <a:schemeClr val="bg1"/>
                </a:solidFill>
                <a:latin typeface="Times New Roman" charset="0"/>
                <a:cs typeface="Times New Roman" charset="0"/>
              </a:rPr>
              <a:t> </a:t>
            </a:r>
            <a:r>
              <a:rPr lang="sk-SK" sz="2000">
                <a:solidFill>
                  <a:schemeClr val="bg1"/>
                </a:solidFill>
                <a:cs typeface="Times New Roman" charset="0"/>
              </a:rPr>
              <a:t>papier sa n</a:t>
            </a:r>
            <a:r>
              <a:rPr lang="sk-SK" sz="2000">
                <a:solidFill>
                  <a:schemeClr val="bg1"/>
                </a:solidFill>
                <a:latin typeface="Times New Roman" charset="0"/>
                <a:cs typeface="Times New Roman" charset="0"/>
              </a:rPr>
              <a:t>á</a:t>
            </a:r>
            <a:r>
              <a:rPr lang="sk-SK" sz="2000">
                <a:solidFill>
                  <a:schemeClr val="bg1"/>
                </a:solidFill>
                <a:cs typeface="Times New Roman" charset="0"/>
              </a:rPr>
              <a:t>m jav</a:t>
            </a:r>
            <a:r>
              <a:rPr lang="sk-SK" sz="2000">
                <a:solidFill>
                  <a:schemeClr val="bg1"/>
                </a:solidFill>
                <a:latin typeface="Times New Roman" charset="0"/>
                <a:cs typeface="Times New Roman" charset="0"/>
              </a:rPr>
              <a:t>í</a:t>
            </a:r>
            <a:r>
              <a:rPr lang="sk-SK" sz="2000">
                <a:solidFill>
                  <a:schemeClr val="bg1"/>
                </a:solidFill>
                <a:cs typeface="Times New Roman" charset="0"/>
              </a:rPr>
              <a:t> ako bel</a:t>
            </a:r>
            <a:r>
              <a:rPr lang="sk-SK" sz="2000">
                <a:solidFill>
                  <a:schemeClr val="bg1"/>
                </a:solidFill>
                <a:latin typeface="Times New Roman" charset="0"/>
                <a:cs typeface="Times New Roman" charset="0"/>
              </a:rPr>
              <a:t>ší</a:t>
            </a:r>
            <a:endParaRPr lang="sk-SK" sz="2000">
              <a:solidFill>
                <a:schemeClr val="bg1"/>
              </a:solidFill>
            </a:endParaRPr>
          </a:p>
          <a:p>
            <a:pPr lvl="1" eaLnBrk="1" hangingPunct="1"/>
            <a:r>
              <a:rPr lang="sk-SK" sz="2400">
                <a:solidFill>
                  <a:schemeClr val="bg1"/>
                </a:solidFill>
                <a:cs typeface="Times New Roman" charset="0"/>
              </a:rPr>
              <a:t>absorbčn</a:t>
            </a:r>
            <a:r>
              <a:rPr lang="sk-SK" sz="2400">
                <a:solidFill>
                  <a:schemeClr val="bg1"/>
                </a:solidFill>
                <a:latin typeface="Times New Roman" charset="0"/>
                <a:cs typeface="Times New Roman" charset="0"/>
              </a:rPr>
              <a:t>á</a:t>
            </a:r>
            <a:r>
              <a:rPr lang="sk-SK" sz="2400">
                <a:solidFill>
                  <a:schemeClr val="bg1"/>
                </a:solidFill>
                <a:cs typeface="Times New Roman" charset="0"/>
              </a:rPr>
              <a:t> schopnosť</a:t>
            </a:r>
            <a:r>
              <a:rPr lang="sk-SK" sz="2400">
                <a:solidFill>
                  <a:schemeClr val="bg1"/>
                </a:solidFill>
              </a:rPr>
              <a:t> papiera</a:t>
            </a:r>
          </a:p>
          <a:p>
            <a:pPr lvl="2" eaLnBrk="1" hangingPunct="1"/>
            <a:r>
              <a:rPr lang="sk-SK" sz="2000">
                <a:solidFill>
                  <a:schemeClr val="bg1"/>
                </a:solidFill>
                <a:cs typeface="Times New Roman" charset="0"/>
              </a:rPr>
              <a:t>po dopade kvapôčky atramentu by sa t</a:t>
            </a:r>
            <a:r>
              <a:rPr lang="sk-SK" sz="2000">
                <a:solidFill>
                  <a:schemeClr val="bg1"/>
                </a:solidFill>
                <a:latin typeface="Times New Roman" charset="0"/>
                <a:cs typeface="Times New Roman" charset="0"/>
              </a:rPr>
              <a:t>á</a:t>
            </a:r>
            <a:r>
              <a:rPr lang="sk-SK" sz="2000">
                <a:solidFill>
                  <a:schemeClr val="bg1"/>
                </a:solidFill>
                <a:cs typeface="Times New Roman" charset="0"/>
              </a:rPr>
              <a:t>to mala roztiecť po papieri </a:t>
            </a:r>
            <a:r>
              <a:rPr lang="sk-SK" sz="2000">
                <a:solidFill>
                  <a:schemeClr val="bg1"/>
                </a:solidFill>
              </a:rPr>
              <a:t>minimálne a </a:t>
            </a:r>
            <a:r>
              <a:rPr lang="sk-SK" sz="2000">
                <a:solidFill>
                  <a:schemeClr val="bg1"/>
                </a:solidFill>
                <a:cs typeface="Times New Roman" charset="0"/>
              </a:rPr>
              <a:t>rovnomerne. Papier nesmie absorbovať ani m</a:t>
            </a:r>
            <a:r>
              <a:rPr lang="sk-SK" sz="2000">
                <a:solidFill>
                  <a:schemeClr val="bg1"/>
                </a:solidFill>
                <a:latin typeface="Times New Roman" charset="0"/>
                <a:cs typeface="Times New Roman" charset="0"/>
              </a:rPr>
              <a:t>á</a:t>
            </a:r>
            <a:r>
              <a:rPr lang="sk-SK" sz="2000">
                <a:solidFill>
                  <a:schemeClr val="bg1"/>
                </a:solidFill>
                <a:cs typeface="Times New Roman" charset="0"/>
              </a:rPr>
              <a:t>lo, ani pr</a:t>
            </a:r>
            <a:r>
              <a:rPr lang="sk-SK" sz="2000">
                <a:solidFill>
                  <a:schemeClr val="bg1"/>
                </a:solidFill>
                <a:latin typeface="Times New Roman" charset="0"/>
                <a:cs typeface="Times New Roman" charset="0"/>
              </a:rPr>
              <a:t>í</a:t>
            </a:r>
            <a:r>
              <a:rPr lang="sk-SK" sz="2000">
                <a:solidFill>
                  <a:schemeClr val="bg1"/>
                </a:solidFill>
                <a:cs typeface="Times New Roman" charset="0"/>
              </a:rPr>
              <a:t>li</a:t>
            </a:r>
            <a:r>
              <a:rPr lang="sk-SK" sz="2000">
                <a:solidFill>
                  <a:schemeClr val="bg1"/>
                </a:solidFill>
              </a:rPr>
              <a:t>š</a:t>
            </a:r>
            <a:r>
              <a:rPr lang="sk-SK" sz="2000">
                <a:solidFill>
                  <a:schemeClr val="bg1"/>
                </a:solidFill>
                <a:cs typeface="Times New Roman" charset="0"/>
              </a:rPr>
              <a:t>.</a:t>
            </a:r>
          </a:p>
          <a:p>
            <a:pPr eaLnBrk="1" hangingPunct="1"/>
            <a:endParaRPr lang="cs-CZ" sz="2800">
              <a:solidFill>
                <a:schemeClr val="bg1"/>
              </a:solidFill>
            </a:endParaRPr>
          </a:p>
        </p:txBody>
      </p:sp>
      <p:sp>
        <p:nvSpPr>
          <p:cNvPr id="18436" name="Rectangle 4"/>
          <p:cNvSpPr>
            <a:spLocks noChangeArrowheads="1"/>
          </p:cNvSpPr>
          <p:nvPr/>
        </p:nvSpPr>
        <p:spPr bwMode="auto">
          <a:xfrm>
            <a:off x="3252788"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5845" name="Picture 5" descr="http://static.howstuffworks.com/gif/inkjet-printer-feather.jpg"/>
          <p:cNvPicPr>
            <a:picLocks noChangeAspect="1" noChangeArrowheads="1"/>
          </p:cNvPicPr>
          <p:nvPr/>
        </p:nvPicPr>
        <p:blipFill>
          <a:blip r:embed="rId2" r:link="rId3"/>
          <a:srcRect/>
          <a:stretch>
            <a:fillRect/>
          </a:stretch>
        </p:blipFill>
        <p:spPr bwMode="auto">
          <a:xfrm>
            <a:off x="6143625" y="357188"/>
            <a:ext cx="2638425" cy="1371600"/>
          </a:xfrm>
          <a:prstGeom prst="rect">
            <a:avLst/>
          </a:prstGeom>
          <a:noFill/>
          <a:ln w="3175">
            <a:solidFill>
              <a:srgbClr val="000000"/>
            </a:solidFill>
            <a:miter lim="800000"/>
            <a:headEnd/>
            <a:tailEnd/>
          </a:ln>
          <a:effectLst>
            <a:outerShdw dist="107763" dir="18900000" algn="ctr" rotWithShape="0">
              <a:srgbClr val="808080"/>
            </a:outerShdw>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Zástupný symbol obsahu 2"/>
          <p:cNvSpPr>
            <a:spLocks noGrp="1"/>
          </p:cNvSpPr>
          <p:nvPr>
            <p:ph idx="1"/>
          </p:nvPr>
        </p:nvSpPr>
        <p:spPr>
          <a:xfrm>
            <a:off x="457200" y="1600200"/>
            <a:ext cx="4543425" cy="4525963"/>
          </a:xfrm>
        </p:spPr>
        <p:txBody>
          <a:bodyPr/>
          <a:lstStyle/>
          <a:p>
            <a:pPr>
              <a:lnSpc>
                <a:spcPct val="90000"/>
              </a:lnSpc>
            </a:pPr>
            <a:r>
              <a:rPr lang="cs-CZ" sz="2800">
                <a:solidFill>
                  <a:schemeClr val="bg1"/>
                </a:solidFill>
                <a:latin typeface="Times New Roman" charset="0"/>
              </a:rPr>
              <a:t>V tlačiacej hlave  je od 72  až do 5376 trysiek  o priemere 70 - 10 mikrónov, striekajúc kvapky o objemu 10 - 2 pl.  </a:t>
            </a:r>
          </a:p>
          <a:p>
            <a:pPr>
              <a:lnSpc>
                <a:spcPct val="90000"/>
              </a:lnSpc>
            </a:pPr>
            <a:r>
              <a:rPr lang="cs-CZ" sz="2800">
                <a:solidFill>
                  <a:schemeClr val="bg1"/>
                </a:solidFill>
                <a:latin typeface="Times New Roman" charset="0"/>
              </a:rPr>
              <a:t>Kvapka vytvorí farebný bod o priemere cca 50 - 10 mikrónov (najmenší bod viditeľný okom je cca 30 mikrónov)</a:t>
            </a:r>
          </a:p>
          <a:p>
            <a:endParaRPr lang="sk-SK"/>
          </a:p>
        </p:txBody>
      </p:sp>
      <p:sp>
        <p:nvSpPr>
          <p:cNvPr id="19459" name="Obdĺžnik 3"/>
          <p:cNvSpPr>
            <a:spLocks noChangeArrowheads="1"/>
          </p:cNvSpPr>
          <p:nvPr/>
        </p:nvSpPr>
        <p:spPr bwMode="auto">
          <a:xfrm>
            <a:off x="428625" y="428625"/>
            <a:ext cx="6216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k-SK" sz="3600" b="1">
                <a:solidFill>
                  <a:schemeClr val="bg1"/>
                </a:solidFill>
                <a:latin typeface="Comic Sans MS" pitchFamily="66" charset="0"/>
                <a:cs typeface="Times New Roman" charset="0"/>
              </a:rPr>
              <a:t>Termálna atramentová tlač</a:t>
            </a:r>
            <a:endParaRPr lang="cs-CZ" sz="3600" b="1">
              <a:solidFill>
                <a:schemeClr val="bg1"/>
              </a:solidFill>
              <a:latin typeface="Comic Sans MS" pitchFamily="66" charset="0"/>
              <a:cs typeface="Times New Roman" charset="0"/>
            </a:endParaRPr>
          </a:p>
        </p:txBody>
      </p:sp>
      <p:pic>
        <p:nvPicPr>
          <p:cNvPr id="19460" name="Obrázok 4" descr="03_inkjet cartridg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57813" y="1143000"/>
            <a:ext cx="2643187" cy="245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Obrázok 5" descr="05_inkjet cartridg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00625" y="3786188"/>
            <a:ext cx="3671888" cy="272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solidFill>
                  <a:schemeClr val="bg1"/>
                </a:solidFill>
              </a:rPr>
              <a:t>Termálna tlač</a:t>
            </a:r>
            <a:endParaRPr lang="en-US" dirty="0">
              <a:solidFill>
                <a:schemeClr val="bg1"/>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584" y="1571402"/>
            <a:ext cx="7647816" cy="394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1909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body" idx="1"/>
          </p:nvPr>
        </p:nvSpPr>
        <p:spPr>
          <a:xfrm>
            <a:off x="428625" y="1357313"/>
            <a:ext cx="8351838" cy="5119687"/>
          </a:xfrm>
        </p:spPr>
        <p:txBody>
          <a:bodyPr/>
          <a:lstStyle/>
          <a:p>
            <a:pPr eaLnBrk="1" hangingPunct="1">
              <a:lnSpc>
                <a:spcPct val="90000"/>
              </a:lnSpc>
            </a:pPr>
            <a:r>
              <a:rPr lang="sk-SK" sz="2400">
                <a:solidFill>
                  <a:schemeClr val="bg1"/>
                </a:solidFill>
              </a:rPr>
              <a:t>na vypudenie kvapky z tlačovej hlavy sa používa teplo</a:t>
            </a:r>
          </a:p>
          <a:p>
            <a:pPr eaLnBrk="1" hangingPunct="1">
              <a:lnSpc>
                <a:spcPct val="90000"/>
              </a:lnSpc>
            </a:pPr>
            <a:endParaRPr lang="sk-SK" sz="2400">
              <a:solidFill>
                <a:schemeClr val="bg1"/>
              </a:solidFill>
            </a:endParaRPr>
          </a:p>
          <a:p>
            <a:pPr eaLnBrk="1" hangingPunct="1">
              <a:lnSpc>
                <a:spcPct val="90000"/>
              </a:lnSpc>
            </a:pPr>
            <a:r>
              <a:rPr lang="sk-SK" sz="2400">
                <a:solidFill>
                  <a:schemeClr val="bg1"/>
                </a:solidFill>
                <a:cs typeface="Times New Roman" charset="0"/>
              </a:rPr>
              <a:t>rýchlym ohrevom sa v komôrke tlačovej hlavy vytvorí pretlak, ktorý vystrelí kvapôčku atramentu z komôrky tryskou na tlačové médium</a:t>
            </a:r>
            <a:r>
              <a:rPr lang="cs-CZ" sz="2400">
                <a:solidFill>
                  <a:schemeClr val="bg1"/>
                </a:solidFill>
              </a:rPr>
              <a:t> </a:t>
            </a:r>
          </a:p>
          <a:p>
            <a:pPr eaLnBrk="1" hangingPunct="1">
              <a:lnSpc>
                <a:spcPct val="90000"/>
              </a:lnSpc>
            </a:pPr>
            <a:endParaRPr lang="sk-SK" sz="2400">
              <a:solidFill>
                <a:schemeClr val="bg1"/>
              </a:solidFill>
            </a:endParaRPr>
          </a:p>
          <a:p>
            <a:pPr eaLnBrk="1" hangingPunct="1">
              <a:lnSpc>
                <a:spcPct val="90000"/>
              </a:lnSpc>
            </a:pPr>
            <a:r>
              <a:rPr lang="sk-SK" sz="2400">
                <a:solidFill>
                  <a:schemeClr val="bg1"/>
                </a:solidFill>
                <a:cs typeface="Times New Roman" charset="0"/>
              </a:rPr>
              <a:t>vyvinula firma HP a použila ju prvýkrát v tlačiarni ThinkJet v roku 1984</a:t>
            </a:r>
          </a:p>
          <a:p>
            <a:pPr eaLnBrk="1" hangingPunct="1">
              <a:lnSpc>
                <a:spcPct val="90000"/>
              </a:lnSpc>
            </a:pPr>
            <a:endParaRPr lang="sk-SK" sz="2400">
              <a:solidFill>
                <a:schemeClr val="bg1"/>
              </a:solidFill>
            </a:endParaRPr>
          </a:p>
          <a:p>
            <a:pPr eaLnBrk="1" hangingPunct="1">
              <a:lnSpc>
                <a:spcPct val="90000"/>
              </a:lnSpc>
            </a:pPr>
            <a:r>
              <a:rPr lang="sk-SK" sz="2400">
                <a:solidFill>
                  <a:schemeClr val="bg1"/>
                </a:solidFill>
                <a:cs typeface="Times New Roman" charset="0"/>
              </a:rPr>
              <a:t>ďalší výrobcovia – Cannon (nazýva ju bubble-jet)</a:t>
            </a:r>
          </a:p>
          <a:p>
            <a:pPr eaLnBrk="1" hangingPunct="1">
              <a:lnSpc>
                <a:spcPct val="90000"/>
              </a:lnSpc>
            </a:pPr>
            <a:endParaRPr lang="sk-SK" sz="2400">
              <a:solidFill>
                <a:schemeClr val="bg1"/>
              </a:solidFill>
            </a:endParaRPr>
          </a:p>
          <a:p>
            <a:pPr eaLnBrk="1" hangingPunct="1">
              <a:lnSpc>
                <a:spcPct val="90000"/>
              </a:lnSpc>
            </a:pPr>
            <a:r>
              <a:rPr lang="sk-SK" sz="2400">
                <a:solidFill>
                  <a:schemeClr val="bg1"/>
                </a:solidFill>
                <a:cs typeface="Times New Roman" charset="0"/>
              </a:rPr>
              <a:t>relatívne lacný výrobný proces hlavičiek, možnosť výmeny spolu s náplňou</a:t>
            </a:r>
            <a:r>
              <a:rPr lang="cs-CZ" sz="2400">
                <a:solidFill>
                  <a:schemeClr val="bg1"/>
                </a:solidFill>
              </a:rPr>
              <a:t> </a:t>
            </a:r>
          </a:p>
          <a:p>
            <a:pPr eaLnBrk="1" hangingPunct="1"/>
            <a:endParaRPr lang="sk-SK" sz="2800">
              <a:solidFill>
                <a:schemeClr val="bg1"/>
              </a:solidFill>
            </a:endParaRPr>
          </a:p>
        </p:txBody>
      </p:sp>
      <p:sp>
        <p:nvSpPr>
          <p:cNvPr id="21507" name="Obdĺžnik 2"/>
          <p:cNvSpPr>
            <a:spLocks noChangeArrowheads="1"/>
          </p:cNvSpPr>
          <p:nvPr/>
        </p:nvSpPr>
        <p:spPr bwMode="auto">
          <a:xfrm>
            <a:off x="428625" y="428625"/>
            <a:ext cx="6216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k-SK" sz="3600" b="1">
                <a:solidFill>
                  <a:schemeClr val="bg1"/>
                </a:solidFill>
                <a:latin typeface="Comic Sans MS" pitchFamily="66" charset="0"/>
                <a:cs typeface="Times New Roman" charset="0"/>
              </a:rPr>
              <a:t>Termálna atramentová tlač</a:t>
            </a:r>
            <a:endParaRPr lang="cs-CZ" sz="3600" b="1">
              <a:solidFill>
                <a:schemeClr val="bg1"/>
              </a:solidFill>
              <a:latin typeface="Comic Sans MS" pitchFamily="66" charset="0"/>
              <a:cs typeface="Times New Roman"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285750" y="1928813"/>
            <a:ext cx="8431213" cy="431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cs-CZ" sz="2800" b="1" i="1">
                <a:solidFill>
                  <a:schemeClr val="bg1"/>
                </a:solidFill>
                <a:latin typeface="Times New Roman" charset="0"/>
              </a:rPr>
              <a:t>Tlač je vykonaná v štyroch fázach</a:t>
            </a:r>
          </a:p>
          <a:p>
            <a:pPr marL="742950" lvl="1" indent="-285750">
              <a:lnSpc>
                <a:spcPct val="90000"/>
              </a:lnSpc>
              <a:spcBef>
                <a:spcPct val="20000"/>
              </a:spcBef>
              <a:buFontTx/>
              <a:buChar char="–"/>
            </a:pPr>
            <a:r>
              <a:rPr lang="cs-CZ" sz="2400">
                <a:solidFill>
                  <a:schemeClr val="bg1"/>
                </a:solidFill>
                <a:latin typeface="Times New Roman" charset="0"/>
              </a:rPr>
              <a:t>topný rezistor prudko zahreje atrament v dutine trysky</a:t>
            </a:r>
          </a:p>
          <a:p>
            <a:pPr marL="742950" lvl="1" indent="-285750">
              <a:lnSpc>
                <a:spcPct val="90000"/>
              </a:lnSpc>
              <a:spcBef>
                <a:spcPct val="20000"/>
              </a:spcBef>
              <a:buFontTx/>
              <a:buChar char="–"/>
            </a:pPr>
            <a:r>
              <a:rPr lang="cs-CZ" sz="2400">
                <a:solidFill>
                  <a:schemeClr val="bg1"/>
                </a:solidFill>
                <a:latin typeface="Times New Roman" charset="0"/>
              </a:rPr>
              <a:t>v dutine trysky vzniká bublina, ktorá vytlačí atrament </a:t>
            </a:r>
          </a:p>
          <a:p>
            <a:pPr marL="742950" lvl="1" indent="-285750">
              <a:lnSpc>
                <a:spcPct val="90000"/>
              </a:lnSpc>
              <a:spcBef>
                <a:spcPct val="20000"/>
              </a:spcBef>
              <a:buFontTx/>
              <a:buChar char="–"/>
            </a:pPr>
            <a:r>
              <a:rPr lang="cs-CZ" sz="2400">
                <a:solidFill>
                  <a:schemeClr val="bg1"/>
                </a:solidFill>
                <a:latin typeface="Times New Roman" charset="0"/>
              </a:rPr>
              <a:t>vystreknutie atramentu na papier</a:t>
            </a:r>
          </a:p>
          <a:p>
            <a:pPr marL="742950" lvl="1" indent="-285750">
              <a:lnSpc>
                <a:spcPct val="90000"/>
              </a:lnSpc>
              <a:spcBef>
                <a:spcPct val="20000"/>
              </a:spcBef>
              <a:buFontTx/>
              <a:buChar char="–"/>
            </a:pPr>
            <a:r>
              <a:rPr lang="cs-CZ" sz="2400">
                <a:solidFill>
                  <a:schemeClr val="bg1"/>
                </a:solidFill>
                <a:latin typeface="Times New Roman" charset="0"/>
              </a:rPr>
              <a:t>v dutine zároveň vzniká podtlak, ktorý spôsobí jej naplnenie</a:t>
            </a:r>
          </a:p>
          <a:p>
            <a:pPr marL="742950" lvl="1" indent="-285750">
              <a:lnSpc>
                <a:spcPct val="90000"/>
              </a:lnSpc>
              <a:spcBef>
                <a:spcPct val="20000"/>
              </a:spcBef>
              <a:buFontTx/>
              <a:buChar char="–"/>
            </a:pPr>
            <a:endParaRPr lang="cs-CZ" sz="2400">
              <a:solidFill>
                <a:schemeClr val="bg1"/>
              </a:solidFill>
              <a:latin typeface="Times New Roman" charset="0"/>
            </a:endParaRPr>
          </a:p>
          <a:p>
            <a:pPr marL="342900" indent="-342900">
              <a:lnSpc>
                <a:spcPct val="90000"/>
              </a:lnSpc>
              <a:spcBef>
                <a:spcPct val="20000"/>
              </a:spcBef>
              <a:buFontTx/>
              <a:buChar char="•"/>
            </a:pPr>
            <a:r>
              <a:rPr lang="cs-CZ" sz="2800" b="1" i="1">
                <a:solidFill>
                  <a:schemeClr val="bg1"/>
                </a:solidFill>
                <a:latin typeface="Times New Roman" charset="0"/>
              </a:rPr>
              <a:t>Táto technológia má určité obmedzenia :</a:t>
            </a:r>
          </a:p>
          <a:p>
            <a:pPr marL="742950" lvl="1" indent="-285750">
              <a:lnSpc>
                <a:spcPct val="90000"/>
              </a:lnSpc>
              <a:spcBef>
                <a:spcPct val="20000"/>
              </a:spcBef>
              <a:buFontTx/>
              <a:buChar char="–"/>
            </a:pPr>
            <a:r>
              <a:rPr lang="cs-CZ" sz="2400">
                <a:solidFill>
                  <a:schemeClr val="bg1"/>
                </a:solidFill>
                <a:latin typeface="Times New Roman" charset="0"/>
              </a:rPr>
              <a:t>musí používať atrament odolný teplote</a:t>
            </a:r>
          </a:p>
          <a:p>
            <a:pPr marL="742950" lvl="1" indent="-285750">
              <a:lnSpc>
                <a:spcPct val="90000"/>
              </a:lnSpc>
              <a:spcBef>
                <a:spcPct val="20000"/>
              </a:spcBef>
              <a:buFontTx/>
              <a:buChar char="–"/>
            </a:pPr>
            <a:r>
              <a:rPr lang="cs-CZ" sz="2400">
                <a:solidFill>
                  <a:schemeClr val="bg1"/>
                </a:solidFill>
                <a:latin typeface="Times New Roman" charset="0"/>
              </a:rPr>
              <a:t>je potrebná určitá doba k ochladeniu topného rezistora</a:t>
            </a:r>
          </a:p>
          <a:p>
            <a:pPr marL="742950" lvl="1" indent="-285750">
              <a:lnSpc>
                <a:spcPct val="90000"/>
              </a:lnSpc>
              <a:spcBef>
                <a:spcPct val="20000"/>
              </a:spcBef>
              <a:buFontTx/>
              <a:buChar char="–"/>
            </a:pPr>
            <a:r>
              <a:rPr lang="cs-CZ" sz="2400">
                <a:solidFill>
                  <a:schemeClr val="bg1"/>
                </a:solidFill>
                <a:latin typeface="Times New Roman" charset="0"/>
              </a:rPr>
              <a:t>nie je možné plynule regulovať veľkosť kvapky </a:t>
            </a:r>
          </a:p>
          <a:p>
            <a:pPr marL="742950" lvl="1" indent="-285750">
              <a:lnSpc>
                <a:spcPct val="90000"/>
              </a:lnSpc>
              <a:spcBef>
                <a:spcPct val="20000"/>
              </a:spcBef>
              <a:buFontTx/>
              <a:buChar char="–"/>
            </a:pPr>
            <a:endParaRPr lang="cs-CZ" sz="2400">
              <a:solidFill>
                <a:schemeClr val="bg1"/>
              </a:solidFill>
              <a:latin typeface="Times New Roman" charset="0"/>
            </a:endParaRPr>
          </a:p>
        </p:txBody>
      </p:sp>
      <p:sp>
        <p:nvSpPr>
          <p:cNvPr id="22531" name="Obdĺžnik 2"/>
          <p:cNvSpPr>
            <a:spLocks noChangeArrowheads="1"/>
          </p:cNvSpPr>
          <p:nvPr/>
        </p:nvSpPr>
        <p:spPr bwMode="auto">
          <a:xfrm>
            <a:off x="428625" y="428625"/>
            <a:ext cx="6216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sk-SK" sz="3600" b="1">
                <a:solidFill>
                  <a:schemeClr val="bg1"/>
                </a:solidFill>
                <a:latin typeface="Comic Sans MS" pitchFamily="66" charset="0"/>
                <a:cs typeface="Times New Roman" charset="0"/>
              </a:rPr>
              <a:t>Termálna atramentová tlač</a:t>
            </a:r>
            <a:endParaRPr lang="cs-CZ" sz="3600" b="1">
              <a:solidFill>
                <a:schemeClr val="bg1"/>
              </a:solidFill>
              <a:latin typeface="Comic Sans MS" pitchFamily="66" charset="0"/>
              <a:cs typeface="Times New Roman"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796925"/>
          </a:xfrm>
        </p:spPr>
        <p:txBody>
          <a:bodyPr/>
          <a:lstStyle/>
          <a:p>
            <a:pPr algn="l" eaLnBrk="1" hangingPunct="1"/>
            <a:r>
              <a:rPr lang="sk-SK" sz="3600" b="1">
                <a:solidFill>
                  <a:schemeClr val="bg1"/>
                </a:solidFill>
                <a:latin typeface="Comic Sans MS" pitchFamily="66" charset="0"/>
                <a:cs typeface="Times New Roman" charset="0"/>
              </a:rPr>
              <a:t>Piezoelektrická atramentová tlač</a:t>
            </a:r>
            <a:r>
              <a:rPr lang="cs-CZ" sz="3600">
                <a:solidFill>
                  <a:schemeClr val="bg1"/>
                </a:solidFill>
                <a:latin typeface="Comic Sans MS" pitchFamily="66" charset="0"/>
              </a:rPr>
              <a:t> </a:t>
            </a:r>
          </a:p>
        </p:txBody>
      </p:sp>
      <p:sp>
        <p:nvSpPr>
          <p:cNvPr id="23555" name="Rectangle 3"/>
          <p:cNvSpPr>
            <a:spLocks noGrp="1" noChangeArrowheads="1"/>
          </p:cNvSpPr>
          <p:nvPr>
            <p:ph type="body" idx="1"/>
          </p:nvPr>
        </p:nvSpPr>
        <p:spPr>
          <a:xfrm>
            <a:off x="642938" y="1643063"/>
            <a:ext cx="5638800" cy="4114800"/>
          </a:xfrm>
        </p:spPr>
        <p:txBody>
          <a:bodyPr/>
          <a:lstStyle/>
          <a:p>
            <a:pPr eaLnBrk="1" hangingPunct="1">
              <a:lnSpc>
                <a:spcPct val="90000"/>
              </a:lnSpc>
            </a:pPr>
            <a:r>
              <a:rPr lang="sk-SK" sz="2800">
                <a:solidFill>
                  <a:schemeClr val="bg1"/>
                </a:solidFill>
                <a:cs typeface="Times New Roman" charset="0"/>
              </a:rPr>
              <a:t>druh</a:t>
            </a:r>
            <a:r>
              <a:rPr lang="sk-SK" sz="2800">
                <a:solidFill>
                  <a:schemeClr val="bg1"/>
                </a:solidFill>
              </a:rPr>
              <a:t>á</a:t>
            </a:r>
            <a:r>
              <a:rPr lang="sk-SK" sz="2800">
                <a:solidFill>
                  <a:schemeClr val="bg1"/>
                </a:solidFill>
                <a:cs typeface="Times New Roman" charset="0"/>
              </a:rPr>
              <a:t> najpoužívanejš</a:t>
            </a:r>
            <a:r>
              <a:rPr lang="sk-SK" sz="2800">
                <a:solidFill>
                  <a:schemeClr val="bg1"/>
                </a:solidFill>
              </a:rPr>
              <a:t>ia</a:t>
            </a:r>
            <a:r>
              <a:rPr lang="en-US" sz="2800">
                <a:solidFill>
                  <a:schemeClr val="bg1"/>
                </a:solidFill>
              </a:rPr>
              <a:t> technol</a:t>
            </a:r>
            <a:r>
              <a:rPr lang="sk-SK" sz="2800">
                <a:solidFill>
                  <a:schemeClr val="bg1"/>
                </a:solidFill>
              </a:rPr>
              <a:t>ógia</a:t>
            </a:r>
          </a:p>
          <a:p>
            <a:pPr eaLnBrk="1" hangingPunct="1">
              <a:lnSpc>
                <a:spcPct val="90000"/>
              </a:lnSpc>
            </a:pPr>
            <a:r>
              <a:rPr lang="sk-SK" sz="2800">
                <a:solidFill>
                  <a:schemeClr val="bg1"/>
                </a:solidFill>
                <a:cs typeface="Times New Roman" charset="0"/>
              </a:rPr>
              <a:t>vypudenie kvapôčky atramentu prebieha</a:t>
            </a:r>
            <a:r>
              <a:rPr lang="sk-SK" sz="2800">
                <a:solidFill>
                  <a:schemeClr val="bg1"/>
                </a:solidFill>
              </a:rPr>
              <a:t> </a:t>
            </a:r>
            <a:r>
              <a:rPr lang="sk-SK" sz="2800">
                <a:solidFill>
                  <a:schemeClr val="bg1"/>
                </a:solidFill>
                <a:cs typeface="Times New Roman" charset="0"/>
              </a:rPr>
              <a:t>za pomoci piezoelektrického kryštálu</a:t>
            </a:r>
            <a:endParaRPr lang="sk-SK" sz="2800">
              <a:solidFill>
                <a:schemeClr val="bg1"/>
              </a:solidFill>
            </a:endParaRPr>
          </a:p>
          <a:p>
            <a:pPr eaLnBrk="1" hangingPunct="1">
              <a:lnSpc>
                <a:spcPct val="90000"/>
              </a:lnSpc>
            </a:pPr>
            <a:r>
              <a:rPr lang="sk-SK" sz="2800">
                <a:solidFill>
                  <a:schemeClr val="bg1"/>
                </a:solidFill>
                <a:cs typeface="Times New Roman" charset="0"/>
              </a:rPr>
              <a:t>kryštál funguje ako miniatúrna pumpička, ktorá vytláča atrament veľkou rýchlosťou smerom </a:t>
            </a:r>
            <a:r>
              <a:rPr lang="sk-SK" sz="2800">
                <a:solidFill>
                  <a:schemeClr val="bg1"/>
                </a:solidFill>
              </a:rPr>
              <a:t>k </a:t>
            </a:r>
            <a:r>
              <a:rPr lang="sk-SK" sz="2800">
                <a:solidFill>
                  <a:schemeClr val="bg1"/>
                </a:solidFill>
                <a:cs typeface="Times New Roman" charset="0"/>
              </a:rPr>
              <a:t>podložke</a:t>
            </a:r>
            <a:endParaRPr lang="sk-SK" sz="2800">
              <a:solidFill>
                <a:schemeClr val="bg1"/>
              </a:solidFill>
            </a:endParaRPr>
          </a:p>
          <a:p>
            <a:pPr eaLnBrk="1" hangingPunct="1">
              <a:lnSpc>
                <a:spcPct val="90000"/>
              </a:lnSpc>
            </a:pPr>
            <a:r>
              <a:rPr lang="sk-SK" sz="2800">
                <a:solidFill>
                  <a:schemeClr val="bg1"/>
                </a:solidFill>
                <a:cs typeface="Times New Roman" charset="0"/>
              </a:rPr>
              <a:t>drahší výrobný proces</a:t>
            </a:r>
            <a:r>
              <a:rPr lang="sk-SK" sz="2800">
                <a:solidFill>
                  <a:schemeClr val="bg1"/>
                </a:solidFill>
              </a:rPr>
              <a:t>, hlavičky v</a:t>
            </a:r>
            <a:r>
              <a:rPr lang="sk-SK" sz="2800">
                <a:solidFill>
                  <a:schemeClr val="bg1"/>
                </a:solidFill>
                <a:cs typeface="Times New Roman" charset="0"/>
              </a:rPr>
              <a:t>ydržia dlhšie</a:t>
            </a:r>
            <a:endParaRPr lang="cs-CZ" sz="2800">
              <a:solidFill>
                <a:schemeClr val="bg1"/>
              </a:solidFill>
              <a:cs typeface="Times New Roman" charset="0"/>
            </a:endParaRPr>
          </a:p>
        </p:txBody>
      </p:sp>
      <p:pic>
        <p:nvPicPr>
          <p:cNvPr id="23556" name="Picture 4" descr="Epson%20Stylus%20Photo%20R220_2_u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505200"/>
            <a:ext cx="2667000" cy="227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5"/>
          <p:cNvSpPr>
            <a:spLocks noChangeArrowheads="1"/>
          </p:cNvSpPr>
          <p:nvPr/>
        </p:nvSpPr>
        <p:spPr bwMode="auto">
          <a:xfrm>
            <a:off x="1943100" y="11890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3558" name="Text Box 6"/>
          <p:cNvSpPr txBox="1">
            <a:spLocks noChangeArrowheads="1"/>
          </p:cNvSpPr>
          <p:nvPr/>
        </p:nvSpPr>
        <p:spPr bwMode="auto">
          <a:xfrm>
            <a:off x="6629400" y="2743200"/>
            <a:ext cx="1828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k-SK" sz="2400" b="1">
                <a:solidFill>
                  <a:schemeClr val="bg1"/>
                </a:solidFill>
                <a:latin typeface="Times New Roman" charset="0"/>
              </a:rPr>
              <a:t>EPSON</a:t>
            </a:r>
            <a:endParaRPr lang="cs-CZ" sz="2400" b="1">
              <a:solidFill>
                <a:schemeClr val="bg1"/>
              </a:solidFill>
              <a:latin typeface="Times New Roman"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lokTextu 3"/>
          <p:cNvSpPr txBox="1"/>
          <p:nvPr/>
        </p:nvSpPr>
        <p:spPr>
          <a:xfrm>
            <a:off x="2051720" y="2564904"/>
            <a:ext cx="5256584" cy="523220"/>
          </a:xfrm>
          <a:prstGeom prst="rect">
            <a:avLst/>
          </a:prstGeom>
          <a:noFill/>
        </p:spPr>
        <p:txBody>
          <a:bodyPr wrap="square" rtlCol="0">
            <a:spAutoFit/>
          </a:bodyPr>
          <a:lstStyle/>
          <a:p>
            <a:r>
              <a:rPr lang="sk-SK" sz="2800" dirty="0">
                <a:solidFill>
                  <a:schemeClr val="bg1"/>
                </a:solidFill>
                <a:hlinkClick r:id="rId2"/>
              </a:rPr>
              <a:t>INTERAKTÍVNE ZARIADENIA</a:t>
            </a:r>
            <a:endParaRPr lang="en-US" sz="2800" dirty="0">
              <a:solidFill>
                <a:schemeClr val="bg1"/>
              </a:solidFill>
            </a:endParaRPr>
          </a:p>
        </p:txBody>
      </p:sp>
    </p:spTree>
    <p:extLst>
      <p:ext uri="{BB962C8B-B14F-4D97-AF65-F5344CB8AC3E}">
        <p14:creationId xmlns:p14="http://schemas.microsoft.com/office/powerpoint/2010/main" val="30688676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Piezo"/>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785813" y="1714500"/>
            <a:ext cx="7056437" cy="4084638"/>
          </a:xfrm>
          <a:noFill/>
        </p:spPr>
      </p:pic>
      <p:sp>
        <p:nvSpPr>
          <p:cNvPr id="24579" name="Rectangle 2"/>
          <p:cNvSpPr>
            <a:spLocks noGrp="1" noChangeArrowheads="1"/>
          </p:cNvSpPr>
          <p:nvPr>
            <p:ph type="title"/>
          </p:nvPr>
        </p:nvSpPr>
        <p:spPr>
          <a:xfrm>
            <a:off x="457200" y="274638"/>
            <a:ext cx="8229600" cy="796925"/>
          </a:xfrm>
        </p:spPr>
        <p:txBody>
          <a:bodyPr/>
          <a:lstStyle/>
          <a:p>
            <a:pPr algn="l" eaLnBrk="1" hangingPunct="1"/>
            <a:r>
              <a:rPr lang="sk-SK" sz="3600" b="1">
                <a:solidFill>
                  <a:schemeClr val="bg1"/>
                </a:solidFill>
                <a:latin typeface="Comic Sans MS" pitchFamily="66" charset="0"/>
                <a:cs typeface="Times New Roman" charset="0"/>
              </a:rPr>
              <a:t>Piezoelektrická atramentová tlač</a:t>
            </a:r>
            <a:r>
              <a:rPr lang="cs-CZ" sz="3600">
                <a:solidFill>
                  <a:schemeClr val="bg1"/>
                </a:solidFill>
                <a:latin typeface="Comic Sans MS" pitchFamily="66" charset="0"/>
              </a:rPr>
              <a:t> </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solidFill>
                  <a:schemeClr val="bg1"/>
                </a:solidFill>
              </a:rPr>
              <a:t>Piezoelektrický akčný člen</a:t>
            </a:r>
          </a:p>
        </p:txBody>
      </p:sp>
      <p:pic>
        <p:nvPicPr>
          <p:cNvPr id="16386" name="Picture 2" descr="http://mimech.com/printers/ink-jet.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988840"/>
            <a:ext cx="7754507"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ttp://www.kroell-net.de/2BKI/IT/rechnertechnik/Ausgabe/printer/piezo_animation.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79712" y="4365104"/>
            <a:ext cx="5904656" cy="174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48003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500063" y="1571625"/>
            <a:ext cx="8189912"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pPr>
            <a:r>
              <a:rPr lang="cs-CZ" sz="2400">
                <a:solidFill>
                  <a:schemeClr val="bg1"/>
                </a:solidFill>
                <a:latin typeface="Times New Roman" charset="0"/>
              </a:rPr>
              <a:t>Princíp tlače piezo-elektrickou technológiou</a:t>
            </a:r>
          </a:p>
          <a:p>
            <a:pPr marL="742950" lvl="1" indent="-285750">
              <a:lnSpc>
                <a:spcPct val="80000"/>
              </a:lnSpc>
              <a:spcBef>
                <a:spcPct val="20000"/>
              </a:spcBef>
              <a:buFontTx/>
              <a:buChar char="–"/>
            </a:pPr>
            <a:r>
              <a:rPr lang="cs-CZ" sz="2400">
                <a:solidFill>
                  <a:schemeClr val="bg1"/>
                </a:solidFill>
                <a:latin typeface="Times New Roman" charset="0"/>
              </a:rPr>
              <a:t>Na piezo kryštáll je privedené elektrické napätie, ktoré spôsobí jeho prehnutie</a:t>
            </a:r>
          </a:p>
          <a:p>
            <a:pPr marL="742950" lvl="1" indent="-285750">
              <a:lnSpc>
                <a:spcPct val="80000"/>
              </a:lnSpc>
              <a:spcBef>
                <a:spcPct val="20000"/>
              </a:spcBef>
              <a:spcAft>
                <a:spcPct val="50000"/>
              </a:spcAft>
              <a:buFontTx/>
              <a:buChar char="–"/>
            </a:pPr>
            <a:r>
              <a:rPr lang="cs-CZ" sz="2400">
                <a:solidFill>
                  <a:schemeClr val="bg1"/>
                </a:solidFill>
                <a:latin typeface="Times New Roman" charset="0"/>
              </a:rPr>
              <a:t>Prehnutím piezo kryštálu má za následok vystrieknutie  kvapky atramentu z dutiny trysky</a:t>
            </a:r>
          </a:p>
          <a:p>
            <a:pPr marL="342900" indent="-342900">
              <a:lnSpc>
                <a:spcPct val="80000"/>
              </a:lnSpc>
              <a:spcBef>
                <a:spcPct val="20000"/>
              </a:spcBef>
              <a:spcAft>
                <a:spcPct val="40000"/>
              </a:spcAft>
              <a:buFontTx/>
              <a:buChar char="•"/>
            </a:pPr>
            <a:r>
              <a:rPr lang="cs-CZ" sz="2400">
                <a:solidFill>
                  <a:schemeClr val="bg1"/>
                </a:solidFill>
                <a:latin typeface="Times New Roman" charset="0"/>
              </a:rPr>
              <a:t>Prehnutie piezo kryštálu možno pomerne dobre ovládať veľkosťou priloženého napätia, čo dovoľuje s dosť veľkou presnosťou regulovať veľkosť kvapky</a:t>
            </a:r>
          </a:p>
          <a:p>
            <a:pPr marL="342900" indent="-342900">
              <a:spcBef>
                <a:spcPct val="20000"/>
              </a:spcBef>
              <a:spcAft>
                <a:spcPct val="40000"/>
              </a:spcAft>
              <a:buFontTx/>
              <a:buChar char="•"/>
            </a:pPr>
            <a:r>
              <a:rPr lang="cs-CZ" sz="2400">
                <a:solidFill>
                  <a:schemeClr val="bg1"/>
                </a:solidFill>
                <a:latin typeface="Times New Roman" charset="0"/>
              </a:rPr>
              <a:t>Výhodou je aj  vyššia rýchlosť tlače, pretože nie je nutné čakať na ochladenie topného rezistora</a:t>
            </a:r>
          </a:p>
          <a:p>
            <a:pPr marL="342900" indent="-342900">
              <a:lnSpc>
                <a:spcPct val="80000"/>
              </a:lnSpc>
              <a:spcBef>
                <a:spcPct val="20000"/>
              </a:spcBef>
              <a:spcAft>
                <a:spcPct val="40000"/>
              </a:spcAft>
              <a:buFontTx/>
              <a:buChar char="•"/>
            </a:pPr>
            <a:r>
              <a:rPr lang="cs-CZ" sz="2400">
                <a:solidFill>
                  <a:schemeClr val="bg1"/>
                </a:solidFill>
                <a:latin typeface="Times New Roman" charset="0"/>
              </a:rPr>
              <a:t>Tlačová hlava obsahuje väčšinou 192 trysiek (64 trysiek pre každú farbu</a:t>
            </a:r>
            <a:endParaRPr lang="cs-CZ" sz="2000">
              <a:solidFill>
                <a:schemeClr val="bg1"/>
              </a:solidFill>
              <a:latin typeface="Times New Roman" charset="0"/>
            </a:endParaRPr>
          </a:p>
        </p:txBody>
      </p:sp>
      <p:sp>
        <p:nvSpPr>
          <p:cNvPr id="25603" name="Rectangle 2"/>
          <p:cNvSpPr>
            <a:spLocks noGrp="1" noChangeArrowheads="1"/>
          </p:cNvSpPr>
          <p:nvPr>
            <p:ph type="title"/>
          </p:nvPr>
        </p:nvSpPr>
        <p:spPr>
          <a:xfrm>
            <a:off x="457200" y="274638"/>
            <a:ext cx="8229600" cy="796925"/>
          </a:xfrm>
        </p:spPr>
        <p:txBody>
          <a:bodyPr/>
          <a:lstStyle/>
          <a:p>
            <a:pPr algn="l" eaLnBrk="1" hangingPunct="1"/>
            <a:r>
              <a:rPr lang="sk-SK" sz="3600" b="1">
                <a:solidFill>
                  <a:schemeClr val="bg1"/>
                </a:solidFill>
                <a:latin typeface="Comic Sans MS" pitchFamily="66" charset="0"/>
                <a:cs typeface="Times New Roman" charset="0"/>
              </a:rPr>
              <a:t>Piezoelektrická atramentová tlač</a:t>
            </a:r>
            <a:r>
              <a:rPr lang="cs-CZ" sz="3600">
                <a:solidFill>
                  <a:schemeClr val="bg1"/>
                </a:solidFill>
                <a:latin typeface="Comic Sans MS" pitchFamily="66" charset="0"/>
              </a:rPr>
              <a:t> </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16632"/>
            <a:ext cx="8229600" cy="1143000"/>
          </a:xfrm>
        </p:spPr>
        <p:txBody>
          <a:bodyPr/>
          <a:lstStyle/>
          <a:p>
            <a:r>
              <a:rPr lang="sk-SK" dirty="0">
                <a:solidFill>
                  <a:schemeClr val="bg1"/>
                </a:solidFill>
              </a:rPr>
              <a:t>Piezoelektrická tlač</a:t>
            </a:r>
            <a:endParaRPr lang="en-US" dirty="0">
              <a:solidFill>
                <a:schemeClr val="bg1"/>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1348" y="1405635"/>
            <a:ext cx="6275028" cy="375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80740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solidFill>
                  <a:schemeClr val="bg1"/>
                </a:solidFill>
              </a:rPr>
              <a:t>Canon PIXMA MG3650</a:t>
            </a:r>
            <a:endParaRPr lang="en-US" dirty="0">
              <a:solidFill>
                <a:schemeClr val="bg1"/>
              </a:solidFill>
            </a:endParaRPr>
          </a:p>
        </p:txBody>
      </p:sp>
      <p:pic>
        <p:nvPicPr>
          <p:cNvPr id="11266" name="Picture 2" descr="Canon PIXMA MG3650 červená - Atramentová tlačiareň">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878013"/>
            <a:ext cx="5715000" cy="3600451"/>
          </a:xfrm>
          <a:prstGeom prst="rect">
            <a:avLst/>
          </a:prstGeom>
          <a:noFill/>
          <a:extLst>
            <a:ext uri="{909E8E84-426E-40DD-AFC4-6F175D3DCCD1}">
              <a14:hiddenFill xmlns:a14="http://schemas.microsoft.com/office/drawing/2010/main">
                <a:solidFill>
                  <a:srgbClr val="FFFFFF"/>
                </a:solidFill>
              </a14:hiddenFill>
            </a:ext>
          </a:extLst>
        </p:spPr>
      </p:pic>
      <p:sp>
        <p:nvSpPr>
          <p:cNvPr id="3" name="BlokTextu 2"/>
          <p:cNvSpPr txBox="1"/>
          <p:nvPr/>
        </p:nvSpPr>
        <p:spPr>
          <a:xfrm>
            <a:off x="2267744" y="5877272"/>
            <a:ext cx="5976664" cy="369332"/>
          </a:xfrm>
          <a:prstGeom prst="rect">
            <a:avLst/>
          </a:prstGeom>
          <a:noFill/>
        </p:spPr>
        <p:txBody>
          <a:bodyPr wrap="square" rtlCol="0">
            <a:spAutoFit/>
          </a:bodyPr>
          <a:lstStyle/>
          <a:p>
            <a:r>
              <a:rPr lang="sk-SK">
                <a:solidFill>
                  <a:schemeClr val="bg1"/>
                </a:solidFill>
              </a:rPr>
              <a:t>Klikni na obrazok pre spustenie videa</a:t>
            </a:r>
          </a:p>
        </p:txBody>
      </p:sp>
    </p:spTree>
    <p:extLst>
      <p:ext uri="{BB962C8B-B14F-4D97-AF65-F5344CB8AC3E}">
        <p14:creationId xmlns:p14="http://schemas.microsoft.com/office/powerpoint/2010/main" val="197174405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solidFill>
                  <a:schemeClr val="bg1"/>
                </a:solidFill>
              </a:rPr>
              <a:t>Canon PIXMA MG3650</a:t>
            </a:r>
            <a:endParaRPr lang="en-US" dirty="0">
              <a:solidFill>
                <a:schemeClr val="bg1"/>
              </a:solidFill>
            </a:endParaRPr>
          </a:p>
        </p:txBody>
      </p:sp>
      <p:sp>
        <p:nvSpPr>
          <p:cNvPr id="3" name="BlokTextu 2"/>
          <p:cNvSpPr txBox="1"/>
          <p:nvPr/>
        </p:nvSpPr>
        <p:spPr>
          <a:xfrm>
            <a:off x="1069718" y="1988840"/>
            <a:ext cx="6912768" cy="3108543"/>
          </a:xfrm>
          <a:prstGeom prst="rect">
            <a:avLst/>
          </a:prstGeom>
          <a:noFill/>
        </p:spPr>
        <p:txBody>
          <a:bodyPr wrap="square" rtlCol="0">
            <a:spAutoFit/>
          </a:bodyPr>
          <a:lstStyle/>
          <a:p>
            <a:pPr marL="285750" indent="-285750">
              <a:buFont typeface="Wingdings" pitchFamily="2" charset="2"/>
              <a:buChar char="Ø"/>
            </a:pPr>
            <a:r>
              <a:rPr lang="en-US" sz="2800" dirty="0" err="1">
                <a:solidFill>
                  <a:schemeClr val="bg1"/>
                </a:solidFill>
              </a:rPr>
              <a:t>Atramentová</a:t>
            </a:r>
            <a:r>
              <a:rPr lang="en-US" sz="2800" dirty="0">
                <a:solidFill>
                  <a:schemeClr val="bg1"/>
                </a:solidFill>
              </a:rPr>
              <a:t> </a:t>
            </a:r>
            <a:r>
              <a:rPr lang="en-US" sz="2800" dirty="0" err="1">
                <a:solidFill>
                  <a:schemeClr val="bg1"/>
                </a:solidFill>
              </a:rPr>
              <a:t>tlačiareň</a:t>
            </a:r>
            <a:r>
              <a:rPr lang="en-US" sz="2800" dirty="0">
                <a:solidFill>
                  <a:schemeClr val="bg1"/>
                </a:solidFill>
              </a:rPr>
              <a:t> </a:t>
            </a:r>
            <a:r>
              <a:rPr lang="en-US" sz="2800" dirty="0" err="1">
                <a:solidFill>
                  <a:schemeClr val="bg1"/>
                </a:solidFill>
              </a:rPr>
              <a:t>multifunkčná</a:t>
            </a:r>
            <a:r>
              <a:rPr lang="en-US" sz="2800" dirty="0">
                <a:solidFill>
                  <a:schemeClr val="bg1"/>
                </a:solidFill>
              </a:rPr>
              <a:t>, A4,</a:t>
            </a:r>
            <a:endParaRPr lang="sk-SK" sz="2800" dirty="0">
              <a:solidFill>
                <a:schemeClr val="bg1"/>
              </a:solidFill>
            </a:endParaRPr>
          </a:p>
          <a:p>
            <a:pPr marL="285750" indent="-285750">
              <a:buFont typeface="Wingdings" pitchFamily="2" charset="2"/>
              <a:buChar char="Ø"/>
            </a:pPr>
            <a:r>
              <a:rPr lang="en-US" sz="2800" dirty="0" err="1">
                <a:solidFill>
                  <a:schemeClr val="bg1"/>
                </a:solidFill>
              </a:rPr>
              <a:t>skener</a:t>
            </a:r>
            <a:r>
              <a:rPr lang="en-US" sz="2800" dirty="0">
                <a:solidFill>
                  <a:schemeClr val="bg1"/>
                </a:solidFill>
              </a:rPr>
              <a:t>/</a:t>
            </a:r>
            <a:r>
              <a:rPr lang="en-US" sz="2800" dirty="0" err="1">
                <a:solidFill>
                  <a:schemeClr val="bg1"/>
                </a:solidFill>
              </a:rPr>
              <a:t>kopírka</a:t>
            </a:r>
            <a:r>
              <a:rPr lang="en-US" sz="2800" dirty="0">
                <a:solidFill>
                  <a:schemeClr val="bg1"/>
                </a:solidFill>
              </a:rPr>
              <a:t>/</a:t>
            </a:r>
            <a:r>
              <a:rPr lang="en-US" sz="2800" dirty="0" err="1">
                <a:solidFill>
                  <a:schemeClr val="bg1"/>
                </a:solidFill>
              </a:rPr>
              <a:t>tlačiareň</a:t>
            </a:r>
            <a:endParaRPr lang="sk-SK" sz="2800" dirty="0">
              <a:solidFill>
                <a:schemeClr val="bg1"/>
              </a:solidFill>
            </a:endParaRPr>
          </a:p>
          <a:p>
            <a:pPr marL="285750" indent="-285750">
              <a:buFont typeface="Wingdings" pitchFamily="2" charset="2"/>
              <a:buChar char="Ø"/>
            </a:pPr>
            <a:r>
              <a:rPr lang="en-US" sz="2800" dirty="0"/>
              <a:t> </a:t>
            </a:r>
            <a:r>
              <a:rPr lang="en-US" sz="2800" dirty="0">
                <a:solidFill>
                  <a:schemeClr val="bg1"/>
                </a:solidFill>
              </a:rPr>
              <a:t>9,9 </a:t>
            </a:r>
            <a:r>
              <a:rPr lang="en-US" sz="2800" dirty="0" err="1">
                <a:solidFill>
                  <a:schemeClr val="bg1"/>
                </a:solidFill>
              </a:rPr>
              <a:t>obrázkov</a:t>
            </a:r>
            <a:r>
              <a:rPr lang="en-US" sz="2800" dirty="0">
                <a:solidFill>
                  <a:schemeClr val="bg1"/>
                </a:solidFill>
              </a:rPr>
              <a:t> </a:t>
            </a:r>
            <a:r>
              <a:rPr lang="en-US" sz="2800" dirty="0" err="1">
                <a:solidFill>
                  <a:schemeClr val="bg1"/>
                </a:solidFill>
              </a:rPr>
              <a:t>za</a:t>
            </a:r>
            <a:r>
              <a:rPr lang="en-US" sz="2800" dirty="0">
                <a:solidFill>
                  <a:schemeClr val="bg1"/>
                </a:solidFill>
              </a:rPr>
              <a:t> </a:t>
            </a:r>
            <a:r>
              <a:rPr lang="en-US" sz="2800" dirty="0" err="1">
                <a:solidFill>
                  <a:schemeClr val="bg1"/>
                </a:solidFill>
              </a:rPr>
              <a:t>minútu</a:t>
            </a:r>
            <a:r>
              <a:rPr lang="en-US" sz="2800" dirty="0">
                <a:solidFill>
                  <a:schemeClr val="bg1"/>
                </a:solidFill>
              </a:rPr>
              <a:t> </a:t>
            </a:r>
            <a:r>
              <a:rPr lang="en-US" sz="2800" dirty="0" err="1">
                <a:solidFill>
                  <a:schemeClr val="bg1"/>
                </a:solidFill>
              </a:rPr>
              <a:t>čiernobielo</a:t>
            </a:r>
            <a:r>
              <a:rPr lang="en-US" sz="2800" dirty="0">
                <a:solidFill>
                  <a:schemeClr val="bg1"/>
                </a:solidFill>
              </a:rPr>
              <a:t>,</a:t>
            </a:r>
            <a:endParaRPr lang="sk-SK" sz="2800" dirty="0">
              <a:solidFill>
                <a:schemeClr val="bg1"/>
              </a:solidFill>
            </a:endParaRPr>
          </a:p>
          <a:p>
            <a:pPr marL="285750" indent="-285750">
              <a:buFont typeface="Wingdings" pitchFamily="2" charset="2"/>
              <a:buChar char="Ø"/>
            </a:pPr>
            <a:r>
              <a:rPr lang="en-US" sz="2800" dirty="0">
                <a:solidFill>
                  <a:schemeClr val="bg1"/>
                </a:solidFill>
              </a:rPr>
              <a:t> 5,7 </a:t>
            </a:r>
            <a:r>
              <a:rPr lang="en-US" sz="2800" dirty="0" err="1">
                <a:solidFill>
                  <a:schemeClr val="bg1"/>
                </a:solidFill>
              </a:rPr>
              <a:t>obrázkov</a:t>
            </a:r>
            <a:r>
              <a:rPr lang="en-US" sz="2800" dirty="0">
                <a:solidFill>
                  <a:schemeClr val="bg1"/>
                </a:solidFill>
              </a:rPr>
              <a:t> </a:t>
            </a:r>
            <a:r>
              <a:rPr lang="en-US" sz="2800" dirty="0" err="1">
                <a:solidFill>
                  <a:schemeClr val="bg1"/>
                </a:solidFill>
              </a:rPr>
              <a:t>za</a:t>
            </a:r>
            <a:r>
              <a:rPr lang="en-US" sz="2800" dirty="0">
                <a:solidFill>
                  <a:schemeClr val="bg1"/>
                </a:solidFill>
              </a:rPr>
              <a:t> </a:t>
            </a:r>
            <a:r>
              <a:rPr lang="en-US" sz="2800" dirty="0" err="1">
                <a:solidFill>
                  <a:schemeClr val="bg1"/>
                </a:solidFill>
              </a:rPr>
              <a:t>minútu</a:t>
            </a:r>
            <a:r>
              <a:rPr lang="en-US" sz="2800" dirty="0">
                <a:solidFill>
                  <a:schemeClr val="bg1"/>
                </a:solidFill>
              </a:rPr>
              <a:t> </a:t>
            </a:r>
            <a:r>
              <a:rPr lang="en-US" sz="2800" dirty="0" err="1">
                <a:solidFill>
                  <a:schemeClr val="bg1"/>
                </a:solidFill>
              </a:rPr>
              <a:t>farebne</a:t>
            </a:r>
            <a:r>
              <a:rPr lang="en-US" sz="2800" dirty="0">
                <a:solidFill>
                  <a:schemeClr val="bg1"/>
                </a:solidFill>
              </a:rPr>
              <a:t>,</a:t>
            </a:r>
            <a:endParaRPr lang="sk-SK" sz="2800" dirty="0">
              <a:solidFill>
                <a:schemeClr val="bg1"/>
              </a:solidFill>
            </a:endParaRPr>
          </a:p>
          <a:p>
            <a:pPr marL="285750" indent="-285750">
              <a:buFont typeface="Wingdings" pitchFamily="2" charset="2"/>
              <a:buChar char="Ø"/>
            </a:pPr>
            <a:r>
              <a:rPr lang="en-US" sz="2800" dirty="0">
                <a:solidFill>
                  <a:schemeClr val="bg1"/>
                </a:solidFill>
              </a:rPr>
              <a:t> 4800 x 1200 dpi, </a:t>
            </a:r>
            <a:endParaRPr lang="sk-SK" sz="2800" dirty="0">
              <a:solidFill>
                <a:schemeClr val="bg1"/>
              </a:solidFill>
            </a:endParaRPr>
          </a:p>
          <a:p>
            <a:pPr marL="285750" indent="-285750">
              <a:buFont typeface="Wingdings" pitchFamily="2" charset="2"/>
              <a:buChar char="Ø"/>
            </a:pPr>
            <a:r>
              <a:rPr lang="en-US" sz="2800" dirty="0">
                <a:solidFill>
                  <a:schemeClr val="bg1"/>
                </a:solidFill>
              </a:rPr>
              <a:t>duplex, </a:t>
            </a:r>
            <a:r>
              <a:rPr lang="en-US" sz="2800" dirty="0" err="1">
                <a:solidFill>
                  <a:schemeClr val="bg1"/>
                </a:solidFill>
              </a:rPr>
              <a:t>AirPrint</a:t>
            </a:r>
            <a:r>
              <a:rPr lang="en-US" sz="2800" dirty="0">
                <a:solidFill>
                  <a:schemeClr val="bg1"/>
                </a:solidFill>
              </a:rPr>
              <a:t>,</a:t>
            </a:r>
            <a:endParaRPr lang="sk-SK" sz="2800" dirty="0">
              <a:solidFill>
                <a:schemeClr val="bg1"/>
              </a:solidFill>
            </a:endParaRPr>
          </a:p>
          <a:p>
            <a:pPr marL="285750" indent="-285750">
              <a:buFont typeface="Wingdings" pitchFamily="2" charset="2"/>
              <a:buChar char="Ø"/>
            </a:pPr>
            <a:r>
              <a:rPr lang="en-US" sz="2800" dirty="0">
                <a:solidFill>
                  <a:schemeClr val="bg1"/>
                </a:solidFill>
              </a:rPr>
              <a:t> USB + </a:t>
            </a:r>
            <a:r>
              <a:rPr lang="en-US" sz="2800" dirty="0" err="1">
                <a:solidFill>
                  <a:schemeClr val="bg1"/>
                </a:solidFill>
              </a:rPr>
              <a:t>WiFi</a:t>
            </a:r>
            <a:r>
              <a:rPr lang="en-US" sz="2800" dirty="0">
                <a:solidFill>
                  <a:schemeClr val="bg1"/>
                </a:solidFill>
              </a:rPr>
              <a:t> </a:t>
            </a:r>
          </a:p>
        </p:txBody>
      </p:sp>
      <p:sp>
        <p:nvSpPr>
          <p:cNvPr id="4" name="BlokTextu 3"/>
          <p:cNvSpPr txBox="1"/>
          <p:nvPr/>
        </p:nvSpPr>
        <p:spPr>
          <a:xfrm>
            <a:off x="827584" y="1340768"/>
            <a:ext cx="4968552" cy="523220"/>
          </a:xfrm>
          <a:prstGeom prst="rect">
            <a:avLst/>
          </a:prstGeom>
          <a:noFill/>
        </p:spPr>
        <p:txBody>
          <a:bodyPr wrap="square" rtlCol="0">
            <a:spAutoFit/>
          </a:bodyPr>
          <a:lstStyle/>
          <a:p>
            <a:r>
              <a:rPr lang="sk-SK" sz="2800" dirty="0">
                <a:solidFill>
                  <a:schemeClr val="bg1"/>
                </a:solidFill>
              </a:rPr>
              <a:t>TOP Parametre:</a:t>
            </a:r>
            <a:endParaRPr lang="en-US" sz="2800" dirty="0">
              <a:solidFill>
                <a:schemeClr val="bg1"/>
              </a:solidFill>
            </a:endParaRPr>
          </a:p>
        </p:txBody>
      </p:sp>
    </p:spTree>
    <p:extLst>
      <p:ext uri="{BB962C8B-B14F-4D97-AF65-F5344CB8AC3E}">
        <p14:creationId xmlns:p14="http://schemas.microsoft.com/office/powerpoint/2010/main" val="21233914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solidFill>
                  <a:schemeClr val="bg1"/>
                </a:solidFill>
              </a:rPr>
              <a:t>Canon PIXMA MG3650</a:t>
            </a:r>
            <a:endParaRPr lang="en-US" dirty="0">
              <a:solidFill>
                <a:schemeClr val="bg1"/>
              </a:solidFill>
            </a:endParaRPr>
          </a:p>
        </p:txBody>
      </p:sp>
      <p:sp>
        <p:nvSpPr>
          <p:cNvPr id="4" name="BlokTextu 3"/>
          <p:cNvSpPr txBox="1"/>
          <p:nvPr/>
        </p:nvSpPr>
        <p:spPr>
          <a:xfrm>
            <a:off x="827584" y="1484784"/>
            <a:ext cx="7776864" cy="4247317"/>
          </a:xfrm>
          <a:prstGeom prst="rect">
            <a:avLst/>
          </a:prstGeom>
          <a:noFill/>
        </p:spPr>
        <p:txBody>
          <a:bodyPr wrap="square" rtlCol="0">
            <a:spAutoFit/>
          </a:bodyPr>
          <a:lstStyle/>
          <a:p>
            <a:r>
              <a:rPr lang="en-US" b="1" dirty="0" err="1">
                <a:solidFill>
                  <a:schemeClr val="bg1"/>
                </a:solidFill>
              </a:rPr>
              <a:t>Parametre</a:t>
            </a:r>
            <a:r>
              <a:rPr lang="en-US" b="1" dirty="0">
                <a:solidFill>
                  <a:schemeClr val="bg1"/>
                </a:solidFill>
              </a:rPr>
              <a:t> a </a:t>
            </a:r>
            <a:r>
              <a:rPr lang="en-US" b="1" dirty="0" err="1">
                <a:solidFill>
                  <a:schemeClr val="bg1"/>
                </a:solidFill>
              </a:rPr>
              <a:t>špecifikácia</a:t>
            </a:r>
            <a:endParaRPr lang="sk-SK" b="1" dirty="0">
              <a:solidFill>
                <a:schemeClr val="bg1"/>
              </a:solidFill>
            </a:endParaRPr>
          </a:p>
          <a:p>
            <a:pPr marL="285750" indent="-285750" fontAlgn="ctr">
              <a:buFont typeface="Wingdings" pitchFamily="2" charset="2"/>
              <a:buChar char="Ø"/>
            </a:pPr>
            <a:r>
              <a:rPr lang="pl-PL" dirty="0">
                <a:solidFill>
                  <a:schemeClr val="bg1"/>
                </a:solidFill>
                <a:hlinkClick r:id="rId2"/>
              </a:rPr>
              <a:t>Typická spotreba v zapnutom stave</a:t>
            </a:r>
            <a:r>
              <a:rPr lang="pl-PL" dirty="0">
                <a:solidFill>
                  <a:schemeClr val="bg1"/>
                </a:solidFill>
              </a:rPr>
              <a:t>: 16 W</a:t>
            </a:r>
          </a:p>
          <a:p>
            <a:pPr marL="285750" indent="-285750" fontAlgn="ctr">
              <a:buFont typeface="Arial" pitchFamily="34" charset="0"/>
              <a:buChar char="•"/>
            </a:pPr>
            <a:r>
              <a:rPr lang="pl-PL" dirty="0">
                <a:hlinkClick r:id="rId3"/>
              </a:rPr>
              <a:t>Formáty </a:t>
            </a:r>
            <a:r>
              <a:rPr lang="pl-PL" dirty="0">
                <a:solidFill>
                  <a:schemeClr val="bg1"/>
                </a:solidFill>
                <a:hlinkClick r:id="rId3"/>
              </a:rPr>
              <a:t>papiera</a:t>
            </a:r>
            <a:r>
              <a:rPr lang="pl-PL" dirty="0">
                <a:solidFill>
                  <a:schemeClr val="bg1"/>
                </a:solidFill>
              </a:rPr>
              <a:t> : A4, A5, B5, 10 × 15 cm, 13 × 18 cm, 20 × 25 cm</a:t>
            </a:r>
          </a:p>
          <a:p>
            <a:pPr marL="285750" indent="-285750" fontAlgn="ctr">
              <a:buFont typeface="Arial" pitchFamily="34" charset="0"/>
              <a:buChar char="•"/>
            </a:pPr>
            <a:r>
              <a:rPr lang="en-US" dirty="0" err="1">
                <a:solidFill>
                  <a:schemeClr val="bg1"/>
                </a:solidFill>
              </a:rPr>
              <a:t>Rozhranie</a:t>
            </a:r>
            <a:r>
              <a:rPr lang="en-US" dirty="0">
                <a:solidFill>
                  <a:schemeClr val="bg1"/>
                </a:solidFill>
              </a:rPr>
              <a:t> </a:t>
            </a:r>
            <a:r>
              <a:rPr lang="en-US" dirty="0" err="1">
                <a:solidFill>
                  <a:schemeClr val="bg1"/>
                </a:solidFill>
              </a:rPr>
              <a:t>tlačiarne</a:t>
            </a:r>
            <a:r>
              <a:rPr lang="sk-SK" dirty="0">
                <a:solidFill>
                  <a:schemeClr val="bg1"/>
                </a:solidFill>
              </a:rPr>
              <a:t> :</a:t>
            </a:r>
            <a:r>
              <a:rPr lang="en-US" dirty="0">
                <a:solidFill>
                  <a:schemeClr val="bg1"/>
                </a:solidFill>
              </a:rPr>
              <a:t> USB, Wi-F</a:t>
            </a:r>
            <a:endParaRPr lang="sk-SK" dirty="0">
              <a:solidFill>
                <a:schemeClr val="bg1"/>
              </a:solidFill>
            </a:endParaRPr>
          </a:p>
          <a:p>
            <a:pPr marL="285750" indent="-285750" fontAlgn="ctr">
              <a:buFont typeface="Wingdings" pitchFamily="2" charset="2"/>
              <a:buChar char="§"/>
            </a:pPr>
            <a:r>
              <a:rPr lang="en-US" dirty="0" err="1">
                <a:solidFill>
                  <a:schemeClr val="bg1"/>
                </a:solidFill>
              </a:rPr>
              <a:t>Funkcia</a:t>
            </a:r>
            <a:r>
              <a:rPr lang="sk-SK" dirty="0">
                <a:solidFill>
                  <a:schemeClr val="bg1"/>
                </a:solidFill>
              </a:rPr>
              <a:t>:</a:t>
            </a:r>
            <a:r>
              <a:rPr lang="en-US" dirty="0">
                <a:solidFill>
                  <a:schemeClr val="bg1"/>
                </a:solidFill>
              </a:rPr>
              <a:t> </a:t>
            </a:r>
            <a:r>
              <a:rPr lang="en-US" dirty="0" err="1">
                <a:solidFill>
                  <a:schemeClr val="bg1"/>
                </a:solidFill>
              </a:rPr>
              <a:t>Kopírovanie</a:t>
            </a:r>
            <a:r>
              <a:rPr lang="en-US" dirty="0">
                <a:solidFill>
                  <a:schemeClr val="bg1"/>
                </a:solidFill>
              </a:rPr>
              <a:t> a </a:t>
            </a:r>
            <a:r>
              <a:rPr lang="en-US" dirty="0" err="1">
                <a:solidFill>
                  <a:schemeClr val="bg1"/>
                </a:solidFill>
              </a:rPr>
              <a:t>skenovanie</a:t>
            </a:r>
            <a:r>
              <a:rPr lang="en-US" dirty="0">
                <a:solidFill>
                  <a:schemeClr val="bg1"/>
                </a:solidFill>
              </a:rPr>
              <a:t>, </a:t>
            </a:r>
            <a:r>
              <a:rPr lang="en-US" dirty="0" err="1">
                <a:solidFill>
                  <a:schemeClr val="bg1"/>
                </a:solidFill>
              </a:rPr>
              <a:t>Manuálna</a:t>
            </a:r>
            <a:r>
              <a:rPr lang="en-US" dirty="0">
                <a:solidFill>
                  <a:schemeClr val="bg1"/>
                </a:solidFill>
              </a:rPr>
              <a:t> </a:t>
            </a:r>
            <a:r>
              <a:rPr lang="en-US" dirty="0" err="1">
                <a:solidFill>
                  <a:schemeClr val="bg1"/>
                </a:solidFill>
              </a:rPr>
              <a:t>obojstranná</a:t>
            </a:r>
            <a:r>
              <a:rPr lang="en-US" dirty="0">
                <a:solidFill>
                  <a:schemeClr val="bg1"/>
                </a:solidFill>
              </a:rPr>
              <a:t> </a:t>
            </a:r>
            <a:r>
              <a:rPr lang="en-US" dirty="0" err="1">
                <a:solidFill>
                  <a:schemeClr val="bg1"/>
                </a:solidFill>
              </a:rPr>
              <a:t>tlač</a:t>
            </a:r>
            <a:r>
              <a:rPr lang="en-US" dirty="0">
                <a:solidFill>
                  <a:schemeClr val="bg1"/>
                </a:solidFill>
              </a:rPr>
              <a:t>, </a:t>
            </a:r>
            <a:r>
              <a:rPr lang="en-US" dirty="0" err="1">
                <a:solidFill>
                  <a:schemeClr val="bg1"/>
                </a:solidFill>
              </a:rPr>
              <a:t>Automatická</a:t>
            </a:r>
            <a:r>
              <a:rPr lang="en-US" dirty="0">
                <a:solidFill>
                  <a:schemeClr val="bg1"/>
                </a:solidFill>
              </a:rPr>
              <a:t> </a:t>
            </a:r>
            <a:r>
              <a:rPr lang="en-US" dirty="0" err="1">
                <a:solidFill>
                  <a:schemeClr val="bg1"/>
                </a:solidFill>
              </a:rPr>
              <a:t>obojstranná</a:t>
            </a:r>
            <a:r>
              <a:rPr lang="en-US" dirty="0">
                <a:solidFill>
                  <a:schemeClr val="bg1"/>
                </a:solidFill>
              </a:rPr>
              <a:t> </a:t>
            </a:r>
            <a:r>
              <a:rPr lang="en-US" dirty="0" err="1">
                <a:solidFill>
                  <a:schemeClr val="bg1"/>
                </a:solidFill>
              </a:rPr>
              <a:t>tlač</a:t>
            </a:r>
            <a:r>
              <a:rPr lang="en-US" dirty="0">
                <a:solidFill>
                  <a:schemeClr val="bg1"/>
                </a:solidFill>
              </a:rPr>
              <a:t> (duplex), </a:t>
            </a:r>
            <a:r>
              <a:rPr lang="en-US" dirty="0" err="1">
                <a:solidFill>
                  <a:schemeClr val="bg1"/>
                </a:solidFill>
              </a:rPr>
              <a:t>Bezokrajová</a:t>
            </a:r>
            <a:r>
              <a:rPr lang="en-US" dirty="0">
                <a:solidFill>
                  <a:schemeClr val="bg1"/>
                </a:solidFill>
              </a:rPr>
              <a:t> </a:t>
            </a:r>
            <a:r>
              <a:rPr lang="en-US" dirty="0" err="1">
                <a:solidFill>
                  <a:schemeClr val="bg1"/>
                </a:solidFill>
              </a:rPr>
              <a:t>tlač</a:t>
            </a:r>
            <a:r>
              <a:rPr lang="en-US" dirty="0">
                <a:solidFill>
                  <a:schemeClr val="bg1"/>
                </a:solidFill>
              </a:rPr>
              <a:t>, </a:t>
            </a:r>
            <a:r>
              <a:rPr lang="en-US" dirty="0" err="1">
                <a:solidFill>
                  <a:schemeClr val="bg1"/>
                </a:solidFill>
              </a:rPr>
              <a:t>AirPrint</a:t>
            </a:r>
            <a:endParaRPr lang="sk-SK" dirty="0">
              <a:solidFill>
                <a:schemeClr val="bg1"/>
              </a:solidFill>
            </a:endParaRPr>
          </a:p>
          <a:p>
            <a:pPr marL="285750" indent="-285750" fontAlgn="ctr">
              <a:buFont typeface="Arial" pitchFamily="34" charset="0"/>
              <a:buChar char="•"/>
            </a:pPr>
            <a:r>
              <a:rPr lang="pl-PL" dirty="0">
                <a:solidFill>
                  <a:schemeClr val="bg1"/>
                </a:solidFill>
                <a:hlinkClick r:id="rId4"/>
              </a:rPr>
              <a:t>Rozlíšenie skeneru</a:t>
            </a:r>
            <a:r>
              <a:rPr lang="pl-PL" dirty="0">
                <a:solidFill>
                  <a:schemeClr val="bg1"/>
                </a:solidFill>
              </a:rPr>
              <a:t>: 2 400 DPI</a:t>
            </a:r>
          </a:p>
          <a:p>
            <a:pPr marL="285750" indent="-285750" fontAlgn="ctr">
              <a:buFont typeface="Arial" pitchFamily="34" charset="0"/>
              <a:buChar char="•"/>
            </a:pPr>
            <a:r>
              <a:rPr lang="en-US" dirty="0" err="1">
                <a:solidFill>
                  <a:schemeClr val="bg1"/>
                </a:solidFill>
                <a:hlinkClick r:id="rId5"/>
              </a:rPr>
              <a:t>Rýchlosť</a:t>
            </a:r>
            <a:r>
              <a:rPr lang="en-US" dirty="0">
                <a:solidFill>
                  <a:schemeClr val="bg1"/>
                </a:solidFill>
                <a:hlinkClick r:id="rId5"/>
              </a:rPr>
              <a:t> </a:t>
            </a:r>
            <a:r>
              <a:rPr lang="en-US" dirty="0" err="1">
                <a:solidFill>
                  <a:schemeClr val="bg1"/>
                </a:solidFill>
                <a:hlinkClick r:id="rId5"/>
              </a:rPr>
              <a:t>skenovania</a:t>
            </a:r>
            <a:r>
              <a:rPr lang="sk-SK" dirty="0">
                <a:solidFill>
                  <a:schemeClr val="bg1"/>
                </a:solidFill>
              </a:rPr>
              <a:t>:</a:t>
            </a:r>
            <a:r>
              <a:rPr lang="en-US" dirty="0">
                <a:solidFill>
                  <a:schemeClr val="bg1"/>
                </a:solidFill>
              </a:rPr>
              <a:t> 14 str./min</a:t>
            </a:r>
            <a:endParaRPr lang="sk-SK" dirty="0">
              <a:solidFill>
                <a:schemeClr val="bg1"/>
              </a:solidFill>
            </a:endParaRPr>
          </a:p>
          <a:p>
            <a:pPr marL="285750" indent="-285750" fontAlgn="ctr">
              <a:buFont typeface="Arial" pitchFamily="34" charset="0"/>
              <a:buChar char="•"/>
            </a:pPr>
            <a:r>
              <a:rPr lang="en-US" dirty="0" err="1">
                <a:solidFill>
                  <a:schemeClr val="bg1"/>
                </a:solidFill>
                <a:hlinkClick r:id="rId6"/>
              </a:rPr>
              <a:t>Maximálne</a:t>
            </a:r>
            <a:r>
              <a:rPr lang="en-US" dirty="0">
                <a:solidFill>
                  <a:schemeClr val="bg1"/>
                </a:solidFill>
                <a:hlinkClick r:id="rId6"/>
              </a:rPr>
              <a:t> </a:t>
            </a:r>
            <a:r>
              <a:rPr lang="en-US" dirty="0" err="1">
                <a:solidFill>
                  <a:schemeClr val="bg1"/>
                </a:solidFill>
                <a:hlinkClick r:id="rId6"/>
              </a:rPr>
              <a:t>rozlíšenie</a:t>
            </a:r>
            <a:r>
              <a:rPr lang="en-US" dirty="0">
                <a:solidFill>
                  <a:schemeClr val="bg1"/>
                </a:solidFill>
                <a:hlinkClick r:id="rId6"/>
              </a:rPr>
              <a:t> </a:t>
            </a:r>
            <a:r>
              <a:rPr lang="en-US" dirty="0" err="1">
                <a:solidFill>
                  <a:schemeClr val="bg1"/>
                </a:solidFill>
                <a:hlinkClick r:id="rId6"/>
              </a:rPr>
              <a:t>tlače</a:t>
            </a:r>
            <a:r>
              <a:rPr lang="sk-SK" dirty="0">
                <a:solidFill>
                  <a:schemeClr val="bg1"/>
                </a:solidFill>
              </a:rPr>
              <a:t>:</a:t>
            </a:r>
            <a:r>
              <a:rPr lang="en-US" dirty="0">
                <a:solidFill>
                  <a:schemeClr val="bg1"/>
                </a:solidFill>
              </a:rPr>
              <a:t> 4 800 DPI</a:t>
            </a:r>
            <a:endParaRPr lang="sk-SK" dirty="0">
              <a:solidFill>
                <a:schemeClr val="bg1"/>
              </a:solidFill>
            </a:endParaRPr>
          </a:p>
          <a:p>
            <a:pPr marL="285750" indent="-285750" fontAlgn="ctr">
              <a:buFont typeface="Arial" pitchFamily="34" charset="0"/>
              <a:buChar char="•"/>
            </a:pPr>
            <a:r>
              <a:rPr lang="en-US" dirty="0" err="1">
                <a:solidFill>
                  <a:schemeClr val="bg1"/>
                </a:solidFill>
                <a:hlinkClick r:id="rId7"/>
              </a:rPr>
              <a:t>Rýchlosť</a:t>
            </a:r>
            <a:r>
              <a:rPr lang="en-US" dirty="0">
                <a:solidFill>
                  <a:schemeClr val="bg1"/>
                </a:solidFill>
                <a:hlinkClick r:id="rId7"/>
              </a:rPr>
              <a:t> </a:t>
            </a:r>
            <a:r>
              <a:rPr lang="en-US" dirty="0" err="1">
                <a:solidFill>
                  <a:schemeClr val="bg1"/>
                </a:solidFill>
                <a:hlinkClick r:id="rId7"/>
              </a:rPr>
              <a:t>farebnej</a:t>
            </a:r>
            <a:r>
              <a:rPr lang="en-US" dirty="0">
                <a:solidFill>
                  <a:schemeClr val="bg1"/>
                </a:solidFill>
                <a:hlinkClick r:id="rId7"/>
              </a:rPr>
              <a:t> </a:t>
            </a:r>
            <a:r>
              <a:rPr lang="en-US" dirty="0" err="1">
                <a:solidFill>
                  <a:schemeClr val="bg1"/>
                </a:solidFill>
                <a:hlinkClick r:id="rId7"/>
              </a:rPr>
              <a:t>tlače</a:t>
            </a:r>
            <a:r>
              <a:rPr lang="sk-SK" dirty="0">
                <a:solidFill>
                  <a:schemeClr val="bg1"/>
                </a:solidFill>
              </a:rPr>
              <a:t>:</a:t>
            </a:r>
            <a:r>
              <a:rPr lang="en-US" dirty="0">
                <a:solidFill>
                  <a:schemeClr val="bg1"/>
                </a:solidFill>
              </a:rPr>
              <a:t> 5,7 str./min</a:t>
            </a:r>
            <a:endParaRPr lang="sk-SK" dirty="0">
              <a:solidFill>
                <a:schemeClr val="bg1"/>
              </a:solidFill>
            </a:endParaRPr>
          </a:p>
          <a:p>
            <a:pPr marL="285750" indent="-285750" fontAlgn="ctr">
              <a:buFont typeface="Arial" pitchFamily="34" charset="0"/>
              <a:buChar char="•"/>
            </a:pPr>
            <a:r>
              <a:rPr lang="en-US" dirty="0" err="1">
                <a:solidFill>
                  <a:schemeClr val="bg1"/>
                </a:solidFill>
                <a:hlinkClick r:id="rId8"/>
              </a:rPr>
              <a:t>Rýchlosť</a:t>
            </a:r>
            <a:r>
              <a:rPr lang="en-US" dirty="0">
                <a:solidFill>
                  <a:schemeClr val="bg1"/>
                </a:solidFill>
                <a:hlinkClick r:id="rId8"/>
              </a:rPr>
              <a:t> </a:t>
            </a:r>
            <a:r>
              <a:rPr lang="en-US" dirty="0" err="1">
                <a:solidFill>
                  <a:schemeClr val="bg1"/>
                </a:solidFill>
                <a:hlinkClick r:id="rId8"/>
              </a:rPr>
              <a:t>čiernobielej</a:t>
            </a:r>
            <a:r>
              <a:rPr lang="en-US" dirty="0">
                <a:solidFill>
                  <a:schemeClr val="bg1"/>
                </a:solidFill>
                <a:hlinkClick r:id="rId8"/>
              </a:rPr>
              <a:t> </a:t>
            </a:r>
            <a:r>
              <a:rPr lang="en-US" dirty="0" err="1">
                <a:solidFill>
                  <a:schemeClr val="bg1"/>
                </a:solidFill>
                <a:hlinkClick r:id="rId8"/>
              </a:rPr>
              <a:t>tlače</a:t>
            </a:r>
            <a:r>
              <a:rPr lang="sk-SK" dirty="0">
                <a:solidFill>
                  <a:schemeClr val="bg1"/>
                </a:solidFill>
              </a:rPr>
              <a:t>:</a:t>
            </a:r>
            <a:r>
              <a:rPr lang="en-US" dirty="0">
                <a:solidFill>
                  <a:schemeClr val="bg1"/>
                </a:solidFill>
              </a:rPr>
              <a:t> 9,9 str./min</a:t>
            </a:r>
            <a:endParaRPr lang="sk-SK" dirty="0">
              <a:solidFill>
                <a:schemeClr val="bg1"/>
              </a:solidFill>
            </a:endParaRPr>
          </a:p>
          <a:p>
            <a:pPr marL="285750" indent="-285750" fontAlgn="ctr">
              <a:buFont typeface="Arial" pitchFamily="34" charset="0"/>
              <a:buChar char="•"/>
            </a:pPr>
            <a:r>
              <a:rPr lang="pl-PL" dirty="0">
                <a:solidFill>
                  <a:schemeClr val="bg1"/>
                </a:solidFill>
                <a:hlinkClick r:id="rId9"/>
              </a:rPr>
              <a:t>Spotreba v Stand-by</a:t>
            </a:r>
            <a:r>
              <a:rPr lang="pl-PL" dirty="0">
                <a:solidFill>
                  <a:schemeClr val="bg1"/>
                </a:solidFill>
              </a:rPr>
              <a:t>: 1,4 W</a:t>
            </a:r>
          </a:p>
          <a:p>
            <a:pPr marL="285750" indent="-285750" fontAlgn="ctr">
              <a:buFont typeface="Arial" pitchFamily="34" charset="0"/>
              <a:buChar char="•"/>
            </a:pPr>
            <a:endParaRPr lang="pl-PL" dirty="0">
              <a:solidFill>
                <a:schemeClr val="bg1"/>
              </a:solidFill>
            </a:endParaRPr>
          </a:p>
          <a:p>
            <a:pPr marL="285750" indent="-285750" fontAlgn="ctr">
              <a:buFont typeface="Arial" pitchFamily="34" charset="0"/>
              <a:buChar char="•"/>
            </a:pPr>
            <a:endParaRPr lang="en-US" b="1" dirty="0">
              <a:solidFill>
                <a:schemeClr val="bg1"/>
              </a:solidFill>
            </a:endParaRPr>
          </a:p>
          <a:p>
            <a:pPr marL="285750" indent="-285750">
              <a:buFont typeface="Arial" pitchFamily="34" charset="0"/>
              <a:buChar char="•"/>
            </a:pPr>
            <a:endParaRPr lang="en-US" dirty="0"/>
          </a:p>
        </p:txBody>
      </p:sp>
    </p:spTree>
    <p:extLst>
      <p:ext uri="{BB962C8B-B14F-4D97-AF65-F5344CB8AC3E}">
        <p14:creationId xmlns:p14="http://schemas.microsoft.com/office/powerpoint/2010/main" val="39633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 calcmode="lin" valueType="num">
                                      <p:cBhvr additive="base">
                                        <p:cTn id="37"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
                                            <p:txEl>
                                              <p:pRg st="7" end="7"/>
                                            </p:txEl>
                                          </p:spTgt>
                                        </p:tgtEl>
                                        <p:attrNameLst>
                                          <p:attrName>style.visibility</p:attrName>
                                        </p:attrNameLst>
                                      </p:cBhvr>
                                      <p:to>
                                        <p:strVal val="visible"/>
                                      </p:to>
                                    </p:set>
                                    <p:anim calcmode="lin" valueType="num">
                                      <p:cBhvr additive="base">
                                        <p:cTn id="43"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8" end="8"/>
                                            </p:txEl>
                                          </p:spTgt>
                                        </p:tgtEl>
                                        <p:attrNameLst>
                                          <p:attrName>style.visibility</p:attrName>
                                        </p:attrNameLst>
                                      </p:cBhvr>
                                      <p:to>
                                        <p:strVal val="visible"/>
                                      </p:to>
                                    </p:set>
                                    <p:anim calcmode="lin" valueType="num">
                                      <p:cBhvr additive="base">
                                        <p:cTn id="49"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lgn="l" eaLnBrk="1" hangingPunct="1"/>
            <a:r>
              <a:rPr lang="sk-SK" sz="3600">
                <a:solidFill>
                  <a:schemeClr val="bg1"/>
                </a:solidFill>
                <a:latin typeface="Comic Sans MS" pitchFamily="66" charset="0"/>
              </a:rPr>
              <a:t>Laserová tlač</a:t>
            </a:r>
            <a:endParaRPr lang="cs-CZ" sz="3600">
              <a:solidFill>
                <a:schemeClr val="bg1"/>
              </a:solidFill>
              <a:latin typeface="Comic Sans MS" pitchFamily="66" charset="0"/>
            </a:endParaRPr>
          </a:p>
        </p:txBody>
      </p:sp>
      <p:sp>
        <p:nvSpPr>
          <p:cNvPr id="26627" name="Rectangle 3"/>
          <p:cNvSpPr>
            <a:spLocks noGrp="1" noChangeArrowheads="1"/>
          </p:cNvSpPr>
          <p:nvPr>
            <p:ph type="body" idx="1"/>
          </p:nvPr>
        </p:nvSpPr>
        <p:spPr>
          <a:xfrm>
            <a:off x="457200" y="1600200"/>
            <a:ext cx="6777038" cy="4441825"/>
          </a:xfrm>
        </p:spPr>
        <p:txBody>
          <a:bodyPr/>
          <a:lstStyle/>
          <a:p>
            <a:pPr eaLnBrk="1" hangingPunct="1">
              <a:lnSpc>
                <a:spcPct val="90000"/>
              </a:lnSpc>
            </a:pPr>
            <a:r>
              <a:rPr lang="sk-SK" sz="2800">
                <a:solidFill>
                  <a:schemeClr val="bg1"/>
                </a:solidFill>
                <a:cs typeface="Times New Roman" charset="0"/>
              </a:rPr>
              <a:t>Ako dokáže laserový lúč vykresliť obraz na papier?</a:t>
            </a:r>
            <a:endParaRPr lang="cs-CZ" sz="2800">
              <a:solidFill>
                <a:schemeClr val="bg1"/>
              </a:solidFill>
              <a:cs typeface="Arial" charset="0"/>
            </a:endParaRPr>
          </a:p>
          <a:p>
            <a:pPr eaLnBrk="1" hangingPunct="1">
              <a:lnSpc>
                <a:spcPct val="90000"/>
              </a:lnSpc>
            </a:pPr>
            <a:r>
              <a:rPr lang="cs-CZ" sz="2800">
                <a:solidFill>
                  <a:schemeClr val="bg1"/>
                </a:solidFill>
                <a:cs typeface="Arial" charset="0"/>
              </a:rPr>
              <a:t>Statická elektrina:</a:t>
            </a:r>
            <a:endParaRPr lang="sk-SK" sz="2800">
              <a:solidFill>
                <a:schemeClr val="bg1"/>
              </a:solidFill>
            </a:endParaRPr>
          </a:p>
          <a:p>
            <a:pPr lvl="1" eaLnBrk="1" hangingPunct="1">
              <a:lnSpc>
                <a:spcPct val="90000"/>
              </a:lnSpc>
            </a:pPr>
            <a:r>
              <a:rPr lang="sk-SK" sz="2400">
                <a:solidFill>
                  <a:schemeClr val="bg1"/>
                </a:solidFill>
              </a:rPr>
              <a:t>je z</a:t>
            </a:r>
            <a:r>
              <a:rPr lang="cs-CZ" sz="2400">
                <a:solidFill>
                  <a:schemeClr val="bg1"/>
                </a:solidFill>
                <a:cs typeface="Arial" charset="0"/>
              </a:rPr>
              <a:t>ákladom celej technológie </a:t>
            </a:r>
            <a:endParaRPr lang="sk-SK" sz="2400">
              <a:solidFill>
                <a:schemeClr val="bg1"/>
              </a:solidFill>
            </a:endParaRPr>
          </a:p>
          <a:p>
            <a:pPr lvl="1" eaLnBrk="1" hangingPunct="1">
              <a:lnSpc>
                <a:spcPct val="90000"/>
              </a:lnSpc>
            </a:pPr>
            <a:r>
              <a:rPr lang="cs-CZ" sz="2400">
                <a:solidFill>
                  <a:schemeClr val="bg1"/>
                </a:solidFill>
                <a:cs typeface="Arial" charset="0"/>
              </a:rPr>
              <a:t>Statická elektrina </a:t>
            </a:r>
            <a:r>
              <a:rPr lang="sk-SK" sz="2400">
                <a:solidFill>
                  <a:schemeClr val="bg1"/>
                </a:solidFill>
              </a:rPr>
              <a:t>= </a:t>
            </a:r>
            <a:r>
              <a:rPr lang="cs-CZ" sz="2400">
                <a:solidFill>
                  <a:schemeClr val="bg1"/>
                </a:solidFill>
                <a:cs typeface="Arial" charset="0"/>
              </a:rPr>
              <a:t>elektrický náboj</a:t>
            </a:r>
            <a:endParaRPr lang="sk-SK" sz="2400">
              <a:solidFill>
                <a:schemeClr val="bg1"/>
              </a:solidFill>
            </a:endParaRPr>
          </a:p>
          <a:p>
            <a:pPr lvl="1" eaLnBrk="1" hangingPunct="1">
              <a:lnSpc>
                <a:spcPct val="90000"/>
              </a:lnSpc>
              <a:buFontTx/>
              <a:buNone/>
            </a:pPr>
            <a:r>
              <a:rPr lang="sk-SK" sz="2400">
                <a:solidFill>
                  <a:schemeClr val="bg1"/>
                </a:solidFill>
              </a:rPr>
              <a:t>	</a:t>
            </a:r>
            <a:r>
              <a:rPr lang="cs-CZ" sz="2400">
                <a:solidFill>
                  <a:schemeClr val="bg1"/>
                </a:solidFill>
                <a:cs typeface="Arial" charset="0"/>
              </a:rPr>
              <a:t>na izolovanom objekte</a:t>
            </a:r>
            <a:endParaRPr lang="sk-SK" sz="2400">
              <a:solidFill>
                <a:schemeClr val="bg1"/>
              </a:solidFill>
            </a:endParaRPr>
          </a:p>
          <a:p>
            <a:pPr lvl="1" eaLnBrk="1" hangingPunct="1">
              <a:lnSpc>
                <a:spcPct val="90000"/>
              </a:lnSpc>
            </a:pPr>
            <a:r>
              <a:rPr lang="sk-SK" sz="2400">
                <a:solidFill>
                  <a:schemeClr val="bg1"/>
                </a:solidFill>
              </a:rPr>
              <a:t>Kladne a z</a:t>
            </a:r>
            <a:r>
              <a:rPr lang="cs-CZ" sz="2400">
                <a:solidFill>
                  <a:schemeClr val="bg1"/>
                </a:solidFill>
                <a:cs typeface="Arial" charset="0"/>
              </a:rPr>
              <a:t>áporn</a:t>
            </a:r>
            <a:r>
              <a:rPr lang="sk-SK" sz="2400">
                <a:solidFill>
                  <a:schemeClr val="bg1"/>
                </a:solidFill>
              </a:rPr>
              <a:t>e</a:t>
            </a:r>
            <a:r>
              <a:rPr lang="cs-CZ" sz="2400">
                <a:solidFill>
                  <a:schemeClr val="bg1"/>
                </a:solidFill>
                <a:cs typeface="Arial" charset="0"/>
              </a:rPr>
              <a:t> nabité častice sa priťahujú</a:t>
            </a:r>
            <a:r>
              <a:rPr lang="sk-SK" sz="2400">
                <a:solidFill>
                  <a:schemeClr val="bg1"/>
                </a:solidFill>
              </a:rPr>
              <a:t>!</a:t>
            </a:r>
            <a:endParaRPr lang="cs-CZ" sz="2400">
              <a:solidFill>
                <a:schemeClr val="bg1"/>
              </a:solidFill>
            </a:endParaRPr>
          </a:p>
          <a:p>
            <a:pPr eaLnBrk="1" hangingPunct="1">
              <a:lnSpc>
                <a:spcPct val="90000"/>
              </a:lnSpc>
            </a:pPr>
            <a:r>
              <a:rPr lang="sk-SK" sz="2800">
                <a:solidFill>
                  <a:schemeClr val="bg1"/>
                </a:solidFill>
                <a:cs typeface="Times New Roman" charset="0"/>
              </a:rPr>
              <a:t>Laserová tlačiaren využíva tento poznatok ako „dočasné lepidlo“</a:t>
            </a:r>
            <a:r>
              <a:rPr lang="cs-CZ" sz="2800">
                <a:solidFill>
                  <a:schemeClr val="bg1"/>
                </a:solidFill>
              </a:rPr>
              <a:t> </a:t>
            </a:r>
          </a:p>
        </p:txBody>
      </p:sp>
      <p:pic>
        <p:nvPicPr>
          <p:cNvPr id="26628" name="Picture 4" descr="HP%20LaserJet%203600_OB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667000"/>
            <a:ext cx="28321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5"/>
          <p:cNvSpPr>
            <a:spLocks noChangeArrowheads="1"/>
          </p:cNvSpPr>
          <p:nvPr/>
        </p:nvSpPr>
        <p:spPr bwMode="auto">
          <a:xfrm>
            <a:off x="3017838" y="1714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eaLnBrk="1" hangingPunct="1"/>
            <a:r>
              <a:rPr lang="sk-SK" sz="3600">
                <a:solidFill>
                  <a:schemeClr val="bg1"/>
                </a:solidFill>
                <a:latin typeface="Comic Sans MS" pitchFamily="66" charset="0"/>
              </a:rPr>
              <a:t>Prechod papiera cez tlačiareň</a:t>
            </a:r>
            <a:endParaRPr lang="cs-CZ" sz="3600">
              <a:solidFill>
                <a:schemeClr val="bg1"/>
              </a:solidFill>
              <a:latin typeface="Comic Sans MS" pitchFamily="66" charset="0"/>
            </a:endParaRPr>
          </a:p>
        </p:txBody>
      </p:sp>
      <p:sp>
        <p:nvSpPr>
          <p:cNvPr id="27651" name="Rectangle 3"/>
          <p:cNvSpPr>
            <a:spLocks noChangeArrowheads="1"/>
          </p:cNvSpPr>
          <p:nvPr/>
        </p:nvSpPr>
        <p:spPr bwMode="auto">
          <a:xfrm>
            <a:off x="2771775" y="1890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27653" name="Text Box 5"/>
          <p:cNvSpPr txBox="1">
            <a:spLocks noChangeArrowheads="1"/>
          </p:cNvSpPr>
          <p:nvPr/>
        </p:nvSpPr>
        <p:spPr bwMode="auto">
          <a:xfrm>
            <a:off x="609600" y="1752600"/>
            <a:ext cx="6858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cs-CZ" sz="2400" b="1">
                <a:solidFill>
                  <a:schemeClr val="bg1"/>
                </a:solidFill>
                <a:cs typeface="Arial" charset="0"/>
              </a:rPr>
              <a:t>Komponenty</a:t>
            </a:r>
            <a:r>
              <a:rPr lang="sk-SK" sz="2400" b="1">
                <a:solidFill>
                  <a:schemeClr val="bg1"/>
                </a:solidFill>
              </a:rPr>
              <a:t>:</a:t>
            </a:r>
          </a:p>
          <a:p>
            <a:pPr eaLnBrk="1" hangingPunct="1">
              <a:spcBef>
                <a:spcPct val="50000"/>
              </a:spcBef>
            </a:pPr>
            <a:r>
              <a:rPr lang="sk-SK" sz="2400" b="1">
                <a:solidFill>
                  <a:schemeClr val="bg1"/>
                </a:solidFill>
              </a:rPr>
              <a:t>	- </a:t>
            </a:r>
            <a:r>
              <a:rPr lang="cs-CZ" sz="2400" b="1">
                <a:solidFill>
                  <a:schemeClr val="bg1"/>
                </a:solidFill>
                <a:cs typeface="Arial" charset="0"/>
              </a:rPr>
              <a:t>fotoreceptor </a:t>
            </a:r>
            <a:r>
              <a:rPr lang="sk-SK" sz="2400" b="1">
                <a:solidFill>
                  <a:schemeClr val="bg1"/>
                </a:solidFill>
              </a:rPr>
              <a:t>=</a:t>
            </a:r>
            <a:r>
              <a:rPr lang="cs-CZ" sz="2400" b="1">
                <a:solidFill>
                  <a:schemeClr val="bg1"/>
                </a:solidFill>
                <a:cs typeface="Arial" charset="0"/>
              </a:rPr>
              <a:t> </a:t>
            </a:r>
            <a:r>
              <a:rPr lang="sk-SK" sz="2400" b="1">
                <a:solidFill>
                  <a:schemeClr val="bg1"/>
                </a:solidFill>
              </a:rPr>
              <a:t>svetlocitlivý valec</a:t>
            </a:r>
          </a:p>
        </p:txBody>
      </p:sp>
      <p:sp>
        <p:nvSpPr>
          <p:cNvPr id="38918" name="Text Box 6"/>
          <p:cNvSpPr txBox="1">
            <a:spLocks noChangeArrowheads="1"/>
          </p:cNvSpPr>
          <p:nvPr/>
        </p:nvSpPr>
        <p:spPr bwMode="auto">
          <a:xfrm>
            <a:off x="5029200" y="3200400"/>
            <a:ext cx="3581400" cy="2838450"/>
          </a:xfrm>
          <a:prstGeom prst="rect">
            <a:avLst/>
          </a:prstGeom>
          <a:solidFill>
            <a:schemeClr val="hlink"/>
          </a:solidFill>
          <a:ln w="3175">
            <a:solidFill>
              <a:schemeClr val="tx1"/>
            </a:solidFill>
            <a:miter lim="800000"/>
            <a:headEnd/>
            <a:tailEnd/>
          </a:ln>
          <a:effectLst>
            <a:outerShdw dist="107763" dir="18900000" algn="ctr" rotWithShape="0">
              <a:schemeClr val="bg2"/>
            </a:outerShdw>
          </a:effectLst>
        </p:spPr>
        <p:txBody>
          <a:bodyPr>
            <a:spAutoFit/>
          </a:bodyPr>
          <a:lstStyle/>
          <a:p>
            <a:pPr lvl="1">
              <a:spcBef>
                <a:spcPct val="50000"/>
              </a:spcBef>
              <a:defRPr/>
            </a:pPr>
            <a:r>
              <a:rPr lang="cs-CZ" sz="2000" b="1" u="sng">
                <a:solidFill>
                  <a:schemeClr val="bg1"/>
                </a:solidFill>
                <a:latin typeface="Times New Roman" pitchFamily="18" charset="0"/>
                <a:cs typeface="Arial" pitchFamily="34" charset="0"/>
              </a:rPr>
              <a:t>Valec</a:t>
            </a:r>
            <a:r>
              <a:rPr lang="sk-SK" sz="2000" b="1" u="sng">
                <a:solidFill>
                  <a:schemeClr val="bg1"/>
                </a:solidFill>
                <a:latin typeface="Times New Roman" pitchFamily="18" charset="0"/>
              </a:rPr>
              <a:t>:</a:t>
            </a:r>
          </a:p>
          <a:p>
            <a:pPr lvl="1">
              <a:spcBef>
                <a:spcPct val="50000"/>
              </a:spcBef>
              <a:buFontTx/>
              <a:buChar char="-"/>
              <a:defRPr/>
            </a:pPr>
            <a:r>
              <a:rPr lang="cs-CZ" sz="2000">
                <a:solidFill>
                  <a:schemeClr val="bg1"/>
                </a:solidFill>
                <a:latin typeface="Times New Roman" pitchFamily="18" charset="0"/>
                <a:cs typeface="Arial" pitchFamily="34" charset="0"/>
              </a:rPr>
              <a:t>vyrobený zo svetlocitlivého materiálu</a:t>
            </a:r>
            <a:endParaRPr lang="sk-SK" sz="2000">
              <a:solidFill>
                <a:schemeClr val="bg1"/>
              </a:solidFill>
              <a:latin typeface="Times New Roman" pitchFamily="18" charset="0"/>
            </a:endParaRPr>
          </a:p>
          <a:p>
            <a:pPr lvl="1">
              <a:spcBef>
                <a:spcPct val="50000"/>
              </a:spcBef>
              <a:buFontTx/>
              <a:buChar char="-"/>
              <a:defRPr/>
            </a:pPr>
            <a:r>
              <a:rPr lang="cs-CZ" sz="2000">
                <a:solidFill>
                  <a:schemeClr val="bg1"/>
                </a:solidFill>
                <a:latin typeface="Times New Roman" pitchFamily="18" charset="0"/>
                <a:cs typeface="Arial" pitchFamily="34" charset="0"/>
              </a:rPr>
              <a:t>vybije </a:t>
            </a:r>
            <a:r>
              <a:rPr lang="sk-SK" sz="2000">
                <a:solidFill>
                  <a:schemeClr val="bg1"/>
                </a:solidFill>
                <a:latin typeface="Times New Roman" pitchFamily="18" charset="0"/>
              </a:rPr>
              <a:t>sa </a:t>
            </a:r>
            <a:r>
              <a:rPr lang="cs-CZ" sz="2000">
                <a:solidFill>
                  <a:schemeClr val="bg1"/>
                </a:solidFill>
                <a:latin typeface="Times New Roman" pitchFamily="18" charset="0"/>
                <a:cs typeface="Arial" pitchFamily="34" charset="0"/>
              </a:rPr>
              <a:t>pôsobením svetla (svetelných fotónov</a:t>
            </a:r>
            <a:r>
              <a:rPr lang="sk-SK" sz="2000">
                <a:solidFill>
                  <a:schemeClr val="bg1"/>
                </a:solidFill>
                <a:latin typeface="Times New Roman" pitchFamily="18" charset="0"/>
              </a:rPr>
              <a:t>)</a:t>
            </a:r>
            <a:endParaRPr lang="cs-CZ" sz="2000">
              <a:solidFill>
                <a:schemeClr val="bg1"/>
              </a:solidFill>
              <a:latin typeface="Times New Roman" pitchFamily="18" charset="0"/>
              <a:cs typeface="Arial" pitchFamily="34" charset="0"/>
            </a:endParaRPr>
          </a:p>
          <a:p>
            <a:pPr>
              <a:spcBef>
                <a:spcPct val="50000"/>
              </a:spcBef>
              <a:defRPr/>
            </a:pPr>
            <a:endParaRPr lang="cs-CZ" sz="2000">
              <a:solidFill>
                <a:schemeClr val="bg1"/>
              </a:solidFill>
              <a:latin typeface="Times New Roman" pitchFamily="18" charset="0"/>
            </a:endParaRPr>
          </a:p>
          <a:p>
            <a:pPr>
              <a:spcBef>
                <a:spcPct val="50000"/>
              </a:spcBef>
              <a:defRPr/>
            </a:pPr>
            <a:endParaRPr lang="cs-CZ" sz="2000">
              <a:solidFill>
                <a:schemeClr val="bg1"/>
              </a:solidFill>
              <a:latin typeface="Times New Roman" pitchFamily="18"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12779"/>
            <a:ext cx="3921457" cy="3379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eaLnBrk="1" hangingPunct="1"/>
            <a:r>
              <a:rPr lang="sk-SK" sz="3600">
                <a:solidFill>
                  <a:schemeClr val="bg1"/>
                </a:solidFill>
                <a:latin typeface="Comic Sans MS" pitchFamily="66" charset="0"/>
              </a:rPr>
              <a:t>Komponenty laserovej tlačiarne</a:t>
            </a:r>
            <a:endParaRPr lang="cs-CZ" sz="3600">
              <a:solidFill>
                <a:schemeClr val="bg1"/>
              </a:solidFill>
              <a:latin typeface="Comic Sans MS" pitchFamily="66" charset="0"/>
            </a:endParaRPr>
          </a:p>
        </p:txBody>
      </p:sp>
      <p:sp>
        <p:nvSpPr>
          <p:cNvPr id="28675" name="Rectangle 3"/>
          <p:cNvSpPr>
            <a:spLocks noGrp="1" noChangeArrowheads="1"/>
          </p:cNvSpPr>
          <p:nvPr>
            <p:ph type="body" idx="1"/>
          </p:nvPr>
        </p:nvSpPr>
        <p:spPr>
          <a:xfrm>
            <a:off x="251520" y="1628800"/>
            <a:ext cx="3146425" cy="4525963"/>
          </a:xfrm>
        </p:spPr>
        <p:txBody>
          <a:bodyPr/>
          <a:lstStyle/>
          <a:p>
            <a:pPr eaLnBrk="1" hangingPunct="1"/>
            <a:r>
              <a:rPr lang="sk-SK" sz="2000" dirty="0">
                <a:solidFill>
                  <a:schemeClr val="bg1"/>
                </a:solidFill>
              </a:rPr>
              <a:t>Laser</a:t>
            </a:r>
          </a:p>
          <a:p>
            <a:pPr eaLnBrk="1" hangingPunct="1"/>
            <a:r>
              <a:rPr lang="sk-SK" sz="2000" dirty="0">
                <a:solidFill>
                  <a:schemeClr val="bg1"/>
                </a:solidFill>
              </a:rPr>
              <a:t>Valec s fotocitlivou polovodičovou vrstvou</a:t>
            </a:r>
          </a:p>
          <a:p>
            <a:pPr eaLnBrk="1" hangingPunct="1"/>
            <a:r>
              <a:rPr lang="sk-SK" sz="2000" dirty="0">
                <a:solidFill>
                  <a:schemeClr val="bg1"/>
                </a:solidFill>
              </a:rPr>
              <a:t>Drôt s elektrickým nábojom ( VN napätie )</a:t>
            </a:r>
          </a:p>
          <a:p>
            <a:pPr eaLnBrk="1" hangingPunct="1"/>
            <a:r>
              <a:rPr lang="sk-SK" sz="2000" dirty="0">
                <a:solidFill>
                  <a:schemeClr val="bg1"/>
                </a:solidFill>
              </a:rPr>
              <a:t>Nádobka na toner s tonerovým valcom </a:t>
            </a:r>
          </a:p>
          <a:p>
            <a:pPr eaLnBrk="1" hangingPunct="1"/>
            <a:r>
              <a:rPr lang="sk-SK" sz="2000" dirty="0">
                <a:solidFill>
                  <a:schemeClr val="bg1"/>
                </a:solidFill>
              </a:rPr>
              <a:t>( </a:t>
            </a:r>
            <a:r>
              <a:rPr lang="sk-SK" sz="2000" dirty="0" err="1">
                <a:solidFill>
                  <a:schemeClr val="bg1"/>
                </a:solidFill>
              </a:rPr>
              <a:t>cartridge</a:t>
            </a:r>
            <a:r>
              <a:rPr lang="sk-SK" sz="2000" dirty="0">
                <a:solidFill>
                  <a:schemeClr val="bg1"/>
                </a:solidFill>
              </a:rPr>
              <a:t> )</a:t>
            </a:r>
          </a:p>
          <a:p>
            <a:pPr eaLnBrk="1" hangingPunct="1"/>
            <a:r>
              <a:rPr lang="sk-SK" sz="2000" dirty="0">
                <a:solidFill>
                  <a:schemeClr val="bg1"/>
                </a:solidFill>
              </a:rPr>
              <a:t>Zapekací valec</a:t>
            </a:r>
          </a:p>
          <a:p>
            <a:pPr eaLnBrk="1" hangingPunct="1"/>
            <a:r>
              <a:rPr lang="sk-SK" sz="2000" dirty="0">
                <a:solidFill>
                  <a:schemeClr val="bg1"/>
                </a:solidFill>
              </a:rPr>
              <a:t>Zásobník papiera</a:t>
            </a:r>
          </a:p>
          <a:p>
            <a:pPr eaLnBrk="1" hangingPunct="1"/>
            <a:r>
              <a:rPr lang="sk-SK" sz="2000" dirty="0" err="1">
                <a:solidFill>
                  <a:schemeClr val="bg1"/>
                </a:solidFill>
              </a:rPr>
              <a:t>Vybíjací</a:t>
            </a:r>
            <a:r>
              <a:rPr lang="sk-SK" sz="2000" dirty="0">
                <a:solidFill>
                  <a:schemeClr val="bg1"/>
                </a:solidFill>
              </a:rPr>
              <a:t> (čistiaci )valec</a:t>
            </a:r>
          </a:p>
          <a:p>
            <a:pPr eaLnBrk="1" hangingPunct="1"/>
            <a:endParaRPr lang="cs-CZ" sz="2000" dirty="0">
              <a:solidFill>
                <a:schemeClr val="bg1"/>
              </a:solidFill>
            </a:endParaRPr>
          </a:p>
        </p:txBody>
      </p:sp>
      <p:sp>
        <p:nvSpPr>
          <p:cNvPr id="28676" name="Rectangle 4"/>
          <p:cNvSpPr>
            <a:spLocks noChangeArrowheads="1"/>
          </p:cNvSpPr>
          <p:nvPr/>
        </p:nvSpPr>
        <p:spPr bwMode="auto">
          <a:xfrm>
            <a:off x="3467100" y="21193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1925" y="1412776"/>
            <a:ext cx="406717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196767"/>
            <a:ext cx="8229600" cy="1143000"/>
          </a:xfrm>
        </p:spPr>
        <p:txBody>
          <a:bodyPr/>
          <a:lstStyle/>
          <a:p>
            <a:r>
              <a:rPr lang="sk-SK" dirty="0" err="1">
                <a:solidFill>
                  <a:schemeClr val="bg1"/>
                </a:solidFill>
              </a:rPr>
              <a:t>Multimedia</a:t>
            </a:r>
            <a:endParaRPr lang="en-US" dirty="0">
              <a:solidFill>
                <a:schemeClr val="bg1"/>
              </a:solidFill>
            </a:endParaRPr>
          </a:p>
        </p:txBody>
      </p:sp>
      <p:pic>
        <p:nvPicPr>
          <p:cNvPr id="6146" name="Picture 2" descr="Výsledok vyhľadávania obrázkov pre dopyt pridavné zariadenia počítač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1304750"/>
            <a:ext cx="4536504" cy="4518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39639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sk-SK" sz="3600">
                <a:solidFill>
                  <a:schemeClr val="bg1"/>
                </a:solidFill>
                <a:latin typeface="Comic Sans MS" pitchFamily="66" charset="0"/>
              </a:rPr>
              <a:t>Svetlocitlivý valec</a:t>
            </a:r>
            <a:endParaRPr lang="cs-CZ" sz="3600">
              <a:solidFill>
                <a:schemeClr val="bg1"/>
              </a:solidFill>
              <a:latin typeface="Comic Sans MS" pitchFamily="66" charset="0"/>
            </a:endParaRPr>
          </a:p>
        </p:txBody>
      </p:sp>
      <p:sp>
        <p:nvSpPr>
          <p:cNvPr id="29699" name="Rectangle 3"/>
          <p:cNvSpPr>
            <a:spLocks noChangeArrowheads="1"/>
          </p:cNvSpPr>
          <p:nvPr/>
        </p:nvSpPr>
        <p:spPr bwMode="auto">
          <a:xfrm>
            <a:off x="2667000" y="20478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9700" name="Picture 4" descr="http://static.howstuffworks.com/gif/laser-printer4.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09600" y="1600200"/>
            <a:ext cx="381000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5"/>
          <p:cNvSpPr>
            <a:spLocks noChangeArrowheads="1"/>
          </p:cNvSpPr>
          <p:nvPr/>
        </p:nvSpPr>
        <p:spPr bwMode="auto">
          <a:xfrm>
            <a:off x="2667000" y="2100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29702" name="Picture 6" descr="http://static.howstuffworks.com/gif/laser-printer6.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4572000" y="2590800"/>
            <a:ext cx="3810000" cy="265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3" name="Text Box 7"/>
          <p:cNvSpPr txBox="1">
            <a:spLocks noChangeArrowheads="1"/>
          </p:cNvSpPr>
          <p:nvPr/>
        </p:nvSpPr>
        <p:spPr bwMode="auto">
          <a:xfrm>
            <a:off x="4953000" y="1676400"/>
            <a:ext cx="3352800" cy="460375"/>
          </a:xfrm>
          <a:prstGeom prst="rect">
            <a:avLst/>
          </a:prstGeom>
          <a:solidFill>
            <a:srgbClr val="FF6600"/>
          </a:solidFill>
          <a:ln w="3175">
            <a:solidFill>
              <a:schemeClr val="tx1"/>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k-SK" sz="2400" b="1">
                <a:latin typeface="Times New Roman" charset="0"/>
              </a:rPr>
              <a:t>Rôzne typy valcov</a:t>
            </a:r>
            <a:endParaRPr lang="cs-CZ" sz="2400" b="1">
              <a:latin typeface="Times New Roman" charset="0"/>
            </a:endParaRPr>
          </a:p>
        </p:txBody>
      </p:sp>
      <p:sp>
        <p:nvSpPr>
          <p:cNvPr id="29704" name="Text Box 8"/>
          <p:cNvSpPr txBox="1">
            <a:spLocks noChangeArrowheads="1"/>
          </p:cNvSpPr>
          <p:nvPr/>
        </p:nvSpPr>
        <p:spPr bwMode="auto">
          <a:xfrm>
            <a:off x="457200" y="5410200"/>
            <a:ext cx="571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k-SK" sz="2000">
                <a:solidFill>
                  <a:schemeClr val="bg1"/>
                </a:solidFill>
                <a:latin typeface="Times New Roman" charset="0"/>
              </a:rPr>
              <a:t>Valce sa odlišujú životnosťou – môžu sa meniť 			osobitne alebo spolu s tonerom.</a:t>
            </a:r>
            <a:endParaRPr lang="cs-CZ" sz="2000">
              <a:solidFill>
                <a:schemeClr val="bg1"/>
              </a:solidFill>
              <a:latin typeface="Times New Roman"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6838" y="771525"/>
            <a:ext cx="6410325" cy="531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3726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sk-SK" sz="3600">
                <a:solidFill>
                  <a:schemeClr val="bg1"/>
                </a:solidFill>
                <a:latin typeface="Comic Sans MS" pitchFamily="66" charset="0"/>
              </a:rPr>
              <a:t>Priebeh laserovej tlače</a:t>
            </a:r>
            <a:endParaRPr lang="cs-CZ" sz="3600">
              <a:solidFill>
                <a:schemeClr val="bg1"/>
              </a:solidFill>
              <a:latin typeface="Comic Sans MS" pitchFamily="66" charset="0"/>
            </a:endParaRPr>
          </a:p>
        </p:txBody>
      </p:sp>
      <p:sp>
        <p:nvSpPr>
          <p:cNvPr id="30723" name="Rectangle 3"/>
          <p:cNvSpPr>
            <a:spLocks noGrp="1" noChangeArrowheads="1"/>
          </p:cNvSpPr>
          <p:nvPr>
            <p:ph type="body" idx="1"/>
          </p:nvPr>
        </p:nvSpPr>
        <p:spPr>
          <a:xfrm>
            <a:off x="457200" y="1600200"/>
            <a:ext cx="4356100" cy="4525963"/>
          </a:xfrm>
        </p:spPr>
        <p:txBody>
          <a:bodyPr/>
          <a:lstStyle/>
          <a:p>
            <a:pPr eaLnBrk="1" hangingPunct="1">
              <a:lnSpc>
                <a:spcPct val="90000"/>
              </a:lnSpc>
            </a:pPr>
            <a:r>
              <a:rPr lang="sk-SK" sz="2800">
                <a:solidFill>
                  <a:schemeClr val="bg1"/>
                </a:solidFill>
              </a:rPr>
              <a:t>valec sa nabije (+)</a:t>
            </a:r>
          </a:p>
          <a:p>
            <a:pPr eaLnBrk="1" hangingPunct="1">
              <a:lnSpc>
                <a:spcPct val="90000"/>
              </a:lnSpc>
            </a:pPr>
            <a:r>
              <a:rPr lang="sk-SK" sz="2800">
                <a:solidFill>
                  <a:schemeClr val="bg1"/>
                </a:solidFill>
              </a:rPr>
              <a:t>ožiarenie valca laserom – vznik elektrostatického obrazu(-) na valci</a:t>
            </a:r>
          </a:p>
          <a:p>
            <a:pPr eaLnBrk="1" hangingPunct="1">
              <a:lnSpc>
                <a:spcPct val="90000"/>
              </a:lnSpc>
            </a:pPr>
            <a:r>
              <a:rPr lang="sk-SK" sz="2800">
                <a:solidFill>
                  <a:schemeClr val="bg1"/>
                </a:solidFill>
              </a:rPr>
              <a:t>pokrytie valca tonerom (+)</a:t>
            </a:r>
          </a:p>
          <a:p>
            <a:pPr eaLnBrk="1" hangingPunct="1">
              <a:lnSpc>
                <a:spcPct val="90000"/>
              </a:lnSpc>
            </a:pPr>
            <a:r>
              <a:rPr lang="sk-SK" sz="2800">
                <a:solidFill>
                  <a:schemeClr val="bg1"/>
                </a:solidFill>
              </a:rPr>
              <a:t>prechod papiera okolo valca(-)</a:t>
            </a:r>
          </a:p>
          <a:p>
            <a:pPr eaLnBrk="1" hangingPunct="1">
              <a:lnSpc>
                <a:spcPct val="90000"/>
              </a:lnSpc>
            </a:pPr>
            <a:r>
              <a:rPr lang="sk-SK" sz="2800">
                <a:solidFill>
                  <a:schemeClr val="bg1"/>
                </a:solidFill>
              </a:rPr>
              <a:t>vybitie papiera a prechod cez pec</a:t>
            </a:r>
            <a:endParaRPr lang="cs-CZ" sz="2800">
              <a:solidFill>
                <a:schemeClr val="bg1"/>
              </a:solidFill>
            </a:endParaRPr>
          </a:p>
        </p:txBody>
      </p:sp>
      <p:sp>
        <p:nvSpPr>
          <p:cNvPr id="30724" name="Rectangle 4"/>
          <p:cNvSpPr>
            <a:spLocks noChangeArrowheads="1"/>
          </p:cNvSpPr>
          <p:nvPr/>
        </p:nvSpPr>
        <p:spPr bwMode="auto">
          <a:xfrm>
            <a:off x="2667000" y="1771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2187608"/>
            <a:ext cx="423862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a:xfrm>
            <a:off x="642938" y="3000375"/>
            <a:ext cx="3276600" cy="3505200"/>
          </a:xfrm>
        </p:spPr>
        <p:txBody>
          <a:bodyPr/>
          <a:lstStyle/>
          <a:p>
            <a:pPr eaLnBrk="1" hangingPunct="1">
              <a:lnSpc>
                <a:spcPct val="90000"/>
              </a:lnSpc>
            </a:pPr>
            <a:r>
              <a:rPr lang="sk-SK" sz="2000">
                <a:solidFill>
                  <a:schemeClr val="bg1"/>
                </a:solidFill>
                <a:cs typeface="Times New Roman" charset="0"/>
              </a:rPr>
              <a:t>Zariadenie laseru pozostáva</a:t>
            </a:r>
            <a:r>
              <a:rPr lang="sk-SK" sz="2000">
                <a:solidFill>
                  <a:schemeClr val="bg1"/>
                </a:solidFill>
              </a:rPr>
              <a:t>:</a:t>
            </a:r>
          </a:p>
          <a:p>
            <a:pPr lvl="1" eaLnBrk="1" hangingPunct="1">
              <a:lnSpc>
                <a:spcPct val="90000"/>
              </a:lnSpc>
            </a:pPr>
            <a:r>
              <a:rPr lang="sk-SK" sz="2000">
                <a:solidFill>
                  <a:schemeClr val="bg1"/>
                </a:solidFill>
                <a:cs typeface="Times New Roman" charset="0"/>
              </a:rPr>
              <a:t>laseru samotného</a:t>
            </a:r>
            <a:r>
              <a:rPr lang="cs-CZ" sz="2000">
                <a:solidFill>
                  <a:schemeClr val="bg1"/>
                </a:solidFill>
              </a:rPr>
              <a:t> </a:t>
            </a:r>
            <a:endParaRPr lang="sk-SK" sz="2000">
              <a:solidFill>
                <a:schemeClr val="bg1"/>
              </a:solidFill>
            </a:endParaRPr>
          </a:p>
          <a:p>
            <a:pPr lvl="1" eaLnBrk="1" hangingPunct="1">
              <a:lnSpc>
                <a:spcPct val="90000"/>
              </a:lnSpc>
            </a:pPr>
            <a:r>
              <a:rPr lang="sk-SK" sz="2000">
                <a:solidFill>
                  <a:schemeClr val="bg1"/>
                </a:solidFill>
                <a:cs typeface="Times New Roman" charset="0"/>
              </a:rPr>
              <a:t>pohyblivého zkadla</a:t>
            </a:r>
            <a:r>
              <a:rPr lang="cs-CZ" sz="2000">
                <a:solidFill>
                  <a:schemeClr val="bg1"/>
                </a:solidFill>
              </a:rPr>
              <a:t> </a:t>
            </a:r>
            <a:endParaRPr lang="sk-SK" sz="2000">
              <a:solidFill>
                <a:schemeClr val="bg1"/>
              </a:solidFill>
            </a:endParaRPr>
          </a:p>
          <a:p>
            <a:pPr lvl="1" eaLnBrk="1" hangingPunct="1">
              <a:lnSpc>
                <a:spcPct val="90000"/>
              </a:lnSpc>
            </a:pPr>
            <a:r>
              <a:rPr lang="sk-SK" sz="2000">
                <a:solidFill>
                  <a:schemeClr val="bg1"/>
                </a:solidFill>
                <a:cs typeface="Times New Roman" charset="0"/>
              </a:rPr>
              <a:t>šošovky</a:t>
            </a:r>
            <a:r>
              <a:rPr lang="cs-CZ" sz="2000">
                <a:solidFill>
                  <a:schemeClr val="bg1"/>
                </a:solidFill>
              </a:rPr>
              <a:t> </a:t>
            </a:r>
            <a:endParaRPr lang="sk-SK" sz="2000">
              <a:solidFill>
                <a:schemeClr val="bg1"/>
              </a:solidFill>
            </a:endParaRPr>
          </a:p>
          <a:p>
            <a:pPr lvl="1" eaLnBrk="1" hangingPunct="1">
              <a:lnSpc>
                <a:spcPct val="90000"/>
              </a:lnSpc>
              <a:buFontTx/>
              <a:buNone/>
            </a:pPr>
            <a:endParaRPr lang="sk-SK" sz="2000">
              <a:solidFill>
                <a:schemeClr val="bg1"/>
              </a:solidFill>
            </a:endParaRPr>
          </a:p>
          <a:p>
            <a:pPr eaLnBrk="1" hangingPunct="1">
              <a:lnSpc>
                <a:spcPct val="90000"/>
              </a:lnSpc>
            </a:pPr>
            <a:r>
              <a:rPr lang="sk-SK" sz="2000">
                <a:solidFill>
                  <a:schemeClr val="bg1"/>
                </a:solidFill>
              </a:rPr>
              <a:t>Niekedy sa používa namiesto lasera riadok svetelných diód </a:t>
            </a:r>
          </a:p>
          <a:p>
            <a:pPr eaLnBrk="1" hangingPunct="1">
              <a:lnSpc>
                <a:spcPct val="90000"/>
              </a:lnSpc>
              <a:buFontTx/>
              <a:buNone/>
            </a:pPr>
            <a:r>
              <a:rPr lang="sk-SK" sz="2000">
                <a:solidFill>
                  <a:schemeClr val="bg1"/>
                </a:solidFill>
              </a:rPr>
              <a:t>	(light emmitting diode = LED)</a:t>
            </a:r>
            <a:endParaRPr lang="cs-CZ" sz="2000">
              <a:solidFill>
                <a:schemeClr val="bg1"/>
              </a:solidFill>
            </a:endParaRPr>
          </a:p>
        </p:txBody>
      </p:sp>
      <p:sp>
        <p:nvSpPr>
          <p:cNvPr id="31747" name="Text Box 4"/>
          <p:cNvSpPr txBox="1">
            <a:spLocks noChangeArrowheads="1"/>
          </p:cNvSpPr>
          <p:nvPr/>
        </p:nvSpPr>
        <p:spPr bwMode="auto">
          <a:xfrm>
            <a:off x="642938" y="1214438"/>
            <a:ext cx="3095625" cy="161607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sk-SK" sz="2000"/>
              <a:t>- </a:t>
            </a:r>
            <a:r>
              <a:rPr lang="sk-SK" sz="2000">
                <a:cs typeface="Arial" charset="0"/>
              </a:rPr>
              <a:t>vykreslenie obrazu na svetlocitlivý valec laserovým systémom musí byť neuveriteľne presné</a:t>
            </a:r>
            <a:endParaRPr lang="cs-CZ" sz="2000">
              <a:latin typeface="Times New Roman" charset="0"/>
            </a:endParaRPr>
          </a:p>
        </p:txBody>
      </p:sp>
      <p:sp>
        <p:nvSpPr>
          <p:cNvPr id="31748" name="Rectangle 5"/>
          <p:cNvSpPr>
            <a:spLocks noChangeArrowheads="1"/>
          </p:cNvSpPr>
          <p:nvPr/>
        </p:nvSpPr>
        <p:spPr bwMode="auto">
          <a:xfrm>
            <a:off x="2667000" y="21907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1750" name="Picture 8" descr="News_Live_1026"/>
          <p:cNvPicPr>
            <a:picLocks noChangeAspect="1" noChangeArrowheads="1" noCrop="1"/>
          </p:cNvPicPr>
          <p:nvPr/>
        </p:nvPicPr>
        <p:blipFill>
          <a:blip r:embed="rId2">
            <a:lum bright="12000"/>
            <a:extLst>
              <a:ext uri="{28A0092B-C50C-407E-A947-70E740481C1C}">
                <a14:useLocalDpi xmlns:a14="http://schemas.microsoft.com/office/drawing/2010/main" val="0"/>
              </a:ext>
            </a:extLst>
          </a:blip>
          <a:srcRect/>
          <a:stretch>
            <a:fillRect/>
          </a:stretch>
        </p:blipFill>
        <p:spPr bwMode="auto">
          <a:xfrm>
            <a:off x="5072063" y="857250"/>
            <a:ext cx="333375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BlokTextu 6"/>
          <p:cNvSpPr txBox="1">
            <a:spLocks noChangeArrowheads="1"/>
          </p:cNvSpPr>
          <p:nvPr/>
        </p:nvSpPr>
        <p:spPr bwMode="auto">
          <a:xfrm>
            <a:off x="357188" y="214313"/>
            <a:ext cx="50006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sz="3600">
                <a:solidFill>
                  <a:schemeClr val="bg1"/>
                </a:solidFill>
                <a:latin typeface="Comic Sans MS" pitchFamily="66" charset="0"/>
              </a:rPr>
              <a:t>Laserový systém</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920" y="3717032"/>
            <a:ext cx="4714875" cy="296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solidFill>
                  <a:schemeClr val="bg1"/>
                </a:solidFill>
              </a:rPr>
              <a:t>Parametre</a:t>
            </a:r>
            <a:endParaRPr lang="en-US" dirty="0">
              <a:solidFill>
                <a:schemeClr val="bg1"/>
              </a:solidFill>
            </a:endParaRPr>
          </a:p>
        </p:txBody>
      </p:sp>
      <p:graphicFrame>
        <p:nvGraphicFramePr>
          <p:cNvPr id="5" name="Tabuľka 4"/>
          <p:cNvGraphicFramePr>
            <a:graphicFrameLocks noGrp="1"/>
          </p:cNvGraphicFramePr>
          <p:nvPr>
            <p:extLst>
              <p:ext uri="{D42A27DB-BD31-4B8C-83A1-F6EECF244321}">
                <p14:modId xmlns:p14="http://schemas.microsoft.com/office/powerpoint/2010/main" val="139191635"/>
              </p:ext>
            </p:extLst>
          </p:nvPr>
        </p:nvGraphicFramePr>
        <p:xfrm>
          <a:off x="1524000" y="1397000"/>
          <a:ext cx="6096000" cy="415544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tblGrid>
              <a:tr h="370840">
                <a:tc>
                  <a:txBody>
                    <a:bodyPr/>
                    <a:lstStyle/>
                    <a:p>
                      <a:pPr algn="l" fontAlgn="ctr"/>
                      <a:r>
                        <a:rPr lang="en-US" sz="1800" b="0" i="0" kern="1200" dirty="0" err="1">
                          <a:solidFill>
                            <a:schemeClr val="tx1"/>
                          </a:solidFill>
                          <a:effectLst/>
                          <a:latin typeface="+mn-lt"/>
                          <a:ea typeface="+mn-ea"/>
                          <a:cs typeface="+mn-cs"/>
                        </a:rPr>
                        <a:t>Rozhranie</a:t>
                      </a:r>
                      <a:r>
                        <a:rPr lang="en-US" sz="1800" b="0" i="0" kern="1200" dirty="0">
                          <a:solidFill>
                            <a:schemeClr val="tx1"/>
                          </a:solidFill>
                          <a:effectLst/>
                          <a:latin typeface="+mn-lt"/>
                          <a:ea typeface="+mn-ea"/>
                          <a:cs typeface="+mn-cs"/>
                        </a:rPr>
                        <a:t> </a:t>
                      </a:r>
                      <a:r>
                        <a:rPr lang="en-US" sz="1800" b="0" i="0" kern="1200" dirty="0" err="1">
                          <a:solidFill>
                            <a:schemeClr val="tx1"/>
                          </a:solidFill>
                          <a:effectLst/>
                          <a:latin typeface="+mn-lt"/>
                          <a:ea typeface="+mn-ea"/>
                          <a:cs typeface="+mn-cs"/>
                        </a:rPr>
                        <a:t>tlačiarne</a:t>
                      </a:r>
                      <a:r>
                        <a:rPr lang="sk-SK" sz="1800" b="0" i="0" kern="1200" dirty="0">
                          <a:solidFill>
                            <a:schemeClr val="tx1"/>
                          </a:solidFill>
                          <a:effectLst/>
                          <a:latin typeface="+mn-lt"/>
                          <a:ea typeface="+mn-ea"/>
                          <a:cs typeface="+mn-cs"/>
                        </a:rPr>
                        <a:t>:</a:t>
                      </a:r>
                      <a:r>
                        <a:rPr lang="en-US" sz="1800" b="0" i="0" kern="1200" dirty="0">
                          <a:solidFill>
                            <a:schemeClr val="tx1"/>
                          </a:solidFill>
                          <a:effectLst/>
                          <a:latin typeface="+mn-lt"/>
                          <a:ea typeface="+mn-ea"/>
                          <a:cs typeface="+mn-cs"/>
                        </a:rPr>
                        <a:t> USB</a:t>
                      </a:r>
                      <a:endParaRPr lang="en-US" dirty="0">
                        <a:solidFill>
                          <a:schemeClr val="tx1"/>
                        </a:solidFill>
                      </a:endParaRPr>
                    </a:p>
                  </a:txBody>
                  <a:tcPr/>
                </a:tc>
                <a:extLst>
                  <a:ext uri="{0D108BD9-81ED-4DB2-BD59-A6C34878D82A}">
                    <a16:rowId xmlns:a16="http://schemas.microsoft.com/office/drawing/2014/main" val="10000"/>
                  </a:ext>
                </a:extLst>
              </a:tr>
              <a:tr h="370840">
                <a:tc>
                  <a:txBody>
                    <a:bodyPr/>
                    <a:lstStyle/>
                    <a:p>
                      <a:pPr fontAlgn="ctr"/>
                      <a:r>
                        <a:rPr lang="en-US" sz="1800" b="0" i="0" kern="1200" dirty="0" err="1">
                          <a:solidFill>
                            <a:schemeClr val="dk1"/>
                          </a:solidFill>
                          <a:effectLst/>
                          <a:latin typeface="+mn-lt"/>
                          <a:ea typeface="+mn-ea"/>
                          <a:cs typeface="+mn-cs"/>
                        </a:rPr>
                        <a:t>Technológia</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tlače</a:t>
                      </a:r>
                      <a:r>
                        <a:rPr lang="sk-SK" sz="1800" b="0" i="0" kern="1200" dirty="0">
                          <a:solidFill>
                            <a:schemeClr val="dk1"/>
                          </a:solidFill>
                          <a:effectLst/>
                          <a:latin typeface="+mn-lt"/>
                          <a:ea typeface="+mn-ea"/>
                          <a:cs typeface="+mn-cs"/>
                        </a:rPr>
                        <a:t>:</a:t>
                      </a:r>
                      <a:r>
                        <a:rPr lang="en-US" sz="1800" b="0" i="0" kern="1200" dirty="0">
                          <a:solidFill>
                            <a:schemeClr val="dk1"/>
                          </a:solidFill>
                          <a:effectLst/>
                          <a:latin typeface="+mn-lt"/>
                          <a:ea typeface="+mn-ea"/>
                          <a:cs typeface="+mn-cs"/>
                        </a:rPr>
                        <a:t> Laser. </a:t>
                      </a:r>
                      <a:r>
                        <a:rPr lang="en-US" sz="1800" b="0" i="0" kern="1200" dirty="0" err="1">
                          <a:solidFill>
                            <a:schemeClr val="dk1"/>
                          </a:solidFill>
                          <a:effectLst/>
                          <a:latin typeface="+mn-lt"/>
                          <a:ea typeface="+mn-ea"/>
                          <a:cs typeface="+mn-cs"/>
                        </a:rPr>
                        <a:t>čiernobiela</a:t>
                      </a:r>
                      <a:endParaRPr lang="en-US" dirty="0"/>
                    </a:p>
                  </a:txBody>
                  <a:tcPr/>
                </a:tc>
                <a:extLst>
                  <a:ext uri="{0D108BD9-81ED-4DB2-BD59-A6C34878D82A}">
                    <a16:rowId xmlns:a16="http://schemas.microsoft.com/office/drawing/2014/main" val="10001"/>
                  </a:ext>
                </a:extLst>
              </a:tr>
              <a:tr h="370840">
                <a:tc>
                  <a:txBody>
                    <a:bodyPr/>
                    <a:lstStyle/>
                    <a:p>
                      <a:r>
                        <a:rPr lang="sk-SK" sz="1800" b="0" i="0" kern="1200" dirty="0">
                          <a:solidFill>
                            <a:schemeClr val="dk1"/>
                          </a:solidFill>
                          <a:effectLst/>
                          <a:latin typeface="+mn-lt"/>
                          <a:ea typeface="+mn-ea"/>
                          <a:cs typeface="+mn-cs"/>
                        </a:rPr>
                        <a:t>F</a:t>
                      </a:r>
                      <a:r>
                        <a:rPr lang="en-US" sz="1800" b="0" i="0" kern="1200" dirty="0" err="1">
                          <a:solidFill>
                            <a:schemeClr val="dk1"/>
                          </a:solidFill>
                          <a:effectLst/>
                          <a:latin typeface="+mn-lt"/>
                          <a:ea typeface="+mn-ea"/>
                          <a:cs typeface="+mn-cs"/>
                        </a:rPr>
                        <a:t>ormáty</a:t>
                      </a:r>
                      <a:r>
                        <a:rPr lang="en-US" sz="1800" b="0" i="0" kern="1200" dirty="0">
                          <a:solidFill>
                            <a:schemeClr val="dk1"/>
                          </a:solidFill>
                          <a:effectLst/>
                          <a:latin typeface="+mn-lt"/>
                          <a:ea typeface="+mn-ea"/>
                          <a:cs typeface="+mn-cs"/>
                        </a:rPr>
                        <a:t> </a:t>
                      </a:r>
                      <a:r>
                        <a:rPr lang="en-US" sz="1800" b="0" i="0" kern="1200" dirty="0" err="1">
                          <a:solidFill>
                            <a:schemeClr val="dk1"/>
                          </a:solidFill>
                          <a:effectLst/>
                          <a:latin typeface="+mn-lt"/>
                          <a:ea typeface="+mn-ea"/>
                          <a:cs typeface="+mn-cs"/>
                        </a:rPr>
                        <a:t>papierov</a:t>
                      </a:r>
                      <a:r>
                        <a:rPr lang="sk-SK" sz="1800" b="0" i="0" kern="1200" dirty="0">
                          <a:solidFill>
                            <a:schemeClr val="dk1"/>
                          </a:solidFill>
                          <a:effectLst/>
                          <a:latin typeface="+mn-lt"/>
                          <a:ea typeface="+mn-ea"/>
                          <a:cs typeface="+mn-cs"/>
                        </a:rPr>
                        <a:t>:</a:t>
                      </a:r>
                      <a:r>
                        <a:rPr lang="en-US" sz="1800" b="0" i="0" kern="1200" dirty="0">
                          <a:solidFill>
                            <a:schemeClr val="dk1"/>
                          </a:solidFill>
                          <a:effectLst/>
                          <a:latin typeface="+mn-lt"/>
                          <a:ea typeface="+mn-ea"/>
                          <a:cs typeface="+mn-cs"/>
                        </a:rPr>
                        <a:t>A4, A5</a:t>
                      </a:r>
                      <a:endParaRPr lang="en-US" dirty="0"/>
                    </a:p>
                  </a:txBody>
                  <a:tcPr/>
                </a:tc>
                <a:extLst>
                  <a:ext uri="{0D108BD9-81ED-4DB2-BD59-A6C34878D82A}">
                    <a16:rowId xmlns:a16="http://schemas.microsoft.com/office/drawing/2014/main" val="10002"/>
                  </a:ext>
                </a:extLst>
              </a:tr>
              <a:tr h="370840">
                <a:tc>
                  <a:txBody>
                    <a:bodyPr/>
                    <a:lstStyle/>
                    <a:p>
                      <a:pPr fontAlgn="ctr"/>
                      <a:r>
                        <a:rPr lang="en-US" sz="1800" b="0" i="0" u="none" strike="noStrike" kern="1200" dirty="0" err="1">
                          <a:solidFill>
                            <a:schemeClr val="dk1"/>
                          </a:solidFill>
                          <a:effectLst/>
                          <a:latin typeface="+mn-lt"/>
                          <a:ea typeface="+mn-ea"/>
                          <a:cs typeface="+mn-cs"/>
                          <a:hlinkClick r:id="rId2"/>
                        </a:rPr>
                        <a:t>Maximálne</a:t>
                      </a:r>
                      <a:r>
                        <a:rPr lang="en-US" sz="1800" b="0" i="0" u="none" strike="noStrike" kern="1200" dirty="0">
                          <a:solidFill>
                            <a:schemeClr val="dk1"/>
                          </a:solidFill>
                          <a:effectLst/>
                          <a:latin typeface="+mn-lt"/>
                          <a:ea typeface="+mn-ea"/>
                          <a:cs typeface="+mn-cs"/>
                          <a:hlinkClick r:id="rId2"/>
                        </a:rPr>
                        <a:t> </a:t>
                      </a:r>
                      <a:r>
                        <a:rPr lang="en-US" sz="1800" b="0" i="0" u="none" strike="noStrike" kern="1200" dirty="0" err="1">
                          <a:solidFill>
                            <a:schemeClr val="dk1"/>
                          </a:solidFill>
                          <a:effectLst/>
                          <a:latin typeface="+mn-lt"/>
                          <a:ea typeface="+mn-ea"/>
                          <a:cs typeface="+mn-cs"/>
                          <a:hlinkClick r:id="rId2"/>
                        </a:rPr>
                        <a:t>rozlíšenie</a:t>
                      </a:r>
                      <a:r>
                        <a:rPr lang="en-US" sz="1800" b="0" i="0" u="none" strike="noStrike" kern="1200" dirty="0">
                          <a:solidFill>
                            <a:schemeClr val="dk1"/>
                          </a:solidFill>
                          <a:effectLst/>
                          <a:latin typeface="+mn-lt"/>
                          <a:ea typeface="+mn-ea"/>
                          <a:cs typeface="+mn-cs"/>
                          <a:hlinkClick r:id="rId2"/>
                        </a:rPr>
                        <a:t> </a:t>
                      </a:r>
                      <a:r>
                        <a:rPr lang="en-US" sz="1800" b="0" i="0" u="none" strike="noStrike" kern="1200" dirty="0" err="1">
                          <a:solidFill>
                            <a:schemeClr val="dk1"/>
                          </a:solidFill>
                          <a:effectLst/>
                          <a:latin typeface="+mn-lt"/>
                          <a:ea typeface="+mn-ea"/>
                          <a:cs typeface="+mn-cs"/>
                          <a:hlinkClick r:id="rId2"/>
                        </a:rPr>
                        <a:t>tlače</a:t>
                      </a:r>
                      <a:r>
                        <a:rPr lang="sk-SK" sz="1800" b="0" i="0" u="none" strike="noStrike" kern="1200" dirty="0">
                          <a:solidFill>
                            <a:schemeClr val="dk1"/>
                          </a:solidFill>
                          <a:effectLst/>
                          <a:latin typeface="+mn-lt"/>
                          <a:ea typeface="+mn-ea"/>
                          <a:cs typeface="+mn-cs"/>
                        </a:rPr>
                        <a:t>:</a:t>
                      </a:r>
                      <a:r>
                        <a:rPr lang="en-US" sz="1800" b="0" i="0" kern="1200" dirty="0">
                          <a:solidFill>
                            <a:schemeClr val="dk1"/>
                          </a:solidFill>
                          <a:effectLst/>
                          <a:latin typeface="+mn-lt"/>
                          <a:ea typeface="+mn-ea"/>
                          <a:cs typeface="+mn-cs"/>
                        </a:rPr>
                        <a:t> 1 200 DPI</a:t>
                      </a:r>
                      <a:endParaRPr lang="en-US" dirty="0"/>
                    </a:p>
                  </a:txBody>
                  <a:tcPr/>
                </a:tc>
                <a:extLst>
                  <a:ext uri="{0D108BD9-81ED-4DB2-BD59-A6C34878D82A}">
                    <a16:rowId xmlns:a16="http://schemas.microsoft.com/office/drawing/2014/main" val="10003"/>
                  </a:ext>
                </a:extLst>
              </a:tr>
              <a:tr h="370840">
                <a:tc>
                  <a:txBody>
                    <a:bodyPr/>
                    <a:lstStyle/>
                    <a:p>
                      <a:pPr fontAlgn="ctr"/>
                      <a:r>
                        <a:rPr lang="en-US" sz="1800" b="0" i="0" u="none" strike="noStrike" kern="1200" dirty="0" err="1">
                          <a:solidFill>
                            <a:schemeClr val="dk1"/>
                          </a:solidFill>
                          <a:effectLst/>
                          <a:latin typeface="+mn-lt"/>
                          <a:ea typeface="+mn-ea"/>
                          <a:cs typeface="+mn-cs"/>
                          <a:hlinkClick r:id="rId3"/>
                        </a:rPr>
                        <a:t>Rýchlosť</a:t>
                      </a:r>
                      <a:r>
                        <a:rPr lang="en-US" sz="1800" b="0" i="0" u="none" strike="noStrike" kern="1200" dirty="0">
                          <a:solidFill>
                            <a:schemeClr val="dk1"/>
                          </a:solidFill>
                          <a:effectLst/>
                          <a:latin typeface="+mn-lt"/>
                          <a:ea typeface="+mn-ea"/>
                          <a:cs typeface="+mn-cs"/>
                          <a:hlinkClick r:id="rId3"/>
                        </a:rPr>
                        <a:t> </a:t>
                      </a:r>
                      <a:r>
                        <a:rPr lang="en-US" sz="1800" b="0" i="0" u="none" strike="noStrike" kern="1200" dirty="0" err="1">
                          <a:solidFill>
                            <a:schemeClr val="dk1"/>
                          </a:solidFill>
                          <a:effectLst/>
                          <a:latin typeface="+mn-lt"/>
                          <a:ea typeface="+mn-ea"/>
                          <a:cs typeface="+mn-cs"/>
                          <a:hlinkClick r:id="rId3"/>
                        </a:rPr>
                        <a:t>čiernobielej</a:t>
                      </a:r>
                      <a:r>
                        <a:rPr lang="en-US" sz="1800" b="0" i="0" u="none" strike="noStrike" kern="1200" dirty="0">
                          <a:solidFill>
                            <a:schemeClr val="dk1"/>
                          </a:solidFill>
                          <a:effectLst/>
                          <a:latin typeface="+mn-lt"/>
                          <a:ea typeface="+mn-ea"/>
                          <a:cs typeface="+mn-cs"/>
                          <a:hlinkClick r:id="rId3"/>
                        </a:rPr>
                        <a:t> </a:t>
                      </a:r>
                      <a:r>
                        <a:rPr lang="en-US" sz="1800" b="0" i="0" u="none" strike="noStrike" kern="1200" dirty="0" err="1">
                          <a:solidFill>
                            <a:schemeClr val="dk1"/>
                          </a:solidFill>
                          <a:effectLst/>
                          <a:latin typeface="+mn-lt"/>
                          <a:ea typeface="+mn-ea"/>
                          <a:cs typeface="+mn-cs"/>
                          <a:hlinkClick r:id="rId3"/>
                        </a:rPr>
                        <a:t>tlače</a:t>
                      </a:r>
                      <a:r>
                        <a:rPr lang="sk-SK" sz="1800" b="0" i="0" u="none" strike="noStrike" kern="1200" dirty="0">
                          <a:solidFill>
                            <a:schemeClr val="dk1"/>
                          </a:solidFill>
                          <a:effectLst/>
                          <a:latin typeface="+mn-lt"/>
                          <a:ea typeface="+mn-ea"/>
                          <a:cs typeface="+mn-cs"/>
                        </a:rPr>
                        <a:t>:</a:t>
                      </a:r>
                      <a:r>
                        <a:rPr lang="en-US" sz="1800" b="0" i="0" kern="1200" dirty="0">
                          <a:solidFill>
                            <a:schemeClr val="dk1"/>
                          </a:solidFill>
                          <a:effectLst/>
                          <a:latin typeface="+mn-lt"/>
                          <a:ea typeface="+mn-ea"/>
                          <a:cs typeface="+mn-cs"/>
                        </a:rPr>
                        <a:t> 20 str./min</a:t>
                      </a:r>
                      <a:endParaRPr lang="en-US" dirty="0"/>
                    </a:p>
                  </a:txBody>
                  <a:tcPr/>
                </a:tc>
                <a:extLst>
                  <a:ext uri="{0D108BD9-81ED-4DB2-BD59-A6C34878D82A}">
                    <a16:rowId xmlns:a16="http://schemas.microsoft.com/office/drawing/2014/main" val="10004"/>
                  </a:ext>
                </a:extLst>
              </a:tr>
              <a:tr h="370840">
                <a:tc>
                  <a:txBody>
                    <a:bodyPr/>
                    <a:lstStyle/>
                    <a:p>
                      <a:pPr fontAlgn="ctr"/>
                      <a:r>
                        <a:rPr lang="pl-PL" sz="1800" b="0" i="0" u="none" strike="noStrike" kern="1200" dirty="0">
                          <a:solidFill>
                            <a:schemeClr val="dk1"/>
                          </a:solidFill>
                          <a:effectLst/>
                          <a:latin typeface="+mn-lt"/>
                          <a:ea typeface="+mn-ea"/>
                          <a:cs typeface="+mn-cs"/>
                          <a:hlinkClick r:id="rId4"/>
                        </a:rPr>
                        <a:t>Doba tlače prvej strany (čb tlač)</a:t>
                      </a:r>
                      <a:r>
                        <a:rPr lang="pl-PL" sz="1800" b="0" i="0" u="none" strike="noStrike" kern="1200" dirty="0">
                          <a:solidFill>
                            <a:schemeClr val="dk1"/>
                          </a:solidFill>
                          <a:effectLst/>
                          <a:latin typeface="+mn-lt"/>
                          <a:ea typeface="+mn-ea"/>
                          <a:cs typeface="+mn-cs"/>
                        </a:rPr>
                        <a:t>:</a:t>
                      </a:r>
                      <a:r>
                        <a:rPr lang="pl-PL" sz="1800" b="0" i="0" kern="1200" dirty="0">
                          <a:solidFill>
                            <a:schemeClr val="dk1"/>
                          </a:solidFill>
                          <a:effectLst/>
                          <a:latin typeface="+mn-lt"/>
                          <a:ea typeface="+mn-ea"/>
                          <a:cs typeface="+mn-cs"/>
                        </a:rPr>
                        <a:t> 8,33 s</a:t>
                      </a:r>
                      <a:endParaRPr lang="en-US" dirty="0"/>
                    </a:p>
                  </a:txBody>
                  <a:tcPr/>
                </a:tc>
                <a:extLst>
                  <a:ext uri="{0D108BD9-81ED-4DB2-BD59-A6C34878D82A}">
                    <a16:rowId xmlns:a16="http://schemas.microsoft.com/office/drawing/2014/main" val="10005"/>
                  </a:ext>
                </a:extLst>
              </a:tr>
              <a:tr h="370840">
                <a:tc>
                  <a:txBody>
                    <a:bodyPr/>
                    <a:lstStyle/>
                    <a:p>
                      <a:pPr fontAlgn="ctr"/>
                      <a:r>
                        <a:rPr lang="pl-PL" sz="1800" b="0" i="0" u="none" strike="noStrike" kern="1200" dirty="0">
                          <a:solidFill>
                            <a:schemeClr val="dk1"/>
                          </a:solidFill>
                          <a:effectLst/>
                          <a:latin typeface="+mn-lt"/>
                          <a:ea typeface="+mn-ea"/>
                          <a:cs typeface="+mn-cs"/>
                          <a:hlinkClick r:id="rId5"/>
                        </a:rPr>
                        <a:t>Spotreba v Stand-by</a:t>
                      </a:r>
                      <a:r>
                        <a:rPr lang="pl-PL" sz="1800" b="0" i="0" u="none" strike="noStrike" kern="1200" dirty="0">
                          <a:solidFill>
                            <a:schemeClr val="dk1"/>
                          </a:solidFill>
                          <a:effectLst/>
                          <a:latin typeface="+mn-lt"/>
                          <a:ea typeface="+mn-ea"/>
                          <a:cs typeface="+mn-cs"/>
                        </a:rPr>
                        <a:t>:</a:t>
                      </a:r>
                      <a:r>
                        <a:rPr lang="pl-PL" sz="1800" b="0" i="0" kern="1200" dirty="0">
                          <a:solidFill>
                            <a:schemeClr val="dk1"/>
                          </a:solidFill>
                          <a:effectLst/>
                          <a:latin typeface="+mn-lt"/>
                          <a:ea typeface="+mn-ea"/>
                          <a:cs typeface="+mn-cs"/>
                        </a:rPr>
                        <a:t> 30 W</a:t>
                      </a:r>
                      <a:endParaRPr lang="en-US" dirty="0"/>
                    </a:p>
                  </a:txBody>
                  <a:tcPr/>
                </a:tc>
                <a:extLst>
                  <a:ext uri="{0D108BD9-81ED-4DB2-BD59-A6C34878D82A}">
                    <a16:rowId xmlns:a16="http://schemas.microsoft.com/office/drawing/2014/main" val="10006"/>
                  </a:ext>
                </a:extLst>
              </a:tr>
              <a:tr h="370840">
                <a:tc>
                  <a:txBody>
                    <a:bodyPr/>
                    <a:lstStyle/>
                    <a:p>
                      <a:pPr fontAlgn="ctr"/>
                      <a:r>
                        <a:rPr lang="en-US" sz="1800" b="0" i="0" u="none" strike="noStrike" kern="1200" dirty="0" err="1">
                          <a:solidFill>
                            <a:schemeClr val="dk1"/>
                          </a:solidFill>
                          <a:effectLst/>
                          <a:latin typeface="+mn-lt"/>
                          <a:ea typeface="+mn-ea"/>
                          <a:cs typeface="+mn-cs"/>
                          <a:hlinkClick r:id="rId6"/>
                        </a:rPr>
                        <a:t>Hlučnosť</a:t>
                      </a:r>
                      <a:r>
                        <a:rPr lang="sk-SK" sz="1800" b="0" i="0" u="none" strike="noStrike" kern="1200" dirty="0">
                          <a:solidFill>
                            <a:schemeClr val="dk1"/>
                          </a:solidFill>
                          <a:effectLst/>
                          <a:latin typeface="+mn-lt"/>
                          <a:ea typeface="+mn-ea"/>
                          <a:cs typeface="+mn-cs"/>
                        </a:rPr>
                        <a:t>:</a:t>
                      </a:r>
                      <a:r>
                        <a:rPr lang="en-US" sz="1800" b="0" i="0" kern="1200" dirty="0">
                          <a:solidFill>
                            <a:schemeClr val="dk1"/>
                          </a:solidFill>
                          <a:effectLst/>
                          <a:latin typeface="+mn-lt"/>
                          <a:ea typeface="+mn-ea"/>
                          <a:cs typeface="+mn-cs"/>
                        </a:rPr>
                        <a:t> 50 dB</a:t>
                      </a:r>
                      <a:endParaRPr lang="en-US" dirty="0"/>
                    </a:p>
                  </a:txBody>
                  <a:tcPr/>
                </a:tc>
                <a:extLst>
                  <a:ext uri="{0D108BD9-81ED-4DB2-BD59-A6C34878D82A}">
                    <a16:rowId xmlns:a16="http://schemas.microsoft.com/office/drawing/2014/main" val="10007"/>
                  </a:ext>
                </a:extLst>
              </a:tr>
              <a:tr h="370840">
                <a:tc>
                  <a:txBody>
                    <a:bodyPr/>
                    <a:lstStyle/>
                    <a:p>
                      <a:pPr fontAlgn="ctr"/>
                      <a:r>
                        <a:rPr lang="en-US" sz="1800" b="0" i="0" kern="1200" dirty="0">
                          <a:solidFill>
                            <a:schemeClr val="dk1"/>
                          </a:solidFill>
                          <a:effectLst/>
                          <a:latin typeface="+mn-lt"/>
                          <a:ea typeface="+mn-ea"/>
                          <a:cs typeface="+mn-cs"/>
                        </a:rPr>
                        <a:t>CPU 400 MHz</a:t>
                      </a:r>
                      <a:endParaRPr lang="sk-SK" sz="1800" b="0" i="0" kern="1200" dirty="0">
                        <a:solidFill>
                          <a:schemeClr val="dk1"/>
                        </a:solidFill>
                        <a:effectLst/>
                        <a:latin typeface="+mn-lt"/>
                        <a:ea typeface="+mn-ea"/>
                        <a:cs typeface="+mn-cs"/>
                      </a:endParaRPr>
                    </a:p>
                    <a:p>
                      <a:pPr fontAlgn="ctr"/>
                      <a:r>
                        <a:rPr lang="sk-SK" sz="1800" b="0" i="0" kern="1200" dirty="0">
                          <a:solidFill>
                            <a:schemeClr val="dk1"/>
                          </a:solidFill>
                          <a:effectLst/>
                          <a:latin typeface="+mn-lt"/>
                          <a:ea typeface="+mn-ea"/>
                          <a:cs typeface="+mn-cs"/>
                        </a:rPr>
                        <a:t>RAM:</a:t>
                      </a:r>
                      <a:r>
                        <a:rPr lang="en-US" sz="1800" b="0" i="0" kern="1200" dirty="0">
                          <a:solidFill>
                            <a:schemeClr val="dk1"/>
                          </a:solidFill>
                          <a:effectLst/>
                          <a:latin typeface="+mn-lt"/>
                          <a:ea typeface="+mn-ea"/>
                          <a:cs typeface="+mn-cs"/>
                        </a:rPr>
                        <a:t>8 MB</a:t>
                      </a:r>
                      <a:endParaRPr lang="sk-SK" sz="1800" b="0" i="0" kern="1200" dirty="0">
                        <a:solidFill>
                          <a:schemeClr val="dk1"/>
                        </a:solidFill>
                        <a:effectLst/>
                        <a:latin typeface="+mn-lt"/>
                        <a:ea typeface="+mn-ea"/>
                        <a:cs typeface="+mn-cs"/>
                      </a:endParaRPr>
                    </a:p>
                    <a:p>
                      <a:r>
                        <a:rPr lang="en-US" sz="1800" b="0" i="0" kern="1200" dirty="0" err="1">
                          <a:solidFill>
                            <a:schemeClr val="dk1"/>
                          </a:solidFill>
                          <a:effectLst/>
                          <a:latin typeface="+mn-lt"/>
                          <a:ea typeface="+mn-ea"/>
                          <a:cs typeface="+mn-cs"/>
                        </a:rPr>
                        <a:t>Cena</a:t>
                      </a:r>
                      <a:r>
                        <a:rPr lang="en-US" sz="1800" b="0" i="0" kern="1200" dirty="0">
                          <a:solidFill>
                            <a:schemeClr val="dk1"/>
                          </a:solidFill>
                          <a:effectLst/>
                          <a:latin typeface="+mn-lt"/>
                          <a:ea typeface="+mn-ea"/>
                          <a:cs typeface="+mn-cs"/>
                        </a:rPr>
                        <a:t> s DPH</a:t>
                      </a:r>
                      <a:r>
                        <a:rPr lang="sk-SK" sz="1800" b="0" i="0" kern="1200" dirty="0">
                          <a:solidFill>
                            <a:schemeClr val="dk1"/>
                          </a:solidFill>
                          <a:effectLst/>
                          <a:latin typeface="+mn-lt"/>
                          <a:ea typeface="+mn-ea"/>
                          <a:cs typeface="+mn-cs"/>
                        </a:rPr>
                        <a:t>:</a:t>
                      </a:r>
                      <a:r>
                        <a:rPr lang="en-US" sz="1800" b="0" i="0" kern="1200" dirty="0">
                          <a:solidFill>
                            <a:schemeClr val="dk1"/>
                          </a:solidFill>
                          <a:effectLst/>
                          <a:latin typeface="+mn-lt"/>
                          <a:ea typeface="+mn-ea"/>
                          <a:cs typeface="+mn-cs"/>
                        </a:rPr>
                        <a:t> </a:t>
                      </a:r>
                      <a:r>
                        <a:rPr lang="en-US" sz="1800" b="1" i="0" kern="1200" dirty="0">
                          <a:solidFill>
                            <a:schemeClr val="dk1"/>
                          </a:solidFill>
                          <a:effectLst/>
                          <a:latin typeface="+mn-lt"/>
                          <a:ea typeface="+mn-ea"/>
                          <a:cs typeface="+mn-cs"/>
                        </a:rPr>
                        <a:t>€58,90</a:t>
                      </a:r>
                      <a:endParaRPr lang="en-US" sz="1800" b="0" i="0" kern="1200" dirty="0">
                        <a:solidFill>
                          <a:schemeClr val="dk1"/>
                        </a:solidFill>
                        <a:effectLst/>
                        <a:latin typeface="+mn-lt"/>
                        <a:ea typeface="+mn-ea"/>
                        <a:cs typeface="+mn-cs"/>
                      </a:endParaRPr>
                    </a:p>
                    <a:p>
                      <a:pPr fontAlgn="ctr"/>
                      <a:endParaRPr lang="en-US" dirty="0"/>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644371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solidFill>
                  <a:schemeClr val="bg1"/>
                </a:solidFill>
              </a:rPr>
              <a:t>Samsung SL-M2026</a:t>
            </a:r>
            <a:endParaRPr lang="en-US" dirty="0">
              <a:solidFill>
                <a:schemeClr val="bg1"/>
              </a:solidFill>
            </a:endParaRPr>
          </a:p>
        </p:txBody>
      </p:sp>
      <p:pic>
        <p:nvPicPr>
          <p:cNvPr id="4098" name="Picture 2" descr="https://i.alza.sk/ImgW.ashx?fd=f4&amp;cd=PN071o3&amp;i=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1916832"/>
            <a:ext cx="5904656" cy="377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492769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492896"/>
            <a:ext cx="8229600" cy="1143000"/>
          </a:xfrm>
        </p:spPr>
        <p:txBody>
          <a:bodyPr/>
          <a:lstStyle/>
          <a:p>
            <a:r>
              <a:rPr lang="sk-SK">
                <a:solidFill>
                  <a:schemeClr val="bg1"/>
                </a:solidFill>
                <a:hlinkClick r:id="rId2"/>
              </a:rPr>
              <a:t>Video o laserovej tlačiarni</a:t>
            </a:r>
            <a:endParaRPr lang="sk-SK">
              <a:solidFill>
                <a:schemeClr val="bg1"/>
              </a:solidFill>
            </a:endParaRPr>
          </a:p>
        </p:txBody>
      </p:sp>
      <p:sp>
        <p:nvSpPr>
          <p:cNvPr id="3" name="BlokTextu 2"/>
          <p:cNvSpPr txBox="1"/>
          <p:nvPr/>
        </p:nvSpPr>
        <p:spPr>
          <a:xfrm>
            <a:off x="1115616" y="4221088"/>
            <a:ext cx="6408712" cy="584775"/>
          </a:xfrm>
          <a:prstGeom prst="rect">
            <a:avLst/>
          </a:prstGeom>
          <a:noFill/>
        </p:spPr>
        <p:txBody>
          <a:bodyPr wrap="square" rtlCol="0">
            <a:spAutoFit/>
          </a:bodyPr>
          <a:lstStyle/>
          <a:p>
            <a:r>
              <a:rPr lang="sk-SK" sz="3200" dirty="0">
                <a:solidFill>
                  <a:schemeClr val="bg1"/>
                </a:solidFill>
                <a:hlinkClick r:id="rId3"/>
              </a:rPr>
              <a:t>VŠETKY PRINCÍPY TLAČIARNÍ</a:t>
            </a:r>
            <a:endParaRPr lang="en-US" sz="3200" dirty="0">
              <a:solidFill>
                <a:schemeClr val="bg1"/>
              </a:solidFill>
            </a:endParaRPr>
          </a:p>
        </p:txBody>
      </p:sp>
    </p:spTree>
    <p:extLst>
      <p:ext uri="{BB962C8B-B14F-4D97-AF65-F5344CB8AC3E}">
        <p14:creationId xmlns:p14="http://schemas.microsoft.com/office/powerpoint/2010/main" val="6677740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Grp="1" noChangeAspect="1"/>
          </p:cNvGraphicFramePr>
          <p:nvPr>
            <p:ph sz="half" idx="2"/>
          </p:nvPr>
        </p:nvGraphicFramePr>
        <p:xfrm>
          <a:off x="6037263" y="0"/>
          <a:ext cx="3106737" cy="2733675"/>
        </p:xfrm>
        <a:graphic>
          <a:graphicData uri="http://schemas.openxmlformats.org/presentationml/2006/ole">
            <mc:AlternateContent xmlns:mc="http://schemas.openxmlformats.org/markup-compatibility/2006">
              <mc:Choice xmlns:v="urn:schemas-microsoft-com:vml" Requires="v">
                <p:oleObj spid="_x0000_s1184" name="CorelDRAW" r:id="rId3" imgW="3106341" imgH="2733675" progId="CorelDRAW.Graphic.11">
                  <p:embed/>
                </p:oleObj>
              </mc:Choice>
              <mc:Fallback>
                <p:oleObj name="CorelDRAW" r:id="rId3" imgW="3106341" imgH="2733675"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7263" y="0"/>
                        <a:ext cx="3106737" cy="273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7" name="Rectangle 3"/>
          <p:cNvSpPr>
            <a:spLocks noGrp="1" noChangeArrowheads="1"/>
          </p:cNvSpPr>
          <p:nvPr>
            <p:ph type="title"/>
          </p:nvPr>
        </p:nvSpPr>
        <p:spPr>
          <a:xfrm>
            <a:off x="395288" y="217488"/>
            <a:ext cx="4608512" cy="908050"/>
          </a:xfrm>
        </p:spPr>
        <p:txBody>
          <a:bodyPr/>
          <a:lstStyle/>
          <a:p>
            <a:pPr algn="l" eaLnBrk="1" hangingPunct="1"/>
            <a:r>
              <a:rPr lang="en-US">
                <a:solidFill>
                  <a:schemeClr val="bg1"/>
                </a:solidFill>
                <a:latin typeface="Comic Sans MS" pitchFamily="66" charset="0"/>
              </a:rPr>
              <a:t>LED tla</a:t>
            </a:r>
            <a:r>
              <a:rPr lang="sk-SK">
                <a:solidFill>
                  <a:schemeClr val="bg1"/>
                </a:solidFill>
                <a:latin typeface="Comic Sans MS" pitchFamily="66" charset="0"/>
              </a:rPr>
              <a:t>čiarne</a:t>
            </a:r>
            <a:endParaRPr lang="cs-CZ">
              <a:solidFill>
                <a:schemeClr val="bg1"/>
              </a:solidFill>
              <a:latin typeface="Comic Sans MS" pitchFamily="66" charset="0"/>
            </a:endParaRPr>
          </a:p>
        </p:txBody>
      </p:sp>
      <p:sp>
        <p:nvSpPr>
          <p:cNvPr id="1028" name="Rectangle 4"/>
          <p:cNvSpPr>
            <a:spLocks noGrp="1" noChangeArrowheads="1"/>
          </p:cNvSpPr>
          <p:nvPr>
            <p:ph type="body" sz="half" idx="1"/>
          </p:nvPr>
        </p:nvSpPr>
        <p:spPr>
          <a:xfrm>
            <a:off x="457200" y="1484313"/>
            <a:ext cx="6778625" cy="4968875"/>
          </a:xfrm>
          <a:noFill/>
        </p:spPr>
        <p:txBody>
          <a:bodyPr/>
          <a:lstStyle/>
          <a:p>
            <a:pPr eaLnBrk="1" hangingPunct="1">
              <a:spcBef>
                <a:spcPts val="500"/>
              </a:spcBef>
              <a:spcAft>
                <a:spcPts val="500"/>
              </a:spcAft>
            </a:pPr>
            <a:r>
              <a:rPr lang="cs-CZ" sz="2800">
                <a:solidFill>
                  <a:schemeClr val="bg1"/>
                </a:solidFill>
                <a:latin typeface="Times New Roman" charset="0"/>
              </a:rPr>
              <a:t>LED (Light-Emitting Diode) tlačiarne pracujú na podobnom princípe ako tlačiarne laserové</a:t>
            </a:r>
          </a:p>
          <a:p>
            <a:pPr eaLnBrk="1" hangingPunct="1">
              <a:spcBef>
                <a:spcPts val="500"/>
              </a:spcBef>
              <a:spcAft>
                <a:spcPts val="500"/>
              </a:spcAft>
            </a:pPr>
            <a:r>
              <a:rPr lang="cs-CZ" sz="2800">
                <a:solidFill>
                  <a:schemeClr val="bg1"/>
                </a:solidFill>
                <a:latin typeface="Times New Roman" charset="0"/>
              </a:rPr>
              <a:t>Namiesto laseru sú vybavené sadou LED diód (umiestnených v jednom rade), ktoré sú schopné nabiť zvolené miesta na valci statickou elektrinou</a:t>
            </a:r>
          </a:p>
          <a:p>
            <a:pPr eaLnBrk="1" hangingPunct="1">
              <a:spcBef>
                <a:spcPts val="500"/>
              </a:spcBef>
              <a:spcAft>
                <a:spcPts val="500"/>
              </a:spcAft>
            </a:pPr>
            <a:r>
              <a:rPr lang="cs-CZ" sz="2800">
                <a:solidFill>
                  <a:schemeClr val="bg1"/>
                </a:solidFill>
                <a:latin typeface="Times New Roman" charset="0"/>
              </a:rPr>
              <a:t>Výhodou tohto riešenia je nižšia cena</a:t>
            </a:r>
          </a:p>
          <a:p>
            <a:pPr eaLnBrk="1" hangingPunct="1">
              <a:spcBef>
                <a:spcPts val="500"/>
              </a:spcBef>
              <a:spcAft>
                <a:spcPts val="500"/>
              </a:spcAft>
            </a:pPr>
            <a:r>
              <a:rPr lang="cs-CZ" sz="2800">
                <a:solidFill>
                  <a:schemeClr val="bg1"/>
                </a:solidFill>
                <a:latin typeface="Times New Roman" charset="0"/>
              </a:rPr>
              <a:t>LED tlačiarne bývajú niekedy chybne označované ako laserové tlačiarne</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274638"/>
            <a:ext cx="4114800" cy="1143000"/>
          </a:xfrm>
        </p:spPr>
        <p:txBody>
          <a:bodyPr/>
          <a:lstStyle/>
          <a:p>
            <a:pPr algn="l" eaLnBrk="1" hangingPunct="1"/>
            <a:r>
              <a:rPr lang="en-US" sz="3600">
                <a:solidFill>
                  <a:schemeClr val="bg1"/>
                </a:solidFill>
                <a:latin typeface="Comic Sans MS" pitchFamily="66" charset="0"/>
              </a:rPr>
              <a:t>LED tla</a:t>
            </a:r>
            <a:r>
              <a:rPr lang="sk-SK" sz="3600">
                <a:solidFill>
                  <a:schemeClr val="bg1"/>
                </a:solidFill>
                <a:latin typeface="Comic Sans MS" pitchFamily="66" charset="0"/>
              </a:rPr>
              <a:t>čiarne</a:t>
            </a:r>
          </a:p>
        </p:txBody>
      </p:sp>
      <p:sp>
        <p:nvSpPr>
          <p:cNvPr id="32771" name="Rectangle 3"/>
          <p:cNvSpPr>
            <a:spLocks noGrp="1" noChangeArrowheads="1"/>
          </p:cNvSpPr>
          <p:nvPr>
            <p:ph type="body" idx="1"/>
          </p:nvPr>
        </p:nvSpPr>
        <p:spPr>
          <a:xfrm>
            <a:off x="457200" y="1600200"/>
            <a:ext cx="4259263" cy="2981325"/>
          </a:xfrm>
        </p:spPr>
        <p:txBody>
          <a:bodyPr/>
          <a:lstStyle/>
          <a:p>
            <a:pPr eaLnBrk="1" hangingPunct="1">
              <a:lnSpc>
                <a:spcPct val="80000"/>
              </a:lnSpc>
            </a:pPr>
            <a:r>
              <a:rPr lang="sl-SI" sz="2400">
                <a:solidFill>
                  <a:schemeClr val="bg1"/>
                </a:solidFill>
              </a:rPr>
              <a:t>Svetelným zdrojom je kompaktné digitálne pole LED diód.</a:t>
            </a:r>
            <a:r>
              <a:rPr lang="sl-SI" sz="2400"/>
              <a:t> </a:t>
            </a:r>
          </a:p>
          <a:p>
            <a:pPr eaLnBrk="1" hangingPunct="1">
              <a:lnSpc>
                <a:spcPct val="80000"/>
              </a:lnSpc>
              <a:buFontTx/>
              <a:buNone/>
            </a:pPr>
            <a:endParaRPr lang="sl-SI" sz="2400"/>
          </a:p>
          <a:p>
            <a:pPr eaLnBrk="1" hangingPunct="1">
              <a:lnSpc>
                <a:spcPct val="80000"/>
              </a:lnSpc>
            </a:pPr>
            <a:r>
              <a:rPr lang="sl-SI" sz="2400">
                <a:solidFill>
                  <a:schemeClr val="bg1"/>
                </a:solidFill>
              </a:rPr>
              <a:t>Skladá sa z tisícov jednotlivých  LED svetelných zdrojov, rozložených po celej šírke svetelného valca</a:t>
            </a:r>
            <a:r>
              <a:rPr lang="sl-SI" sz="2000">
                <a:solidFill>
                  <a:schemeClr val="bg1"/>
                </a:solidFill>
              </a:rPr>
              <a:t> </a:t>
            </a:r>
            <a:endParaRPr lang="sk-SK" sz="2000">
              <a:solidFill>
                <a:schemeClr val="bg1"/>
              </a:solidFill>
            </a:endParaRPr>
          </a:p>
        </p:txBody>
      </p:sp>
      <p:pic>
        <p:nvPicPr>
          <p:cNvPr id="32772" name="Picture 4" descr="News_Live_10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836613"/>
            <a:ext cx="3962400" cy="301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Text Box 5"/>
          <p:cNvSpPr txBox="1">
            <a:spLocks noChangeArrowheads="1"/>
          </p:cNvSpPr>
          <p:nvPr/>
        </p:nvSpPr>
        <p:spPr bwMode="auto">
          <a:xfrm>
            <a:off x="395288" y="4508500"/>
            <a:ext cx="8424862"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sl-SI" sz="2400">
                <a:solidFill>
                  <a:schemeClr val="bg1"/>
                </a:solidFill>
              </a:rPr>
              <a:t>   Svetlo LED diód svieti cez pevné zaostrovacie šošovky priamo dole na povrch svetelného valca.</a:t>
            </a:r>
          </a:p>
          <a:p>
            <a:pPr eaLnBrk="1" hangingPunct="1">
              <a:buFontTx/>
              <a:buChar char="•"/>
            </a:pPr>
            <a:endParaRPr lang="sl-SI" sz="2400">
              <a:solidFill>
                <a:schemeClr val="bg1"/>
              </a:solidFill>
            </a:endParaRPr>
          </a:p>
          <a:p>
            <a:pPr eaLnBrk="1" hangingPunct="1">
              <a:buFontTx/>
              <a:buChar char="•"/>
            </a:pPr>
            <a:r>
              <a:rPr lang="sl-SI" sz="2400">
                <a:solidFill>
                  <a:schemeClr val="bg1"/>
                </a:solidFill>
              </a:rPr>
              <a:t>   Digitálny LED svetelný zdroj nemá žiadne pohyblivé časti a tým je zásadne spoľahlivejší</a:t>
            </a:r>
            <a:r>
              <a:rPr lang="sk-SK" sz="2400">
                <a:solidFill>
                  <a:schemeClr val="bg1"/>
                </a:solidFill>
              </a:rPr>
              <a:t> </a:t>
            </a:r>
            <a:r>
              <a:rPr lang="sl-SI" sz="2400">
                <a:solidFill>
                  <a:schemeClr val="bg1"/>
                </a:solidFill>
              </a:rPr>
              <a:t> </a:t>
            </a:r>
            <a:endParaRPr lang="sk-SK" sz="240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36912"/>
            <a:ext cx="8229600" cy="1143000"/>
          </a:xfrm>
        </p:spPr>
        <p:txBody>
          <a:bodyPr/>
          <a:lstStyle/>
          <a:p>
            <a:r>
              <a:rPr lang="sk-SK">
                <a:solidFill>
                  <a:schemeClr val="bg1"/>
                </a:solidFill>
                <a:hlinkClick r:id="rId2"/>
              </a:rPr>
              <a:t>Ako pracuje LED Printer</a:t>
            </a:r>
            <a:endParaRPr lang="sk-SK">
              <a:solidFill>
                <a:schemeClr val="bg1"/>
              </a:solidFill>
            </a:endParaRPr>
          </a:p>
        </p:txBody>
      </p:sp>
    </p:spTree>
    <p:extLst>
      <p:ext uri="{BB962C8B-B14F-4D97-AF65-F5344CB8AC3E}">
        <p14:creationId xmlns:p14="http://schemas.microsoft.com/office/powerpoint/2010/main" val="16873880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solidFill>
                  <a:schemeClr val="bg1"/>
                </a:solidFill>
              </a:rPr>
              <a:t>Pracovisko DTP</a:t>
            </a:r>
            <a:endParaRPr lang="en-US" dirty="0">
              <a:solidFill>
                <a:schemeClr val="bg1"/>
              </a:solidFill>
            </a:endParaRPr>
          </a:p>
        </p:txBody>
      </p:sp>
      <p:pic>
        <p:nvPicPr>
          <p:cNvPr id="8194" name="Picture 2" descr="Výsledok vyhľadávania obrázkov pre dopyt pridavné zariadenia počítač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23598"/>
            <a:ext cx="7275964" cy="3877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0934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p:nvPr>
        </p:nvSpPr>
        <p:spPr>
          <a:xfrm>
            <a:off x="468313" y="333375"/>
            <a:ext cx="8064500" cy="1143000"/>
          </a:xfrm>
        </p:spPr>
        <p:txBody>
          <a:bodyPr/>
          <a:lstStyle/>
          <a:p>
            <a:pPr algn="l" eaLnBrk="1" hangingPunct="1"/>
            <a:r>
              <a:rPr lang="en-US" sz="3600">
                <a:solidFill>
                  <a:schemeClr val="bg1"/>
                </a:solidFill>
                <a:latin typeface="Comic Sans MS" pitchFamily="66" charset="0"/>
              </a:rPr>
              <a:t>LED </a:t>
            </a:r>
            <a:r>
              <a:rPr lang="sk-SK" sz="3600">
                <a:solidFill>
                  <a:schemeClr val="bg1"/>
                </a:solidFill>
                <a:latin typeface="Comic Sans MS" pitchFamily="66" charset="0"/>
              </a:rPr>
              <a:t> </a:t>
            </a:r>
            <a:r>
              <a:rPr lang="en-US" sz="3600">
                <a:solidFill>
                  <a:schemeClr val="bg1"/>
                </a:solidFill>
                <a:latin typeface="Comic Sans MS" pitchFamily="66" charset="0"/>
              </a:rPr>
              <a:t>tla</a:t>
            </a:r>
            <a:r>
              <a:rPr lang="sk-SK" sz="3600">
                <a:solidFill>
                  <a:schemeClr val="bg1"/>
                </a:solidFill>
                <a:latin typeface="Comic Sans MS" pitchFamily="66" charset="0"/>
              </a:rPr>
              <a:t>čiarne - princíp</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0" y="1844824"/>
            <a:ext cx="6286500" cy="363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4"/>
          <p:cNvSpPr>
            <a:spLocks noGrp="1" noChangeArrowheads="1"/>
          </p:cNvSpPr>
          <p:nvPr>
            <p:ph type="title"/>
          </p:nvPr>
        </p:nvSpPr>
        <p:spPr>
          <a:xfrm>
            <a:off x="0" y="0"/>
            <a:ext cx="4259263" cy="1143000"/>
          </a:xfrm>
        </p:spPr>
        <p:txBody>
          <a:bodyPr/>
          <a:lstStyle/>
          <a:p>
            <a:pPr eaLnBrk="1" hangingPunct="1"/>
            <a:r>
              <a:rPr lang="en-US" sz="3600">
                <a:solidFill>
                  <a:schemeClr val="bg1"/>
                </a:solidFill>
                <a:latin typeface="Comic Sans MS" pitchFamily="66" charset="0"/>
              </a:rPr>
              <a:t>LED tla</a:t>
            </a:r>
            <a:r>
              <a:rPr lang="sk-SK" sz="3600">
                <a:solidFill>
                  <a:schemeClr val="bg1"/>
                </a:solidFill>
                <a:latin typeface="Comic Sans MS" pitchFamily="66" charset="0"/>
              </a:rPr>
              <a:t>čiarne</a:t>
            </a:r>
          </a:p>
        </p:txBody>
      </p:sp>
      <p:pic>
        <p:nvPicPr>
          <p:cNvPr id="34819" name="Picture 5" descr="News_Live_10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1230313"/>
            <a:ext cx="31686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6"/>
          <p:cNvSpPr txBox="1">
            <a:spLocks noChangeArrowheads="1"/>
          </p:cNvSpPr>
          <p:nvPr/>
        </p:nvSpPr>
        <p:spPr bwMode="auto">
          <a:xfrm>
            <a:off x="323850" y="1196975"/>
            <a:ext cx="1582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l-SI" sz="2400" b="1">
                <a:solidFill>
                  <a:schemeClr val="bg1"/>
                </a:solidFill>
              </a:rPr>
              <a:t>Oki LED</a:t>
            </a:r>
            <a:endParaRPr lang="sk-SK">
              <a:solidFill>
                <a:schemeClr val="bg1"/>
              </a:solidFill>
            </a:endParaRPr>
          </a:p>
        </p:txBody>
      </p:sp>
      <p:pic>
        <p:nvPicPr>
          <p:cNvPr id="34821" name="Picture 7" descr="News_Live_10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50" y="2462213"/>
            <a:ext cx="31686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Text Box 8"/>
          <p:cNvSpPr txBox="1">
            <a:spLocks noChangeArrowheads="1"/>
          </p:cNvSpPr>
          <p:nvPr/>
        </p:nvSpPr>
        <p:spPr bwMode="auto">
          <a:xfrm>
            <a:off x="323850" y="2276475"/>
            <a:ext cx="18732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l-SI" sz="2400" b="1">
                <a:solidFill>
                  <a:schemeClr val="bg1"/>
                </a:solidFill>
              </a:rPr>
              <a:t>HP Laserjet 4000T (Laser)</a:t>
            </a:r>
            <a:r>
              <a:rPr lang="sl-SI"/>
              <a:t> </a:t>
            </a:r>
            <a:endParaRPr lang="sk-SK"/>
          </a:p>
        </p:txBody>
      </p:sp>
      <p:pic>
        <p:nvPicPr>
          <p:cNvPr id="34823" name="Picture 9" descr="News_Live_10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6950" y="3789363"/>
            <a:ext cx="31686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4" name="Text Box 10"/>
          <p:cNvSpPr txBox="1">
            <a:spLocks noChangeArrowheads="1"/>
          </p:cNvSpPr>
          <p:nvPr/>
        </p:nvSpPr>
        <p:spPr bwMode="auto">
          <a:xfrm>
            <a:off x="395288" y="3644900"/>
            <a:ext cx="1584325"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l-SI" sz="2400" b="1">
                <a:solidFill>
                  <a:schemeClr val="bg1"/>
                </a:solidFill>
              </a:rPr>
              <a:t>Lexmark Optra S2450 (Laser)</a:t>
            </a:r>
            <a:r>
              <a:rPr lang="sl-SI" sz="2400" b="1"/>
              <a:t> </a:t>
            </a:r>
            <a:endParaRPr lang="sk-SK" sz="2400" b="1"/>
          </a:p>
        </p:txBody>
      </p:sp>
      <p:sp>
        <p:nvSpPr>
          <p:cNvPr id="34825" name="Line 13"/>
          <p:cNvSpPr>
            <a:spLocks noChangeShapeType="1"/>
          </p:cNvSpPr>
          <p:nvPr/>
        </p:nvSpPr>
        <p:spPr bwMode="auto">
          <a:xfrm flipV="1">
            <a:off x="250825" y="908050"/>
            <a:ext cx="5257800" cy="730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6" name="Line 14"/>
          <p:cNvSpPr>
            <a:spLocks noChangeShapeType="1"/>
          </p:cNvSpPr>
          <p:nvPr/>
        </p:nvSpPr>
        <p:spPr bwMode="auto">
          <a:xfrm>
            <a:off x="250825" y="1052513"/>
            <a:ext cx="532923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7" name="Line 15"/>
          <p:cNvSpPr>
            <a:spLocks noChangeShapeType="1"/>
          </p:cNvSpPr>
          <p:nvPr/>
        </p:nvSpPr>
        <p:spPr bwMode="auto">
          <a:xfrm>
            <a:off x="250825" y="6453188"/>
            <a:ext cx="5329238"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8" name="Line 16"/>
          <p:cNvSpPr>
            <a:spLocks noChangeShapeType="1"/>
          </p:cNvSpPr>
          <p:nvPr/>
        </p:nvSpPr>
        <p:spPr bwMode="auto">
          <a:xfrm>
            <a:off x="250825" y="1052513"/>
            <a:ext cx="0" cy="54006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29" name="Line 17"/>
          <p:cNvSpPr>
            <a:spLocks noChangeShapeType="1"/>
          </p:cNvSpPr>
          <p:nvPr/>
        </p:nvSpPr>
        <p:spPr bwMode="auto">
          <a:xfrm>
            <a:off x="5580063" y="1052513"/>
            <a:ext cx="0" cy="5400675"/>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30" name="Text Box 20"/>
          <p:cNvSpPr txBox="1">
            <a:spLocks noChangeArrowheads="1"/>
          </p:cNvSpPr>
          <p:nvPr/>
        </p:nvSpPr>
        <p:spPr bwMode="auto">
          <a:xfrm>
            <a:off x="5651500" y="692150"/>
            <a:ext cx="3313113" cy="191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50000"/>
              </a:spcBef>
            </a:pPr>
            <a:r>
              <a:rPr lang="sl-SI" sz="2000" b="1">
                <a:solidFill>
                  <a:schemeClr val="bg1"/>
                </a:solidFill>
              </a:rPr>
              <a:t>Teoretická veľkosť bodu pri hustote </a:t>
            </a:r>
          </a:p>
          <a:p>
            <a:pPr lvl="1" eaLnBrk="1" hangingPunct="1">
              <a:spcBef>
                <a:spcPct val="50000"/>
              </a:spcBef>
            </a:pPr>
            <a:r>
              <a:rPr lang="sl-SI" sz="2000" b="1">
                <a:solidFill>
                  <a:schemeClr val="bg1"/>
                </a:solidFill>
              </a:rPr>
              <a:t>1200 dpi  je :  </a:t>
            </a:r>
            <a:br>
              <a:rPr lang="sl-SI" sz="2000" b="1">
                <a:solidFill>
                  <a:schemeClr val="bg1"/>
                </a:solidFill>
              </a:rPr>
            </a:br>
            <a:r>
              <a:rPr lang="sl-SI" sz="2000" b="1">
                <a:solidFill>
                  <a:schemeClr val="bg1"/>
                </a:solidFill>
              </a:rPr>
              <a:t>25.4 mm / 1200 =</a:t>
            </a:r>
            <a:r>
              <a:rPr lang="sl-SI" sz="2000">
                <a:solidFill>
                  <a:schemeClr val="bg1"/>
                </a:solidFill>
              </a:rPr>
              <a:t> </a:t>
            </a:r>
          </a:p>
          <a:p>
            <a:pPr lvl="1" eaLnBrk="1" hangingPunct="1">
              <a:spcBef>
                <a:spcPct val="50000"/>
              </a:spcBef>
            </a:pPr>
            <a:r>
              <a:rPr lang="sl-SI" sz="2400" b="1">
                <a:solidFill>
                  <a:srgbClr val="FFFF66"/>
                </a:solidFill>
              </a:rPr>
              <a:t>21.17 µm</a:t>
            </a:r>
            <a:endParaRPr lang="sk-SK" sz="2400" b="1">
              <a:solidFill>
                <a:srgbClr val="FFFF66"/>
              </a:solidFill>
            </a:endParaRPr>
          </a:p>
        </p:txBody>
      </p:sp>
      <p:sp>
        <p:nvSpPr>
          <p:cNvPr id="34831" name="Text Box 21"/>
          <p:cNvSpPr txBox="1">
            <a:spLocks noChangeArrowheads="1"/>
          </p:cNvSpPr>
          <p:nvPr/>
        </p:nvSpPr>
        <p:spPr bwMode="auto">
          <a:xfrm>
            <a:off x="5651500" y="3213100"/>
            <a:ext cx="3492500" cy="115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50000"/>
              </a:spcBef>
            </a:pPr>
            <a:r>
              <a:rPr lang="sl-SI" sz="2000" b="1">
                <a:solidFill>
                  <a:schemeClr val="bg1"/>
                </a:solidFill>
              </a:rPr>
              <a:t>Laserové hlavy dokážu vytvoriť body o veľkosti</a:t>
            </a:r>
            <a:r>
              <a:rPr lang="sl-SI">
                <a:solidFill>
                  <a:schemeClr val="bg1"/>
                </a:solidFill>
              </a:rPr>
              <a:t> </a:t>
            </a:r>
          </a:p>
          <a:p>
            <a:pPr lvl="1" eaLnBrk="1" hangingPunct="1">
              <a:spcBef>
                <a:spcPct val="50000"/>
              </a:spcBef>
            </a:pPr>
            <a:r>
              <a:rPr lang="sl-SI" sz="2400" b="1">
                <a:solidFill>
                  <a:srgbClr val="FFFF66"/>
                </a:solidFill>
              </a:rPr>
              <a:t>60 µm</a:t>
            </a:r>
            <a:endParaRPr lang="sk-SK" sz="2400" b="1">
              <a:solidFill>
                <a:srgbClr val="FFFF66"/>
              </a:solidFill>
            </a:endParaRPr>
          </a:p>
        </p:txBody>
      </p:sp>
      <p:sp>
        <p:nvSpPr>
          <p:cNvPr id="34832" name="Text Box 22"/>
          <p:cNvSpPr txBox="1">
            <a:spLocks noChangeArrowheads="1"/>
          </p:cNvSpPr>
          <p:nvPr/>
        </p:nvSpPr>
        <p:spPr bwMode="auto">
          <a:xfrm>
            <a:off x="5651500" y="4941888"/>
            <a:ext cx="3492500" cy="146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000" tIns="0" rIns="18000" bIns="0">
            <a:spAutoFit/>
          </a:bodyPr>
          <a:lstStyle>
            <a:lvl1pPr marL="342900" indent="-342900"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50000"/>
              </a:spcBef>
            </a:pPr>
            <a:r>
              <a:rPr lang="sl-SI" sz="2000" b="1">
                <a:solidFill>
                  <a:schemeClr val="bg1"/>
                </a:solidFill>
              </a:rPr>
              <a:t>LED technológia Oki dokáže vytvoriť malé body o veľkosti</a:t>
            </a:r>
            <a:r>
              <a:rPr lang="sl-SI">
                <a:solidFill>
                  <a:schemeClr val="bg1"/>
                </a:solidFill>
              </a:rPr>
              <a:t> </a:t>
            </a:r>
          </a:p>
          <a:p>
            <a:pPr lvl="1" eaLnBrk="1" hangingPunct="1">
              <a:spcBef>
                <a:spcPct val="50000"/>
              </a:spcBef>
            </a:pPr>
            <a:r>
              <a:rPr lang="sl-SI" sz="2400" b="1">
                <a:solidFill>
                  <a:srgbClr val="FFFF66"/>
                </a:solidFill>
              </a:rPr>
              <a:t>34 µm.</a:t>
            </a:r>
            <a:r>
              <a:rPr lang="sl-SI">
                <a:solidFill>
                  <a:schemeClr val="bg1"/>
                </a:solidFill>
              </a:rPr>
              <a:t> </a:t>
            </a:r>
            <a:endParaRPr lang="sk-SK">
              <a:solidFill>
                <a:schemeClr val="bg1"/>
              </a:solidFill>
            </a:endParaRPr>
          </a:p>
        </p:txBody>
      </p:sp>
      <p:sp>
        <p:nvSpPr>
          <p:cNvPr id="34833" name="Text Box 23"/>
          <p:cNvSpPr txBox="1">
            <a:spLocks noChangeArrowheads="1"/>
          </p:cNvSpPr>
          <p:nvPr/>
        </p:nvSpPr>
        <p:spPr bwMode="auto">
          <a:xfrm>
            <a:off x="395288" y="5516563"/>
            <a:ext cx="511333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l-SI" sz="2800" b="1">
                <a:solidFill>
                  <a:srgbClr val="FFFF66"/>
                </a:solidFill>
              </a:rPr>
              <a:t>text je vysoký okolo 0.7mm !</a:t>
            </a:r>
            <a:r>
              <a:rPr lang="sk-SK" sz="2400" b="1">
                <a:solidFill>
                  <a:schemeClr val="bg1"/>
                </a:solidFill>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68313" y="130175"/>
            <a:ext cx="8229600" cy="777875"/>
          </a:xfrm>
        </p:spPr>
        <p:txBody>
          <a:bodyPr/>
          <a:lstStyle/>
          <a:p>
            <a:pPr algn="l" eaLnBrk="1" hangingPunct="1"/>
            <a:r>
              <a:rPr lang="en-US" sz="3600">
                <a:solidFill>
                  <a:schemeClr val="bg1"/>
                </a:solidFill>
                <a:latin typeface="Comic Sans MS" pitchFamily="66" charset="0"/>
              </a:rPr>
              <a:t>LED tla</a:t>
            </a:r>
            <a:r>
              <a:rPr lang="sk-SK" sz="3600">
                <a:solidFill>
                  <a:schemeClr val="bg1"/>
                </a:solidFill>
                <a:latin typeface="Comic Sans MS" pitchFamily="66" charset="0"/>
              </a:rPr>
              <a:t>čiarne</a:t>
            </a:r>
          </a:p>
        </p:txBody>
      </p:sp>
      <p:sp>
        <p:nvSpPr>
          <p:cNvPr id="35843" name="Rectangle 3"/>
          <p:cNvSpPr>
            <a:spLocks noGrp="1" noChangeArrowheads="1"/>
          </p:cNvSpPr>
          <p:nvPr>
            <p:ph type="body" idx="1"/>
          </p:nvPr>
        </p:nvSpPr>
        <p:spPr>
          <a:xfrm>
            <a:off x="457200" y="1125538"/>
            <a:ext cx="8229600" cy="2765425"/>
          </a:xfrm>
        </p:spPr>
        <p:txBody>
          <a:bodyPr/>
          <a:lstStyle/>
          <a:p>
            <a:pPr eaLnBrk="1" hangingPunct="1">
              <a:lnSpc>
                <a:spcPct val="90000"/>
              </a:lnSpc>
              <a:buFontTx/>
              <a:buNone/>
            </a:pPr>
            <a:r>
              <a:rPr lang="sl-SI" sz="2000" b="1">
                <a:solidFill>
                  <a:srgbClr val="FFFF66"/>
                </a:solidFill>
              </a:rPr>
              <a:t>Výhody digitálnej LED technológie :</a:t>
            </a:r>
            <a:r>
              <a:rPr lang="sl-SI" sz="2000" b="1">
                <a:solidFill>
                  <a:schemeClr val="bg1"/>
                </a:solidFill>
              </a:rPr>
              <a:t> </a:t>
            </a:r>
            <a:endParaRPr lang="sl-SI" sz="2000">
              <a:solidFill>
                <a:schemeClr val="bg1"/>
              </a:solidFill>
            </a:endParaRPr>
          </a:p>
          <a:p>
            <a:pPr eaLnBrk="1" hangingPunct="1">
              <a:lnSpc>
                <a:spcPct val="90000"/>
              </a:lnSpc>
            </a:pPr>
            <a:r>
              <a:rPr lang="sl-SI" sz="2000">
                <a:solidFill>
                  <a:schemeClr val="bg1"/>
                </a:solidFill>
              </a:rPr>
              <a:t>kompaktná veľkosť dovoľuje Oki vyrobiť menšie tlačiarne používajúc menej materiálov a prírodných zdrojov </a:t>
            </a:r>
          </a:p>
          <a:p>
            <a:pPr eaLnBrk="1" hangingPunct="1">
              <a:lnSpc>
                <a:spcPct val="90000"/>
              </a:lnSpc>
            </a:pPr>
            <a:r>
              <a:rPr lang="sl-SI" sz="2000">
                <a:solidFill>
                  <a:schemeClr val="bg1"/>
                </a:solidFill>
              </a:rPr>
              <a:t>menšia veľkosť bodov zaručuje výraznejší a ostrejší text a grafiku. </a:t>
            </a:r>
          </a:p>
          <a:p>
            <a:pPr eaLnBrk="1" hangingPunct="1">
              <a:lnSpc>
                <a:spcPct val="90000"/>
              </a:lnSpc>
            </a:pPr>
            <a:r>
              <a:rPr lang="sl-SI" sz="2000">
                <a:solidFill>
                  <a:schemeClr val="bg1"/>
                </a:solidFill>
              </a:rPr>
              <a:t>nepohyblivé časti , nízky hluk </a:t>
            </a:r>
          </a:p>
          <a:p>
            <a:pPr eaLnBrk="1" hangingPunct="1">
              <a:lnSpc>
                <a:spcPct val="90000"/>
              </a:lnSpc>
            </a:pPr>
            <a:r>
              <a:rPr lang="sl-SI" sz="2000">
                <a:solidFill>
                  <a:schemeClr val="bg1"/>
                </a:solidFill>
              </a:rPr>
              <a:t>vyššia rýchlosť tlače pri vyššom rozlíšení  </a:t>
            </a:r>
          </a:p>
          <a:p>
            <a:pPr eaLnBrk="1" hangingPunct="1">
              <a:lnSpc>
                <a:spcPct val="90000"/>
              </a:lnSpc>
            </a:pPr>
            <a:r>
              <a:rPr lang="sl-SI" sz="2000">
                <a:solidFill>
                  <a:schemeClr val="bg1"/>
                </a:solidFill>
              </a:rPr>
              <a:t>vysoká odolnosť a spoľahlivosť</a:t>
            </a:r>
          </a:p>
          <a:p>
            <a:pPr eaLnBrk="1" hangingPunct="1">
              <a:lnSpc>
                <a:spcPct val="90000"/>
              </a:lnSpc>
            </a:pPr>
            <a:r>
              <a:rPr lang="sl-SI" sz="2000">
                <a:solidFill>
                  <a:schemeClr val="bg1"/>
                </a:solidFill>
              </a:rPr>
              <a:t>nulové emisie ozónu </a:t>
            </a:r>
            <a:endParaRPr lang="sk-SK" sz="2000">
              <a:solidFill>
                <a:schemeClr val="bg1"/>
              </a:solidFill>
            </a:endParaRPr>
          </a:p>
        </p:txBody>
      </p:sp>
      <p:sp>
        <p:nvSpPr>
          <p:cNvPr id="35844" name="Text Box 4"/>
          <p:cNvSpPr txBox="1">
            <a:spLocks noChangeArrowheads="1"/>
          </p:cNvSpPr>
          <p:nvPr/>
        </p:nvSpPr>
        <p:spPr bwMode="auto">
          <a:xfrm>
            <a:off x="395288" y="3778250"/>
            <a:ext cx="3671887"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l-SI" sz="2000" b="1">
                <a:solidFill>
                  <a:srgbClr val="FFFF66"/>
                </a:solidFill>
              </a:rPr>
              <a:t>Tradičná sústava lasera</a:t>
            </a:r>
            <a:r>
              <a:rPr lang="sl-SI" sz="2000">
                <a:solidFill>
                  <a:srgbClr val="FFFF66"/>
                </a:solidFill>
              </a:rPr>
              <a:t> </a:t>
            </a:r>
            <a:br>
              <a:rPr lang="sl-SI" sz="2000">
                <a:solidFill>
                  <a:srgbClr val="FFFF66"/>
                </a:solidFill>
              </a:rPr>
            </a:br>
            <a:r>
              <a:rPr lang="sl-SI" sz="2000">
                <a:solidFill>
                  <a:schemeClr val="bg1"/>
                </a:solidFill>
              </a:rPr>
              <a:t>1. Jeden svetelný zdroj </a:t>
            </a:r>
            <a:br>
              <a:rPr lang="sl-SI" sz="2000">
                <a:solidFill>
                  <a:schemeClr val="bg1"/>
                </a:solidFill>
              </a:rPr>
            </a:br>
            <a:r>
              <a:rPr lang="sl-SI" sz="2000">
                <a:solidFill>
                  <a:schemeClr val="bg1"/>
                </a:solidFill>
              </a:rPr>
              <a:t>2. Sústredený laserový lúč </a:t>
            </a:r>
            <a:br>
              <a:rPr lang="sl-SI" sz="2000">
                <a:solidFill>
                  <a:schemeClr val="bg1"/>
                </a:solidFill>
              </a:rPr>
            </a:br>
            <a:r>
              <a:rPr lang="sl-SI" sz="2000">
                <a:solidFill>
                  <a:schemeClr val="bg1"/>
                </a:solidFill>
              </a:rPr>
              <a:t>3. Odzrkadlený laserový lúč </a:t>
            </a:r>
            <a:br>
              <a:rPr lang="sl-SI" sz="2000">
                <a:solidFill>
                  <a:schemeClr val="bg1"/>
                </a:solidFill>
              </a:rPr>
            </a:br>
            <a:r>
              <a:rPr lang="sl-SI" sz="2000">
                <a:solidFill>
                  <a:schemeClr val="bg1"/>
                </a:solidFill>
              </a:rPr>
              <a:t>4. Lomený laserový lúč </a:t>
            </a:r>
            <a:br>
              <a:rPr lang="sl-SI" sz="2000">
                <a:solidFill>
                  <a:schemeClr val="bg1"/>
                </a:solidFill>
              </a:rPr>
            </a:br>
            <a:r>
              <a:rPr lang="sl-SI" sz="2000">
                <a:solidFill>
                  <a:schemeClr val="bg1"/>
                </a:solidFill>
              </a:rPr>
              <a:t>5. Rotujúce mnohouholníkové zrkadlo </a:t>
            </a:r>
            <a:br>
              <a:rPr lang="sl-SI" sz="2000">
                <a:solidFill>
                  <a:schemeClr val="bg1"/>
                </a:solidFill>
              </a:rPr>
            </a:br>
            <a:r>
              <a:rPr lang="sl-SI" sz="2000">
                <a:solidFill>
                  <a:schemeClr val="bg1"/>
                </a:solidFill>
              </a:rPr>
              <a:t>6. Synchronizácia štartovného riadku </a:t>
            </a:r>
            <a:endParaRPr lang="sk-SK"/>
          </a:p>
        </p:txBody>
      </p:sp>
      <p:pic>
        <p:nvPicPr>
          <p:cNvPr id="35845" name="Picture 5" descr="News_Live_10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175" y="3573463"/>
            <a:ext cx="4918075" cy="297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eaLnBrk="1" hangingPunct="1"/>
            <a:r>
              <a:rPr lang="sk-SK" sz="3600">
                <a:solidFill>
                  <a:schemeClr val="bg1"/>
                </a:solidFill>
                <a:latin typeface="Comic Sans MS" pitchFamily="66" charset="0"/>
              </a:rPr>
              <a:t>Toner</a:t>
            </a:r>
            <a:endParaRPr lang="cs-CZ" sz="3600">
              <a:solidFill>
                <a:schemeClr val="bg1"/>
              </a:solidFill>
              <a:latin typeface="Comic Sans MS" pitchFamily="66" charset="0"/>
            </a:endParaRPr>
          </a:p>
        </p:txBody>
      </p:sp>
      <p:sp>
        <p:nvSpPr>
          <p:cNvPr id="36867" name="Rectangle 3"/>
          <p:cNvSpPr>
            <a:spLocks noGrp="1" noChangeArrowheads="1"/>
          </p:cNvSpPr>
          <p:nvPr>
            <p:ph type="body" idx="1"/>
          </p:nvPr>
        </p:nvSpPr>
        <p:spPr>
          <a:xfrm>
            <a:off x="457200" y="1600200"/>
            <a:ext cx="4518025" cy="4525963"/>
          </a:xfrm>
        </p:spPr>
        <p:txBody>
          <a:bodyPr/>
          <a:lstStyle/>
          <a:p>
            <a:pPr eaLnBrk="1" hangingPunct="1">
              <a:lnSpc>
                <a:spcPct val="90000"/>
              </a:lnSpc>
            </a:pPr>
            <a:r>
              <a:rPr lang="sk-SK">
                <a:solidFill>
                  <a:schemeClr val="bg1"/>
                </a:solidFill>
              </a:rPr>
              <a:t>Skladá sa z dvoch hlavných častí:</a:t>
            </a:r>
          </a:p>
          <a:p>
            <a:pPr lvl="1" eaLnBrk="1" hangingPunct="1">
              <a:lnSpc>
                <a:spcPct val="90000"/>
              </a:lnSpc>
            </a:pPr>
            <a:r>
              <a:rPr lang="sk-SK">
                <a:solidFill>
                  <a:schemeClr val="bg1"/>
                </a:solidFill>
              </a:rPr>
              <a:t>pigment </a:t>
            </a:r>
          </a:p>
          <a:p>
            <a:pPr lvl="2" eaLnBrk="1" hangingPunct="1">
              <a:lnSpc>
                <a:spcPct val="90000"/>
              </a:lnSpc>
            </a:pPr>
            <a:r>
              <a:rPr lang="sk-SK">
                <a:solidFill>
                  <a:schemeClr val="bg1"/>
                </a:solidFill>
              </a:rPr>
              <a:t>zabezpečuje zafarbenie papiera</a:t>
            </a:r>
          </a:p>
          <a:p>
            <a:pPr lvl="1" eaLnBrk="1" hangingPunct="1">
              <a:lnSpc>
                <a:spcPct val="90000"/>
              </a:lnSpc>
            </a:pPr>
            <a:r>
              <a:rPr lang="sk-SK">
                <a:solidFill>
                  <a:schemeClr val="bg1"/>
                </a:solidFill>
              </a:rPr>
              <a:t>plast </a:t>
            </a:r>
          </a:p>
          <a:p>
            <a:pPr lvl="2" eaLnBrk="1" hangingPunct="1">
              <a:lnSpc>
                <a:spcPct val="90000"/>
              </a:lnSpc>
            </a:pPr>
            <a:r>
              <a:rPr lang="sk-SK">
                <a:solidFill>
                  <a:schemeClr val="bg1"/>
                </a:solidFill>
              </a:rPr>
              <a:t>obaľuje pigmentové častice</a:t>
            </a:r>
          </a:p>
          <a:p>
            <a:pPr lvl="2" eaLnBrk="1" hangingPunct="1">
              <a:lnSpc>
                <a:spcPct val="90000"/>
              </a:lnSpc>
            </a:pPr>
            <a:r>
              <a:rPr lang="sk-SK">
                <a:solidFill>
                  <a:schemeClr val="bg1"/>
                </a:solidFill>
              </a:rPr>
              <a:t>rozpúšťa sa v peci</a:t>
            </a:r>
            <a:endParaRPr lang="cs-CZ">
              <a:solidFill>
                <a:schemeClr val="bg1"/>
              </a:solidFill>
            </a:endParaRPr>
          </a:p>
        </p:txBody>
      </p:sp>
      <p:sp>
        <p:nvSpPr>
          <p:cNvPr id="36868" name="Rectangle 4"/>
          <p:cNvSpPr>
            <a:spLocks noChangeArrowheads="1"/>
          </p:cNvSpPr>
          <p:nvPr/>
        </p:nvSpPr>
        <p:spPr bwMode="auto">
          <a:xfrm>
            <a:off x="2986088" y="21478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6869" name="Picture 5" descr="http://static.howstuffworks.com/gif/photocopier-xerox-toner-carrier.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257800" y="2362200"/>
            <a:ext cx="3171825" cy="256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eaLnBrk="1" hangingPunct="1"/>
            <a:r>
              <a:rPr lang="sk-SK" sz="3600">
                <a:solidFill>
                  <a:schemeClr val="bg1"/>
                </a:solidFill>
                <a:latin typeface="Comic Sans MS" pitchFamily="66" charset="0"/>
              </a:rPr>
              <a:t>Farebná laserová tlač (1)</a:t>
            </a:r>
            <a:endParaRPr lang="cs-CZ" sz="3600">
              <a:solidFill>
                <a:schemeClr val="bg1"/>
              </a:solidFill>
              <a:latin typeface="Comic Sans MS" pitchFamily="66" charset="0"/>
            </a:endParaRPr>
          </a:p>
        </p:txBody>
      </p:sp>
      <p:sp>
        <p:nvSpPr>
          <p:cNvPr id="37891" name="Rectangle 3"/>
          <p:cNvSpPr>
            <a:spLocks noGrp="1" noChangeArrowheads="1"/>
          </p:cNvSpPr>
          <p:nvPr>
            <p:ph type="body" idx="1"/>
          </p:nvPr>
        </p:nvSpPr>
        <p:spPr>
          <a:xfrm>
            <a:off x="457200" y="1600200"/>
            <a:ext cx="4518025" cy="4525963"/>
          </a:xfrm>
        </p:spPr>
        <p:txBody>
          <a:bodyPr/>
          <a:lstStyle/>
          <a:p>
            <a:pPr eaLnBrk="1" hangingPunct="1">
              <a:lnSpc>
                <a:spcPct val="90000"/>
              </a:lnSpc>
            </a:pPr>
            <a:r>
              <a:rPr lang="sk-SK" sz="2800">
                <a:solidFill>
                  <a:schemeClr val="bg1"/>
                </a:solidFill>
              </a:rPr>
              <a:t>Fungujú na rovnakom princípe ako čiernobiele laserové tlačiarne</a:t>
            </a:r>
          </a:p>
          <a:p>
            <a:pPr eaLnBrk="1" hangingPunct="1">
              <a:lnSpc>
                <a:spcPct val="90000"/>
              </a:lnSpc>
            </a:pPr>
            <a:r>
              <a:rPr lang="sk-SK" sz="2800">
                <a:solidFill>
                  <a:schemeClr val="bg1"/>
                </a:solidFill>
              </a:rPr>
              <a:t>Celý proces však vo vnútri prebehne 4 krát – jeden prechod pre každú z farieb: CMYK</a:t>
            </a:r>
          </a:p>
          <a:p>
            <a:pPr eaLnBrk="1" hangingPunct="1">
              <a:lnSpc>
                <a:spcPct val="90000"/>
              </a:lnSpc>
            </a:pPr>
            <a:r>
              <a:rPr lang="sk-SK" sz="2800">
                <a:solidFill>
                  <a:schemeClr val="bg1"/>
                </a:solidFill>
              </a:rPr>
              <a:t>Rozdiely – v spôsobe aplikácie jednotlivých farieb</a:t>
            </a:r>
            <a:endParaRPr lang="cs-CZ" sz="2800">
              <a:solidFill>
                <a:schemeClr val="bg1"/>
              </a:solidFill>
            </a:endParaRPr>
          </a:p>
        </p:txBody>
      </p:sp>
      <p:sp>
        <p:nvSpPr>
          <p:cNvPr id="37892" name="Rectangle 4"/>
          <p:cNvSpPr>
            <a:spLocks noChangeArrowheads="1"/>
          </p:cNvSpPr>
          <p:nvPr/>
        </p:nvSpPr>
        <p:spPr bwMode="auto">
          <a:xfrm>
            <a:off x="2667000" y="21764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pic>
        <p:nvPicPr>
          <p:cNvPr id="37893" name="Picture 5" descr="http://static.howstuffworks.com/gif/laser-printer7.jpg"/>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5105400" y="2057400"/>
            <a:ext cx="3810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type="body" idx="1"/>
          </p:nvPr>
        </p:nvSpPr>
        <p:spPr>
          <a:xfrm>
            <a:off x="500063" y="1571625"/>
            <a:ext cx="8229600" cy="4525963"/>
          </a:xfrm>
        </p:spPr>
        <p:txBody>
          <a:bodyPr/>
          <a:lstStyle/>
          <a:p>
            <a:pPr eaLnBrk="1" hangingPunct="1">
              <a:lnSpc>
                <a:spcPct val="90000"/>
              </a:lnSpc>
              <a:spcBef>
                <a:spcPct val="50000"/>
              </a:spcBef>
              <a:buFontTx/>
              <a:buNone/>
            </a:pPr>
            <a:r>
              <a:rPr lang="sk-SK" sz="2800">
                <a:solidFill>
                  <a:schemeClr val="bg1"/>
                </a:solidFill>
              </a:rPr>
              <a:t>Farebné laserové tlačiarne tvoria farebný obraz z troch alebo štyroch farebných tonerov postupným prechodom papiera viacerými samostatnými sústavami, alebo postupným prechodom cez jednu sústavu používajúcu v každom prechode iný toner. Cena farebnej tlače je však pomerne vysoká a kvalita je o niečo nižšia než u špeciálnych farebných atramentových tlačiarní.</a:t>
            </a:r>
          </a:p>
          <a:p>
            <a:pPr eaLnBrk="1" hangingPunct="1">
              <a:lnSpc>
                <a:spcPct val="90000"/>
              </a:lnSpc>
            </a:pPr>
            <a:endParaRPr lang="sk-SK">
              <a:solidFill>
                <a:schemeClr val="bg1"/>
              </a:solidFill>
            </a:endParaRPr>
          </a:p>
        </p:txBody>
      </p:sp>
      <p:sp>
        <p:nvSpPr>
          <p:cNvPr id="38915" name="Rectangle 2"/>
          <p:cNvSpPr>
            <a:spLocks noGrp="1" noChangeArrowheads="1"/>
          </p:cNvSpPr>
          <p:nvPr>
            <p:ph type="title"/>
          </p:nvPr>
        </p:nvSpPr>
        <p:spPr/>
        <p:txBody>
          <a:bodyPr/>
          <a:lstStyle/>
          <a:p>
            <a:pPr algn="l" eaLnBrk="1" hangingPunct="1"/>
            <a:r>
              <a:rPr lang="sk-SK" sz="3600">
                <a:solidFill>
                  <a:schemeClr val="bg1"/>
                </a:solidFill>
                <a:latin typeface="Comic Sans MS" pitchFamily="66" charset="0"/>
              </a:rPr>
              <a:t>Farebná laserová tlač (2)</a:t>
            </a:r>
            <a:endParaRPr lang="cs-CZ" sz="3600">
              <a:solidFill>
                <a:schemeClr val="bg1"/>
              </a:solidFill>
              <a:latin typeface="Comic Sans MS" pitchFamily="66" charset="0"/>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type="body" idx="1"/>
          </p:nvPr>
        </p:nvSpPr>
        <p:spPr>
          <a:xfrm>
            <a:off x="685800" y="1828800"/>
            <a:ext cx="7772400" cy="4114800"/>
          </a:xfrm>
        </p:spPr>
        <p:txBody>
          <a:bodyPr/>
          <a:lstStyle/>
          <a:p>
            <a:pPr eaLnBrk="1" hangingPunct="1">
              <a:lnSpc>
                <a:spcPct val="90000"/>
              </a:lnSpc>
            </a:pPr>
            <a:r>
              <a:rPr lang="sk-SK" sz="2800">
                <a:solidFill>
                  <a:schemeClr val="bg1"/>
                </a:solidFill>
              </a:rPr>
              <a:t>Možnosti aplikácie farieb:</a:t>
            </a:r>
          </a:p>
          <a:p>
            <a:pPr lvl="1" eaLnBrk="1" hangingPunct="1">
              <a:lnSpc>
                <a:spcPct val="90000"/>
              </a:lnSpc>
            </a:pPr>
            <a:r>
              <a:rPr lang="sk-SK" sz="2400">
                <a:solidFill>
                  <a:schemeClr val="bg1"/>
                </a:solidFill>
              </a:rPr>
              <a:t>zásobníky tonerov všetkých farieb na otáčajúcom sa kolese</a:t>
            </a:r>
          </a:p>
          <a:p>
            <a:pPr lvl="2" eaLnBrk="1" hangingPunct="1">
              <a:lnSpc>
                <a:spcPct val="90000"/>
              </a:lnSpc>
            </a:pPr>
            <a:r>
              <a:rPr lang="sk-SK" sz="2000">
                <a:solidFill>
                  <a:schemeClr val="bg1"/>
                </a:solidFill>
              </a:rPr>
              <a:t>pre každú farbu sa koleso pootočí</a:t>
            </a:r>
          </a:p>
          <a:p>
            <a:pPr lvl="1" eaLnBrk="1" hangingPunct="1">
              <a:lnSpc>
                <a:spcPct val="90000"/>
              </a:lnSpc>
            </a:pPr>
            <a:r>
              <a:rPr lang="sk-SK" sz="2400">
                <a:solidFill>
                  <a:schemeClr val="bg1"/>
                </a:solidFill>
              </a:rPr>
              <a:t>aplikácia toneru všetkých farieb na papier</a:t>
            </a:r>
          </a:p>
          <a:p>
            <a:pPr lvl="1" eaLnBrk="1" hangingPunct="1">
              <a:lnSpc>
                <a:spcPct val="90000"/>
              </a:lnSpc>
            </a:pPr>
            <a:r>
              <a:rPr lang="sk-SK" sz="2400">
                <a:solidFill>
                  <a:schemeClr val="bg1"/>
                </a:solidFill>
              </a:rPr>
              <a:t>všetky časti pre každú farbu (4x valec, laser, toner)</a:t>
            </a:r>
          </a:p>
          <a:p>
            <a:pPr eaLnBrk="1" hangingPunct="1">
              <a:lnSpc>
                <a:spcPct val="90000"/>
              </a:lnSpc>
            </a:pPr>
            <a:r>
              <a:rPr lang="sk-SK" sz="2800">
                <a:solidFill>
                  <a:schemeClr val="bg1"/>
                </a:solidFill>
              </a:rPr>
              <a:t>Výhoda LED diód – farby sa môžu aplikovať naraz – 4 riadky diód</a:t>
            </a:r>
          </a:p>
          <a:p>
            <a:pPr eaLnBrk="1" hangingPunct="1">
              <a:lnSpc>
                <a:spcPct val="90000"/>
              </a:lnSpc>
            </a:pPr>
            <a:r>
              <a:rPr lang="sk-SK" sz="2800">
                <a:solidFill>
                  <a:schemeClr val="bg1"/>
                </a:solidFill>
              </a:rPr>
              <a:t>Laserové tlačiarne s jedným laserom – rýchlosť farebnej tlače 4 krát pomalšia</a:t>
            </a:r>
            <a:endParaRPr lang="cs-CZ" sz="2800">
              <a:solidFill>
                <a:schemeClr val="bg1"/>
              </a:solidFill>
            </a:endParaRPr>
          </a:p>
        </p:txBody>
      </p:sp>
      <p:sp>
        <p:nvSpPr>
          <p:cNvPr id="4" name="Rectangle 2"/>
          <p:cNvSpPr txBox="1">
            <a:spLocks noChangeArrowheads="1"/>
          </p:cNvSpPr>
          <p:nvPr/>
        </p:nvSpPr>
        <p:spPr bwMode="auto">
          <a:xfrm>
            <a:off x="428625" y="285750"/>
            <a:ext cx="8229600" cy="1143000"/>
          </a:xfrm>
          <a:prstGeom prst="rect">
            <a:avLst/>
          </a:prstGeom>
          <a:noFill/>
          <a:ln w="9525">
            <a:noFill/>
            <a:miter lim="800000"/>
            <a:headEnd/>
            <a:tailEnd/>
          </a:ln>
        </p:spPr>
        <p:txBody>
          <a:bodyPr anchor="ctr"/>
          <a:lstStyle/>
          <a:p>
            <a:pPr>
              <a:defRPr/>
            </a:pPr>
            <a:r>
              <a:rPr lang="sk-SK" sz="3600" kern="0" dirty="0">
                <a:solidFill>
                  <a:schemeClr val="bg1"/>
                </a:solidFill>
                <a:latin typeface="Comic Sans MS" pitchFamily="66" charset="0"/>
                <a:ea typeface="+mj-ea"/>
                <a:cs typeface="+mj-cs"/>
              </a:rPr>
              <a:t>Farebná laserová tlač (3)</a:t>
            </a:r>
            <a:endParaRPr lang="cs-CZ" sz="3600" kern="0" dirty="0">
              <a:solidFill>
                <a:schemeClr val="bg1"/>
              </a:solidFill>
              <a:latin typeface="Comic Sans MS" pitchFamily="66" charset="0"/>
              <a:ea typeface="+mj-ea"/>
              <a:cs typeface="+mj-cs"/>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ChangeArrowheads="1"/>
          </p:cNvSpPr>
          <p:nvPr/>
        </p:nvSpPr>
        <p:spPr bwMode="auto">
          <a:xfrm>
            <a:off x="285750" y="1214438"/>
            <a:ext cx="8388350" cy="5265737"/>
          </a:xfrm>
          <a:prstGeom prst="rect">
            <a:avLst/>
          </a:prstGeom>
          <a:noFill/>
          <a:ln w="9525">
            <a:noFill/>
            <a:miter lim="800000"/>
            <a:headEnd/>
            <a:tailEnd/>
          </a:ln>
          <a:effectLst/>
        </p:spPr>
        <p:txBody>
          <a:bodyPr>
            <a:spAutoFit/>
          </a:bodyPr>
          <a:lstStyle/>
          <a:p>
            <a:pPr>
              <a:spcBef>
                <a:spcPct val="50000"/>
              </a:spcBef>
              <a:defRPr/>
            </a:pPr>
            <a:r>
              <a:rPr lang="sk-SK" sz="2800" i="1" dirty="0">
                <a:solidFill>
                  <a:schemeClr val="bg1"/>
                </a:solidFill>
                <a:latin typeface="Arial" pitchFamily="34" charset="0"/>
              </a:rPr>
              <a:t>Laserové tlačiarne sa vyznačujú:</a:t>
            </a:r>
            <a:r>
              <a:rPr lang="sk-SK" sz="2400" i="1" dirty="0">
                <a:solidFill>
                  <a:schemeClr val="bg1"/>
                </a:solidFill>
                <a:latin typeface="Arial" pitchFamily="34" charset="0"/>
              </a:rPr>
              <a:t> </a:t>
            </a:r>
          </a:p>
          <a:p>
            <a:pPr>
              <a:spcBef>
                <a:spcPct val="50000"/>
              </a:spcBef>
              <a:buFontTx/>
              <a:buChar char="•"/>
              <a:defRPr/>
            </a:pPr>
            <a:r>
              <a:rPr lang="sk-SK" sz="2400" i="1" dirty="0">
                <a:solidFill>
                  <a:schemeClr val="bg1"/>
                </a:solidFill>
                <a:latin typeface="Arial" pitchFamily="34" charset="0"/>
              </a:rPr>
              <a:t>vysokou rýchlosťou </a:t>
            </a:r>
            <a:r>
              <a:rPr lang="cs-CZ" dirty="0">
                <a:solidFill>
                  <a:schemeClr val="bg1"/>
                </a:solidFill>
                <a:effectLst>
                  <a:outerShdw blurRad="38100" dist="38100" dir="2700000" algn="tl">
                    <a:srgbClr val="000000"/>
                  </a:outerShdw>
                </a:effectLst>
                <a:latin typeface="Arial" pitchFamily="34" charset="0"/>
              </a:rPr>
              <a:t>(12-32 str./min.)</a:t>
            </a:r>
            <a:endParaRPr lang="sk-SK" sz="2400" i="1" dirty="0">
              <a:solidFill>
                <a:schemeClr val="bg1"/>
              </a:solidFill>
              <a:latin typeface="Arial" pitchFamily="34" charset="0"/>
            </a:endParaRPr>
          </a:p>
          <a:p>
            <a:pPr>
              <a:spcBef>
                <a:spcPct val="50000"/>
              </a:spcBef>
              <a:buFontTx/>
              <a:buChar char="•"/>
              <a:defRPr/>
            </a:pPr>
            <a:r>
              <a:rPr lang="sk-SK" sz="2400" i="1" dirty="0">
                <a:solidFill>
                  <a:schemeClr val="bg1"/>
                </a:solidFill>
                <a:latin typeface="Arial" pitchFamily="34" charset="0"/>
              </a:rPr>
              <a:t>výbornou kvalitou tlače (</a:t>
            </a:r>
            <a:r>
              <a:rPr lang="cs-CZ" dirty="0">
                <a:solidFill>
                  <a:schemeClr val="bg1"/>
                </a:solidFill>
                <a:effectLst>
                  <a:outerShdw blurRad="38100" dist="38100" dir="2700000" algn="tl">
                    <a:srgbClr val="000000"/>
                  </a:outerShdw>
                </a:effectLst>
                <a:latin typeface="Arial" pitchFamily="34" charset="0"/>
              </a:rPr>
              <a:t>600, 1200, 2400  DPI i </a:t>
            </a:r>
            <a:r>
              <a:rPr lang="cs-CZ" dirty="0" err="1">
                <a:solidFill>
                  <a:schemeClr val="bg1"/>
                </a:solidFill>
                <a:effectLst>
                  <a:outerShdw blurRad="38100" dist="38100" dir="2700000" algn="tl">
                    <a:srgbClr val="000000"/>
                  </a:outerShdw>
                </a:effectLst>
                <a:latin typeface="Arial" pitchFamily="34" charset="0"/>
              </a:rPr>
              <a:t>viac</a:t>
            </a:r>
            <a:r>
              <a:rPr lang="cs-CZ" dirty="0">
                <a:solidFill>
                  <a:schemeClr val="bg1"/>
                </a:solidFill>
                <a:effectLst>
                  <a:outerShdw blurRad="38100" dist="38100" dir="2700000" algn="tl">
                    <a:srgbClr val="000000"/>
                  </a:outerShdw>
                </a:effectLst>
                <a:latin typeface="Arial" pitchFamily="34" charset="0"/>
              </a:rPr>
              <a:t>)</a:t>
            </a:r>
            <a:r>
              <a:rPr lang="sk-SK" dirty="0">
                <a:latin typeface="Arial" pitchFamily="34" charset="0"/>
              </a:rPr>
              <a:t> </a:t>
            </a:r>
            <a:r>
              <a:rPr lang="sk-SK" sz="2400" i="1" dirty="0">
                <a:solidFill>
                  <a:schemeClr val="bg1"/>
                </a:solidFill>
                <a:latin typeface="Arial" pitchFamily="34" charset="0"/>
              </a:rPr>
              <a:t>vysokou životnosťou so stredne  </a:t>
            </a:r>
          </a:p>
          <a:p>
            <a:pPr>
              <a:spcBef>
                <a:spcPct val="50000"/>
              </a:spcBef>
              <a:defRPr/>
            </a:pPr>
            <a:r>
              <a:rPr lang="sk-SK" sz="2400" i="1" dirty="0">
                <a:solidFill>
                  <a:schemeClr val="bg1"/>
                </a:solidFill>
                <a:latin typeface="Arial" pitchFamily="34" charset="0"/>
              </a:rPr>
              <a:t> vysokými nákladmi na tlač.</a:t>
            </a:r>
          </a:p>
          <a:p>
            <a:pPr>
              <a:spcBef>
                <a:spcPct val="50000"/>
              </a:spcBef>
              <a:defRPr/>
            </a:pPr>
            <a:endParaRPr lang="sk-SK" sz="2400" i="1" dirty="0">
              <a:solidFill>
                <a:schemeClr val="bg1"/>
              </a:solidFill>
              <a:latin typeface="Arial" pitchFamily="34" charset="0"/>
            </a:endParaRPr>
          </a:p>
          <a:p>
            <a:pPr>
              <a:spcBef>
                <a:spcPct val="50000"/>
              </a:spcBef>
              <a:defRPr/>
            </a:pPr>
            <a:r>
              <a:rPr lang="sk-SK" sz="2400" i="1" dirty="0">
                <a:solidFill>
                  <a:schemeClr val="bg1"/>
                </a:solidFill>
                <a:latin typeface="Arial" pitchFamily="34" charset="0"/>
              </a:rPr>
              <a:t> Väčšinu nákladov tvorí toner, ktorý sa v niektorých druhoch tlačiarní vymieňa </a:t>
            </a:r>
          </a:p>
          <a:p>
            <a:pPr>
              <a:spcBef>
                <a:spcPct val="50000"/>
              </a:spcBef>
              <a:defRPr/>
            </a:pPr>
            <a:r>
              <a:rPr lang="sk-SK" sz="2400" i="1" dirty="0">
                <a:solidFill>
                  <a:schemeClr val="bg1"/>
                </a:solidFill>
                <a:latin typeface="Arial" pitchFamily="34" charset="0"/>
              </a:rPr>
              <a:t>spolu s valcom v jednom puzdre (angl. </a:t>
            </a:r>
            <a:r>
              <a:rPr lang="sk-SK" sz="2400" i="1" dirty="0" err="1">
                <a:solidFill>
                  <a:schemeClr val="bg1"/>
                </a:solidFill>
                <a:latin typeface="Arial" pitchFamily="34" charset="0"/>
              </a:rPr>
              <a:t>cartridge</a:t>
            </a:r>
            <a:r>
              <a:rPr lang="sk-SK" sz="2400" i="1" dirty="0">
                <a:solidFill>
                  <a:schemeClr val="bg1"/>
                </a:solidFill>
                <a:latin typeface="Arial" pitchFamily="34" charset="0"/>
              </a:rPr>
              <a:t>),  v iných druhoch je valec súčasťou tlačiarne a toner sa do tlačiarne dopĺňa (dosýpa).</a:t>
            </a:r>
          </a:p>
        </p:txBody>
      </p:sp>
      <p:sp>
        <p:nvSpPr>
          <p:cNvPr id="3" name="Rectangle 2"/>
          <p:cNvSpPr txBox="1">
            <a:spLocks noChangeArrowheads="1"/>
          </p:cNvSpPr>
          <p:nvPr/>
        </p:nvSpPr>
        <p:spPr bwMode="auto">
          <a:xfrm>
            <a:off x="428625" y="142875"/>
            <a:ext cx="8229600" cy="1143000"/>
          </a:xfrm>
          <a:prstGeom prst="rect">
            <a:avLst/>
          </a:prstGeom>
          <a:noFill/>
          <a:ln w="9525">
            <a:noFill/>
            <a:miter lim="800000"/>
            <a:headEnd/>
            <a:tailEnd/>
          </a:ln>
        </p:spPr>
        <p:txBody>
          <a:bodyPr anchor="ctr"/>
          <a:lstStyle/>
          <a:p>
            <a:pPr>
              <a:defRPr/>
            </a:pPr>
            <a:r>
              <a:rPr lang="sk-SK" sz="3600" kern="0" dirty="0">
                <a:solidFill>
                  <a:schemeClr val="bg1"/>
                </a:solidFill>
                <a:latin typeface="Comic Sans MS" pitchFamily="66" charset="0"/>
                <a:ea typeface="+mj-ea"/>
                <a:cs typeface="+mj-cs"/>
              </a:rPr>
              <a:t>Vlastnosti laserovej tlačiarne</a:t>
            </a:r>
            <a:endParaRPr lang="cs-CZ" sz="3600" kern="0" dirty="0">
              <a:solidFill>
                <a:schemeClr val="bg1"/>
              </a:solidFill>
              <a:latin typeface="Comic Sans MS" pitchFamily="66" charset="0"/>
              <a:ea typeface="+mj-ea"/>
              <a:cs typeface="+mj-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l" eaLnBrk="1" hangingPunct="1"/>
            <a:r>
              <a:rPr lang="sk-SK" sz="3600">
                <a:solidFill>
                  <a:schemeClr val="bg1"/>
                </a:solidFill>
                <a:latin typeface="Comic Sans MS" pitchFamily="66" charset="0"/>
              </a:rPr>
              <a:t>Laserová vs. atramentová tlač</a:t>
            </a:r>
            <a:endParaRPr lang="cs-CZ" sz="3600">
              <a:solidFill>
                <a:schemeClr val="bg1"/>
              </a:solidFill>
              <a:latin typeface="Comic Sans MS" pitchFamily="66" charset="0"/>
            </a:endParaRPr>
          </a:p>
        </p:txBody>
      </p:sp>
      <p:sp>
        <p:nvSpPr>
          <p:cNvPr id="41987" name="Rectangle 3"/>
          <p:cNvSpPr>
            <a:spLocks noGrp="1" noChangeArrowheads="1"/>
          </p:cNvSpPr>
          <p:nvPr>
            <p:ph type="body" idx="1"/>
          </p:nvPr>
        </p:nvSpPr>
        <p:spPr>
          <a:xfrm>
            <a:off x="457200" y="1600200"/>
            <a:ext cx="4437063" cy="4525963"/>
          </a:xfrm>
        </p:spPr>
        <p:txBody>
          <a:bodyPr/>
          <a:lstStyle/>
          <a:p>
            <a:pPr eaLnBrk="1" hangingPunct="1">
              <a:lnSpc>
                <a:spcPct val="90000"/>
              </a:lnSpc>
            </a:pPr>
            <a:r>
              <a:rPr lang="sk-SK" sz="2800">
                <a:solidFill>
                  <a:schemeClr val="bg1"/>
                </a:solidFill>
              </a:rPr>
              <a:t>rýchlosť, precíznosť, nízke náklady</a:t>
            </a:r>
          </a:p>
          <a:p>
            <a:pPr eaLnBrk="1" hangingPunct="1">
              <a:lnSpc>
                <a:spcPct val="90000"/>
              </a:lnSpc>
            </a:pPr>
            <a:r>
              <a:rPr lang="sk-SK" sz="2800">
                <a:solidFill>
                  <a:schemeClr val="bg1"/>
                </a:solidFill>
              </a:rPr>
              <a:t>Vyššia nákupná cena, avšak nižšie náklady na prevádzku</a:t>
            </a:r>
          </a:p>
          <a:p>
            <a:pPr eaLnBrk="1" hangingPunct="1">
              <a:lnSpc>
                <a:spcPct val="90000"/>
              </a:lnSpc>
            </a:pPr>
            <a:r>
              <a:rPr lang="sk-SK" sz="2800">
                <a:solidFill>
                  <a:schemeClr val="bg1"/>
                </a:solidFill>
              </a:rPr>
              <a:t>Obsahujú veľké množstvo komunikačných rozhraní</a:t>
            </a:r>
          </a:p>
          <a:p>
            <a:pPr eaLnBrk="1" hangingPunct="1">
              <a:lnSpc>
                <a:spcPct val="90000"/>
              </a:lnSpc>
            </a:pPr>
            <a:r>
              <a:rPr lang="sk-SK" sz="2800">
                <a:solidFill>
                  <a:schemeClr val="bg1"/>
                </a:solidFill>
              </a:rPr>
              <a:t>Menej kvalitná tlač fotografií</a:t>
            </a:r>
            <a:endParaRPr lang="cs-CZ" sz="2800">
              <a:solidFill>
                <a:schemeClr val="bg1"/>
              </a:solidFill>
            </a:endParaRPr>
          </a:p>
        </p:txBody>
      </p:sp>
      <p:pic>
        <p:nvPicPr>
          <p:cNvPr id="41988" name="Picture 4" descr="Epson%20AcuLaser%20C4200_01_UPR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00200"/>
            <a:ext cx="21764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Rectangle 5"/>
          <p:cNvSpPr>
            <a:spLocks noChangeArrowheads="1"/>
          </p:cNvSpPr>
          <p:nvPr/>
        </p:nvSpPr>
        <p:spPr bwMode="auto">
          <a:xfrm>
            <a:off x="2000250" y="8175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41990" name="Group 6"/>
          <p:cNvGrpSpPr>
            <a:grpSpLocks/>
          </p:cNvGrpSpPr>
          <p:nvPr/>
        </p:nvGrpSpPr>
        <p:grpSpPr bwMode="auto">
          <a:xfrm>
            <a:off x="2743200" y="2163763"/>
            <a:ext cx="3657600" cy="2530475"/>
            <a:chOff x="0" y="0"/>
            <a:chExt cx="2304" cy="1594"/>
          </a:xfrm>
        </p:grpSpPr>
        <p:sp>
          <p:nvSpPr>
            <p:cNvPr id="41992" name="Rectangle 7"/>
            <p:cNvSpPr>
              <a:spLocks noChangeArrowheads="1"/>
            </p:cNvSpPr>
            <p:nvPr/>
          </p:nvSpPr>
          <p:spPr bwMode="auto">
            <a:xfrm>
              <a:off x="0" y="0"/>
              <a:ext cx="2304"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41993" name="Group 8"/>
            <p:cNvGrpSpPr>
              <a:grpSpLocks/>
            </p:cNvGrpSpPr>
            <p:nvPr/>
          </p:nvGrpSpPr>
          <p:grpSpPr bwMode="auto">
            <a:xfrm>
              <a:off x="0" y="0"/>
              <a:ext cx="1522" cy="1594"/>
              <a:chOff x="0" y="0"/>
              <a:chExt cx="1522" cy="1594"/>
            </a:xfrm>
          </p:grpSpPr>
          <p:sp>
            <p:nvSpPr>
              <p:cNvPr id="41994" name="Rectangle 9"/>
              <p:cNvSpPr>
                <a:spLocks noChangeArrowheads="1"/>
              </p:cNvSpPr>
              <p:nvPr/>
            </p:nvSpPr>
            <p:spPr bwMode="auto">
              <a:xfrm>
                <a:off x="0" y="0"/>
                <a:ext cx="1522"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grpSp>
            <p:nvGrpSpPr>
              <p:cNvPr id="41995" name="Group 10"/>
              <p:cNvGrpSpPr>
                <a:grpSpLocks/>
              </p:cNvGrpSpPr>
              <p:nvPr/>
            </p:nvGrpSpPr>
            <p:grpSpPr bwMode="auto">
              <a:xfrm>
                <a:off x="0" y="0"/>
                <a:ext cx="741" cy="1594"/>
                <a:chOff x="0" y="0"/>
                <a:chExt cx="741" cy="1594"/>
              </a:xfrm>
            </p:grpSpPr>
            <p:sp>
              <p:nvSpPr>
                <p:cNvPr id="41996" name="Rectangle 11"/>
                <p:cNvSpPr>
                  <a:spLocks noChangeArrowheads="1"/>
                </p:cNvSpPr>
                <p:nvPr/>
              </p:nvSpPr>
              <p:spPr bwMode="auto">
                <a:xfrm>
                  <a:off x="0" y="0"/>
                  <a:ext cx="741"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p>
              </p:txBody>
            </p:sp>
            <p:sp>
              <p:nvSpPr>
                <p:cNvPr id="41997" name="Rectangle 12"/>
                <p:cNvSpPr>
                  <a:spLocks noChangeArrowheads="1"/>
                </p:cNvSpPr>
                <p:nvPr/>
              </p:nvSpPr>
              <p:spPr bwMode="auto">
                <a:xfrm>
                  <a:off x="0" y="0"/>
                  <a:ext cx="741" cy="1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cs-CZ" sz="2400">
                      <a:latin typeface="Times New Roman" charset="0"/>
                    </a:rPr>
                    <a:t>  </a:t>
                  </a:r>
                  <a:r>
                    <a:rPr lang="cs-CZ" sz="13600">
                      <a:latin typeface="Times New Roman" charset="0"/>
                    </a:rPr>
                    <a:t> </a:t>
                  </a:r>
                  <a:r>
                    <a:rPr lang="cs-CZ" sz="2400">
                      <a:latin typeface="Times New Roman" charset="0"/>
                    </a:rPr>
                    <a:t>                        </a:t>
                  </a:r>
                </a:p>
              </p:txBody>
            </p:sp>
          </p:grpSp>
        </p:grpSp>
      </p:grpSp>
      <p:pic>
        <p:nvPicPr>
          <p:cNvPr id="41991" name="Picture 13" descr="B0002MK9W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4114800"/>
            <a:ext cx="2971800" cy="159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Grp="1" noChangeAspect="1"/>
          </p:cNvGraphicFramePr>
          <p:nvPr>
            <p:ph sz="half" idx="2"/>
          </p:nvPr>
        </p:nvGraphicFramePr>
        <p:xfrm>
          <a:off x="6038850" y="0"/>
          <a:ext cx="3105150" cy="3028950"/>
        </p:xfrm>
        <a:graphic>
          <a:graphicData uri="http://schemas.openxmlformats.org/presentationml/2006/ole">
            <mc:AlternateContent xmlns:mc="http://schemas.openxmlformats.org/markup-compatibility/2006">
              <mc:Choice xmlns:v="urn:schemas-microsoft-com:vml" Requires="v">
                <p:oleObj spid="_x0000_s2208" name="CorelDRAW" r:id="rId3" imgW="3104674" imgH="3028236" progId="CorelDRAW.Graphic.11">
                  <p:embed/>
                </p:oleObj>
              </mc:Choice>
              <mc:Fallback>
                <p:oleObj name="CorelDRAW" r:id="rId3" imgW="3104674" imgH="3028236" progId="CorelDRAW.Graphic.11">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0"/>
                        <a:ext cx="3105150"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Rectangle 3"/>
          <p:cNvSpPr>
            <a:spLocks noGrp="1" noChangeArrowheads="1"/>
          </p:cNvSpPr>
          <p:nvPr>
            <p:ph type="title"/>
          </p:nvPr>
        </p:nvSpPr>
        <p:spPr>
          <a:xfrm>
            <a:off x="428625" y="357188"/>
            <a:ext cx="6675438" cy="1143000"/>
          </a:xfrm>
        </p:spPr>
        <p:txBody>
          <a:bodyPr/>
          <a:lstStyle/>
          <a:p>
            <a:pPr algn="l" eaLnBrk="1" hangingPunct="1"/>
            <a:r>
              <a:rPr lang="cs-CZ" sz="3600" dirty="0" err="1">
                <a:solidFill>
                  <a:schemeClr val="bg1"/>
                </a:solidFill>
                <a:latin typeface="Comic Sans MS" pitchFamily="66" charset="0"/>
              </a:rPr>
              <a:t>Tlačiarne</a:t>
            </a:r>
            <a:r>
              <a:rPr lang="cs-CZ" sz="3600" dirty="0">
                <a:solidFill>
                  <a:schemeClr val="bg1"/>
                </a:solidFill>
                <a:latin typeface="Comic Sans MS" pitchFamily="66" charset="0"/>
              </a:rPr>
              <a:t> s pevným </a:t>
            </a:r>
            <a:r>
              <a:rPr lang="cs-CZ" sz="3600" dirty="0" err="1">
                <a:solidFill>
                  <a:schemeClr val="bg1"/>
                </a:solidFill>
                <a:latin typeface="Comic Sans MS" pitchFamily="66" charset="0"/>
              </a:rPr>
              <a:t>atramentom</a:t>
            </a:r>
            <a:r>
              <a:rPr lang="cs-CZ" sz="3600" dirty="0">
                <a:solidFill>
                  <a:schemeClr val="bg1"/>
                </a:solidFill>
                <a:latin typeface="Comic Sans MS" pitchFamily="66" charset="0"/>
              </a:rPr>
              <a:t>(voskové)</a:t>
            </a:r>
          </a:p>
        </p:txBody>
      </p:sp>
      <p:sp>
        <p:nvSpPr>
          <p:cNvPr id="2052" name="Rectangle 4"/>
          <p:cNvSpPr>
            <a:spLocks noGrp="1" noChangeArrowheads="1"/>
          </p:cNvSpPr>
          <p:nvPr>
            <p:ph type="body" sz="half" idx="1"/>
          </p:nvPr>
        </p:nvSpPr>
        <p:spPr>
          <a:xfrm>
            <a:off x="500063" y="2000250"/>
            <a:ext cx="8435975" cy="4352925"/>
          </a:xfrm>
          <a:noFill/>
        </p:spPr>
        <p:txBody>
          <a:bodyPr/>
          <a:lstStyle/>
          <a:p>
            <a:pPr eaLnBrk="1" hangingPunct="1">
              <a:lnSpc>
                <a:spcPct val="90000"/>
              </a:lnSpc>
              <a:spcBef>
                <a:spcPts val="500"/>
              </a:spcBef>
              <a:spcAft>
                <a:spcPts val="500"/>
              </a:spcAft>
            </a:pPr>
            <a:r>
              <a:rPr lang="cs-CZ" sz="2800">
                <a:solidFill>
                  <a:schemeClr val="bg1"/>
                </a:solidFill>
                <a:latin typeface="Times New Roman" charset="0"/>
              </a:rPr>
              <a:t>Vyrábané najmä firmou Tektronix</a:t>
            </a:r>
          </a:p>
          <a:p>
            <a:pPr eaLnBrk="1" hangingPunct="1">
              <a:lnSpc>
                <a:spcPct val="90000"/>
              </a:lnSpc>
              <a:spcBef>
                <a:spcPts val="500"/>
              </a:spcBef>
              <a:spcAft>
                <a:spcPts val="500"/>
              </a:spcAft>
            </a:pPr>
            <a:r>
              <a:rPr lang="cs-CZ" sz="2800">
                <a:solidFill>
                  <a:schemeClr val="bg1"/>
                </a:solidFill>
                <a:latin typeface="Times New Roman" charset="0"/>
              </a:rPr>
              <a:t>Pracujú obdobne ako laserové tlačiarne</a:t>
            </a:r>
          </a:p>
          <a:p>
            <a:pPr eaLnBrk="1" hangingPunct="1">
              <a:lnSpc>
                <a:spcPct val="90000"/>
              </a:lnSpc>
              <a:spcBef>
                <a:spcPts val="500"/>
              </a:spcBef>
              <a:spcAft>
                <a:spcPts val="500"/>
              </a:spcAft>
            </a:pPr>
            <a:r>
              <a:rPr lang="cs-CZ" sz="2800">
                <a:solidFill>
                  <a:schemeClr val="bg1"/>
                </a:solidFill>
                <a:latin typeface="Times New Roman" charset="0"/>
              </a:rPr>
              <a:t>Atrament je dodáváný vo forme voskových tyčiniek</a:t>
            </a:r>
          </a:p>
          <a:p>
            <a:pPr eaLnBrk="1" hangingPunct="1">
              <a:lnSpc>
                <a:spcPct val="90000"/>
              </a:lnSpc>
              <a:spcBef>
                <a:spcPts val="500"/>
              </a:spcBef>
              <a:spcAft>
                <a:spcPts val="500"/>
              </a:spcAft>
            </a:pPr>
            <a:r>
              <a:rPr lang="cs-CZ" sz="2800">
                <a:solidFill>
                  <a:schemeClr val="bg1"/>
                </a:solidFill>
                <a:latin typeface="Times New Roman" charset="0"/>
              </a:rPr>
              <a:t>Při tlači sú jednotlivé tyčinky roztavované</a:t>
            </a:r>
          </a:p>
          <a:p>
            <a:pPr eaLnBrk="1" hangingPunct="1">
              <a:lnSpc>
                <a:spcPct val="90000"/>
              </a:lnSpc>
              <a:spcBef>
                <a:spcPts val="500"/>
              </a:spcBef>
              <a:spcAft>
                <a:spcPts val="500"/>
              </a:spcAft>
            </a:pPr>
            <a:r>
              <a:rPr lang="cs-CZ" sz="2800">
                <a:solidFill>
                  <a:schemeClr val="bg1"/>
                </a:solidFill>
                <a:latin typeface="Times New Roman" charset="0"/>
              </a:rPr>
              <a:t>Takto roztavený atrament (resp. farebné atramenty)   steká do nádržky</a:t>
            </a:r>
          </a:p>
          <a:p>
            <a:pPr eaLnBrk="1" hangingPunct="1">
              <a:lnSpc>
                <a:spcPct val="90000"/>
              </a:lnSpc>
              <a:spcBef>
                <a:spcPts val="500"/>
              </a:spcBef>
              <a:spcAft>
                <a:spcPts val="500"/>
              </a:spcAft>
            </a:pPr>
            <a:r>
              <a:rPr lang="cs-CZ" sz="2800">
                <a:solidFill>
                  <a:schemeClr val="bg1"/>
                </a:solidFill>
                <a:latin typeface="Times New Roman" charset="0"/>
              </a:rPr>
              <a:t>Odtiaľ následne dochádza k jeho preneseniu na valec, prostredníctvom ktorého dôjde k naneseniu farby na papier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solidFill>
                  <a:schemeClr val="bg1"/>
                </a:solidFill>
              </a:rPr>
              <a:t>Vstupné zariadenia</a:t>
            </a:r>
            <a:endParaRPr lang="en-US" dirty="0">
              <a:solidFill>
                <a:schemeClr val="bg1"/>
              </a:solidFill>
            </a:endParaRPr>
          </a:p>
        </p:txBody>
      </p:sp>
      <p:pic>
        <p:nvPicPr>
          <p:cNvPr id="7170" name="Picture 2" descr="Súvisiaci obráz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1268760"/>
            <a:ext cx="4590678" cy="459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36315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1" y="357188"/>
            <a:ext cx="9144000" cy="785812"/>
          </a:xfrm>
          <a:prstGeom prst="rect">
            <a:avLst/>
          </a:prstGeom>
          <a:noFill/>
          <a:ln w="9525">
            <a:noFill/>
            <a:miter lim="800000"/>
            <a:headEnd/>
            <a:tailEnd/>
          </a:ln>
        </p:spPr>
        <p:txBody>
          <a:bodyPr anchor="ctr"/>
          <a:lstStyle/>
          <a:p>
            <a:pPr>
              <a:defRPr/>
            </a:pPr>
            <a:r>
              <a:rPr lang="cs-CZ" sz="3600" kern="0" dirty="0" err="1">
                <a:solidFill>
                  <a:schemeClr val="bg1"/>
                </a:solidFill>
                <a:latin typeface="Comic Sans MS" pitchFamily="66" charset="0"/>
                <a:ea typeface="+mj-ea"/>
                <a:cs typeface="+mj-cs"/>
              </a:rPr>
              <a:t>Tlačiarne</a:t>
            </a:r>
            <a:r>
              <a:rPr lang="cs-CZ" sz="3600" kern="0" dirty="0">
                <a:solidFill>
                  <a:schemeClr val="bg1"/>
                </a:solidFill>
                <a:latin typeface="Comic Sans MS" pitchFamily="66" charset="0"/>
                <a:ea typeface="+mj-ea"/>
                <a:cs typeface="+mj-cs"/>
              </a:rPr>
              <a:t> s pevným </a:t>
            </a:r>
            <a:r>
              <a:rPr lang="cs-CZ" sz="3600" kern="0" dirty="0" err="1">
                <a:solidFill>
                  <a:schemeClr val="bg1"/>
                </a:solidFill>
                <a:latin typeface="Comic Sans MS" pitchFamily="66" charset="0"/>
                <a:ea typeface="+mj-ea"/>
                <a:cs typeface="+mj-cs"/>
              </a:rPr>
              <a:t>atramentom</a:t>
            </a:r>
            <a:r>
              <a:rPr lang="cs-CZ" sz="3600" kern="0" dirty="0">
                <a:solidFill>
                  <a:schemeClr val="bg1"/>
                </a:solidFill>
                <a:latin typeface="Comic Sans MS" pitchFamily="66" charset="0"/>
                <a:ea typeface="+mj-ea"/>
                <a:cs typeface="+mj-cs"/>
              </a:rPr>
              <a:t>(</a:t>
            </a:r>
            <a:r>
              <a:rPr lang="cs-CZ" sz="3600" kern="0" dirty="0" err="1">
                <a:solidFill>
                  <a:schemeClr val="bg1"/>
                </a:solidFill>
                <a:latin typeface="Comic Sans MS" pitchFamily="66" charset="0"/>
                <a:ea typeface="+mj-ea"/>
                <a:cs typeface="+mj-cs"/>
              </a:rPr>
              <a:t>voskom</a:t>
            </a:r>
            <a:r>
              <a:rPr lang="cs-CZ" sz="3600" kern="0" dirty="0">
                <a:solidFill>
                  <a:schemeClr val="bg1"/>
                </a:solidFill>
                <a:latin typeface="Comic Sans MS" pitchFamily="66" charset="0"/>
                <a:ea typeface="+mj-ea"/>
                <a:cs typeface="+mj-cs"/>
              </a:rPr>
              <a:t>)</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56792"/>
            <a:ext cx="592455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68313" y="0"/>
            <a:ext cx="8229600" cy="1143000"/>
          </a:xfrm>
        </p:spPr>
        <p:txBody>
          <a:bodyPr/>
          <a:lstStyle/>
          <a:p>
            <a:pPr algn="l" eaLnBrk="1" hangingPunct="1"/>
            <a:r>
              <a:rPr lang="cs-CZ" sz="3600">
                <a:solidFill>
                  <a:schemeClr val="bg1"/>
                </a:solidFill>
                <a:latin typeface="Comic Sans MS" pitchFamily="66" charset="0"/>
              </a:rPr>
              <a:t>Sublimačné tlačiarne </a:t>
            </a:r>
          </a:p>
        </p:txBody>
      </p:sp>
      <p:sp>
        <p:nvSpPr>
          <p:cNvPr id="54275" name="Rectangle 3"/>
          <p:cNvSpPr>
            <a:spLocks noGrp="1" noChangeArrowheads="1"/>
          </p:cNvSpPr>
          <p:nvPr>
            <p:ph type="body" sz="half" idx="1"/>
          </p:nvPr>
        </p:nvSpPr>
        <p:spPr>
          <a:xfrm>
            <a:off x="457200" y="1341438"/>
            <a:ext cx="8435975" cy="4967287"/>
          </a:xfrm>
          <a:noFill/>
        </p:spPr>
        <p:txBody>
          <a:bodyPr/>
          <a:lstStyle/>
          <a:p>
            <a:pPr eaLnBrk="1" hangingPunct="1">
              <a:spcBef>
                <a:spcPts val="500"/>
              </a:spcBef>
              <a:spcAft>
                <a:spcPts val="500"/>
              </a:spcAft>
            </a:pPr>
            <a:r>
              <a:rPr lang="cs-CZ" sz="2400">
                <a:solidFill>
                  <a:schemeClr val="bg1"/>
                </a:solidFill>
                <a:latin typeface="Times New Roman" charset="0"/>
              </a:rPr>
              <a:t>Používané najmä pre tlač farebných fotografií </a:t>
            </a:r>
          </a:p>
          <a:p>
            <a:pPr eaLnBrk="1" hangingPunct="1">
              <a:spcBef>
                <a:spcPct val="0"/>
              </a:spcBef>
              <a:spcAft>
                <a:spcPts val="1100"/>
              </a:spcAft>
              <a:buFontTx/>
              <a:buNone/>
            </a:pPr>
            <a:r>
              <a:rPr lang="cs-CZ" sz="2400">
                <a:solidFill>
                  <a:schemeClr val="bg1"/>
                </a:solidFill>
                <a:latin typeface="Times New Roman" charset="0"/>
              </a:rPr>
              <a:t>	(z digitálnych fotoaparátov)</a:t>
            </a:r>
          </a:p>
          <a:p>
            <a:pPr eaLnBrk="1" hangingPunct="1">
              <a:spcBef>
                <a:spcPct val="0"/>
              </a:spcBef>
              <a:spcAft>
                <a:spcPts val="1100"/>
              </a:spcAft>
            </a:pPr>
            <a:r>
              <a:rPr lang="cs-CZ" sz="2400">
                <a:solidFill>
                  <a:schemeClr val="bg1"/>
                </a:solidFill>
                <a:latin typeface="Times New Roman" charset="0"/>
              </a:rPr>
              <a:t>Pracujú na princípe sublimácie pevného atramentu, ktorý po zahriatí prechádza do plynnej fázy</a:t>
            </a:r>
          </a:p>
          <a:p>
            <a:pPr eaLnBrk="1" hangingPunct="1">
              <a:spcBef>
                <a:spcPct val="0"/>
              </a:spcBef>
              <a:spcAft>
                <a:spcPts val="1100"/>
              </a:spcAft>
            </a:pPr>
            <a:r>
              <a:rPr lang="cs-CZ" sz="2400">
                <a:solidFill>
                  <a:schemeClr val="bg1"/>
                </a:solidFill>
                <a:latin typeface="Times New Roman" charset="0"/>
              </a:rPr>
              <a:t>Rôznou teplotou možno regulovať množstvo sublimujíceho atramentu v danom mieste</a:t>
            </a:r>
          </a:p>
          <a:p>
            <a:pPr eaLnBrk="1" hangingPunct="1">
              <a:spcBef>
                <a:spcPct val="0"/>
              </a:spcBef>
              <a:spcAft>
                <a:spcPts val="1100"/>
              </a:spcAft>
            </a:pPr>
            <a:r>
              <a:rPr lang="cs-CZ" sz="2400">
                <a:solidFill>
                  <a:schemeClr val="bg1"/>
                </a:solidFill>
                <a:latin typeface="Times New Roman" charset="0"/>
              </a:rPr>
              <a:t>V plynnom stave potom atramenty prenikajú do povrchu špeciálneho papiera , kde sa zmiešajú </a:t>
            </a:r>
          </a:p>
          <a:p>
            <a:pPr eaLnBrk="1" hangingPunct="1">
              <a:spcBef>
                <a:spcPct val="0"/>
              </a:spcBef>
              <a:spcAft>
                <a:spcPts val="1100"/>
              </a:spcAft>
            </a:pPr>
            <a:r>
              <a:rPr lang="cs-CZ" sz="2400">
                <a:solidFill>
                  <a:schemeClr val="bg1"/>
                </a:solidFill>
                <a:latin typeface="Times New Roman" charset="0"/>
              </a:rPr>
              <a:t>Atrament  je dodávaný vo forme rôznofarebného CMY filmu, ktorý postupne prechádza nad papierom.</a:t>
            </a:r>
          </a:p>
          <a:p>
            <a:pPr eaLnBrk="1" hangingPunct="1">
              <a:spcBef>
                <a:spcPct val="0"/>
              </a:spcBef>
              <a:spcAft>
                <a:spcPts val="1100"/>
              </a:spcAft>
            </a:pPr>
            <a:r>
              <a:rPr lang="cs-CZ" sz="2400">
                <a:solidFill>
                  <a:schemeClr val="bg1"/>
                </a:solidFill>
                <a:latin typeface="Times New Roman" charset="0"/>
              </a:rPr>
              <a:t>Nakoniec sa obraz fixuje lesklou ochrannou vrstvou</a:t>
            </a:r>
          </a:p>
        </p:txBody>
      </p:sp>
      <p:sp>
        <p:nvSpPr>
          <p:cNvPr id="54276" name="Text Box 4"/>
          <p:cNvSpPr txBox="1">
            <a:spLocks noChangeArrowheads="1"/>
          </p:cNvSpPr>
          <p:nvPr/>
        </p:nvSpPr>
        <p:spPr bwMode="auto">
          <a:xfrm>
            <a:off x="2124075" y="5949950"/>
            <a:ext cx="482441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cs-CZ" sz="2800" b="1">
                <a:latin typeface="Garamond" pitchFamily="18" charset="0"/>
              </a:rPr>
              <a:t>Canon CP 300 – cca 9000 Kč</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xit" presetSubtype="10" fill="hold" grpId="0" nodeType="withEffect">
                                  <p:stCondLst>
                                    <p:cond delay="0"/>
                                  </p:stCondLst>
                                  <p:childTnLst>
                                    <p:animEffect transition="out" filter="checkerboard(across)">
                                      <p:cBhvr>
                                        <p:cTn id="6" dur="500"/>
                                        <p:tgtEl>
                                          <p:spTgt spid="54276"/>
                                        </p:tgtEl>
                                      </p:cBhvr>
                                    </p:animEffect>
                                    <p:set>
                                      <p:cBhvr>
                                        <p:cTn id="7" dur="1" fill="hold">
                                          <p:stCondLst>
                                            <p:cond delay="499"/>
                                          </p:stCondLst>
                                        </p:cTn>
                                        <p:tgtEl>
                                          <p:spTgt spid="54276"/>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54275">
                                            <p:txEl>
                                              <p:pRg st="0" end="0"/>
                                            </p:txEl>
                                          </p:spTgt>
                                        </p:tgtEl>
                                        <p:attrNameLst>
                                          <p:attrName>style.visibility</p:attrName>
                                        </p:attrNameLst>
                                      </p:cBhvr>
                                      <p:to>
                                        <p:strVal val="visible"/>
                                      </p:to>
                                    </p:set>
                                    <p:animEffect transition="in" filter="dissolve">
                                      <p:cBhvr>
                                        <p:cTn id="10" dur="500"/>
                                        <p:tgtEl>
                                          <p:spTgt spid="54275">
                                            <p:txEl>
                                              <p:pRg st="0" end="0"/>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4275">
                                            <p:txEl>
                                              <p:pRg st="1" end="1"/>
                                            </p:txEl>
                                          </p:spTgt>
                                        </p:tgtEl>
                                        <p:attrNameLst>
                                          <p:attrName>style.visibility</p:attrName>
                                        </p:attrNameLst>
                                      </p:cBhvr>
                                      <p:to>
                                        <p:strVal val="visible"/>
                                      </p:to>
                                    </p:set>
                                    <p:animEffect transition="in" filter="dissolve">
                                      <p:cBhvr>
                                        <p:cTn id="13" dur="500"/>
                                        <p:tgtEl>
                                          <p:spTgt spid="54275">
                                            <p:txEl>
                                              <p:pRg st="1" end="1"/>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4275">
                                            <p:txEl>
                                              <p:pRg st="2" end="2"/>
                                            </p:txEl>
                                          </p:spTgt>
                                        </p:tgtEl>
                                        <p:attrNameLst>
                                          <p:attrName>style.visibility</p:attrName>
                                        </p:attrNameLst>
                                      </p:cBhvr>
                                      <p:to>
                                        <p:strVal val="visible"/>
                                      </p:to>
                                    </p:set>
                                    <p:animEffect transition="in" filter="dissolve">
                                      <p:cBhvr>
                                        <p:cTn id="16" dur="500"/>
                                        <p:tgtEl>
                                          <p:spTgt spid="54275">
                                            <p:txEl>
                                              <p:pRg st="2" end="2"/>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animEffect transition="in" filter="dissolve">
                                      <p:cBhvr>
                                        <p:cTn id="19" dur="500"/>
                                        <p:tgtEl>
                                          <p:spTgt spid="54275">
                                            <p:txEl>
                                              <p:pRg st="3" end="3"/>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54275">
                                            <p:txEl>
                                              <p:pRg st="4" end="4"/>
                                            </p:txEl>
                                          </p:spTgt>
                                        </p:tgtEl>
                                        <p:attrNameLst>
                                          <p:attrName>style.visibility</p:attrName>
                                        </p:attrNameLst>
                                      </p:cBhvr>
                                      <p:to>
                                        <p:strVal val="visible"/>
                                      </p:to>
                                    </p:set>
                                    <p:animEffect transition="in" filter="dissolve">
                                      <p:cBhvr>
                                        <p:cTn id="24" dur="500"/>
                                        <p:tgtEl>
                                          <p:spTgt spid="54275">
                                            <p:txEl>
                                              <p:pRg st="4" end="4"/>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54275">
                                            <p:txEl>
                                              <p:pRg st="5" end="5"/>
                                            </p:txEl>
                                          </p:spTgt>
                                        </p:tgtEl>
                                        <p:attrNameLst>
                                          <p:attrName>style.visibility</p:attrName>
                                        </p:attrNameLst>
                                      </p:cBhvr>
                                      <p:to>
                                        <p:strVal val="visible"/>
                                      </p:to>
                                    </p:set>
                                    <p:animEffect transition="in" filter="dissolve">
                                      <p:cBhvr>
                                        <p:cTn id="27" dur="500"/>
                                        <p:tgtEl>
                                          <p:spTgt spid="54275">
                                            <p:txEl>
                                              <p:pRg st="5" end="5"/>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54275">
                                            <p:txEl>
                                              <p:pRg st="6" end="6"/>
                                            </p:txEl>
                                          </p:spTgt>
                                        </p:tgtEl>
                                        <p:attrNameLst>
                                          <p:attrName>style.visibility</p:attrName>
                                        </p:attrNameLst>
                                      </p:cBhvr>
                                      <p:to>
                                        <p:strVal val="visible"/>
                                      </p:to>
                                    </p:set>
                                    <p:animEffect transition="in" filter="dissolve">
                                      <p:cBhvr>
                                        <p:cTn id="30" dur="500"/>
                                        <p:tgtEl>
                                          <p:spTgt spid="542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P spid="54276"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468313" y="0"/>
            <a:ext cx="8229600" cy="1143000"/>
          </a:xfrm>
          <a:prstGeom prst="rect">
            <a:avLst/>
          </a:prstGeom>
          <a:noFill/>
          <a:ln w="9525">
            <a:noFill/>
            <a:miter lim="800000"/>
            <a:headEnd/>
            <a:tailEnd/>
          </a:ln>
        </p:spPr>
        <p:txBody>
          <a:bodyPr anchor="ctr"/>
          <a:lstStyle/>
          <a:p>
            <a:pPr>
              <a:defRPr/>
            </a:pPr>
            <a:r>
              <a:rPr lang="cs-CZ" sz="3600" kern="0" dirty="0" err="1">
                <a:solidFill>
                  <a:schemeClr val="bg1"/>
                </a:solidFill>
                <a:latin typeface="Comic Sans MS" pitchFamily="66" charset="0"/>
                <a:ea typeface="+mj-ea"/>
                <a:cs typeface="+mj-cs"/>
              </a:rPr>
              <a:t>Sublimačné</a:t>
            </a:r>
            <a:r>
              <a:rPr lang="cs-CZ" sz="3600" kern="0" dirty="0">
                <a:solidFill>
                  <a:schemeClr val="bg1"/>
                </a:solidFill>
                <a:latin typeface="Comic Sans MS" pitchFamily="66" charset="0"/>
                <a:ea typeface="+mj-ea"/>
                <a:cs typeface="+mj-cs"/>
              </a:rPr>
              <a:t> </a:t>
            </a:r>
            <a:r>
              <a:rPr lang="cs-CZ" sz="3600" kern="0" dirty="0" err="1">
                <a:solidFill>
                  <a:schemeClr val="bg1"/>
                </a:solidFill>
                <a:latin typeface="Comic Sans MS" pitchFamily="66" charset="0"/>
                <a:ea typeface="+mj-ea"/>
                <a:cs typeface="+mj-cs"/>
              </a:rPr>
              <a:t>tlačiarne</a:t>
            </a:r>
            <a:r>
              <a:rPr lang="cs-CZ" sz="3600" kern="0" dirty="0">
                <a:solidFill>
                  <a:schemeClr val="bg1"/>
                </a:solidFill>
                <a:latin typeface="Comic Sans MS" pitchFamily="66" charset="0"/>
                <a:ea typeface="+mj-ea"/>
                <a:cs typeface="+mj-cs"/>
              </a:rPr>
              <a:t>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12776"/>
            <a:ext cx="8162925" cy="476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500063" y="1214438"/>
            <a:ext cx="8266112" cy="5246687"/>
          </a:xfrm>
          <a:noFill/>
        </p:spPr>
        <p:txBody>
          <a:bodyPr/>
          <a:lstStyle/>
          <a:p>
            <a:pPr eaLnBrk="1" hangingPunct="1">
              <a:spcBef>
                <a:spcPts val="500"/>
              </a:spcBef>
              <a:spcAft>
                <a:spcPts val="500"/>
              </a:spcAft>
            </a:pPr>
            <a:r>
              <a:rPr lang="cs-CZ" sz="2800" i="1">
                <a:solidFill>
                  <a:schemeClr val="bg1"/>
                </a:solidFill>
              </a:rPr>
              <a:t>Nevýhody sublimačných tlačiarní :</a:t>
            </a:r>
          </a:p>
          <a:p>
            <a:pPr lvl="1" eaLnBrk="1" hangingPunct="1">
              <a:spcBef>
                <a:spcPct val="0"/>
              </a:spcBef>
              <a:spcAft>
                <a:spcPts val="500"/>
              </a:spcAft>
            </a:pPr>
            <a:r>
              <a:rPr lang="cs-CZ">
                <a:solidFill>
                  <a:schemeClr val="bg1"/>
                </a:solidFill>
              </a:rPr>
              <a:t>nutnosť použitia špeciálneho papieru 10 x 15 cm alebo  9 x 12 cm, štítky 1,7 x 2,2 cm apod.</a:t>
            </a:r>
          </a:p>
          <a:p>
            <a:pPr lvl="1" eaLnBrk="1" hangingPunct="1">
              <a:spcBef>
                <a:spcPct val="0"/>
              </a:spcBef>
              <a:spcAft>
                <a:spcPts val="500"/>
              </a:spcAft>
            </a:pPr>
            <a:r>
              <a:rPr lang="cs-CZ">
                <a:solidFill>
                  <a:schemeClr val="bg1"/>
                </a:solidFill>
              </a:rPr>
              <a:t>vyššia cena za vytlačenú stránku</a:t>
            </a:r>
          </a:p>
          <a:p>
            <a:pPr lvl="1" eaLnBrk="1" hangingPunct="1">
              <a:spcBef>
                <a:spcPct val="0"/>
              </a:spcBef>
              <a:spcAft>
                <a:spcPts val="500"/>
              </a:spcAft>
            </a:pPr>
            <a:r>
              <a:rPr lang="cs-CZ">
                <a:solidFill>
                  <a:schemeClr val="bg1"/>
                </a:solidFill>
              </a:rPr>
              <a:t>relatívne pomalá tlač (</a:t>
            </a:r>
            <a:r>
              <a:rPr lang="cs-CZ" baseline="30000">
                <a:solidFill>
                  <a:schemeClr val="bg1"/>
                </a:solidFill>
              </a:rPr>
              <a:t>1</a:t>
            </a:r>
            <a:r>
              <a:rPr lang="cs-CZ">
                <a:solidFill>
                  <a:schemeClr val="bg1"/>
                </a:solidFill>
              </a:rPr>
              <a:t>/</a:t>
            </a:r>
            <a:r>
              <a:rPr lang="cs-CZ" baseline="-25000">
                <a:solidFill>
                  <a:schemeClr val="bg1"/>
                </a:solidFill>
              </a:rPr>
              <a:t>4</a:t>
            </a:r>
            <a:r>
              <a:rPr lang="cs-CZ">
                <a:solidFill>
                  <a:schemeClr val="bg1"/>
                </a:solidFill>
              </a:rPr>
              <a:t> až </a:t>
            </a:r>
            <a:r>
              <a:rPr lang="cs-CZ" baseline="30000">
                <a:solidFill>
                  <a:schemeClr val="bg1"/>
                </a:solidFill>
              </a:rPr>
              <a:t>1</a:t>
            </a:r>
            <a:r>
              <a:rPr lang="cs-CZ">
                <a:solidFill>
                  <a:schemeClr val="bg1"/>
                </a:solidFill>
              </a:rPr>
              <a:t>/</a:t>
            </a:r>
            <a:r>
              <a:rPr lang="cs-CZ" baseline="-25000">
                <a:solidFill>
                  <a:schemeClr val="bg1"/>
                </a:solidFill>
              </a:rPr>
              <a:t>2</a:t>
            </a:r>
            <a:r>
              <a:rPr lang="cs-CZ">
                <a:solidFill>
                  <a:schemeClr val="bg1"/>
                </a:solidFill>
              </a:rPr>
              <a:t> stránky/min)</a:t>
            </a:r>
          </a:p>
          <a:p>
            <a:pPr lvl="1" eaLnBrk="1" hangingPunct="1">
              <a:spcBef>
                <a:spcPct val="0"/>
              </a:spcBef>
              <a:spcAft>
                <a:spcPts val="500"/>
              </a:spcAft>
              <a:buFontTx/>
              <a:buNone/>
            </a:pPr>
            <a:endParaRPr lang="cs-CZ">
              <a:solidFill>
                <a:schemeClr val="bg1"/>
              </a:solidFill>
            </a:endParaRPr>
          </a:p>
          <a:p>
            <a:pPr eaLnBrk="1" hangingPunct="1">
              <a:lnSpc>
                <a:spcPct val="120000"/>
              </a:lnSpc>
              <a:spcBef>
                <a:spcPct val="0"/>
              </a:spcBef>
              <a:spcAft>
                <a:spcPts val="500"/>
              </a:spcAft>
            </a:pPr>
            <a:r>
              <a:rPr lang="cs-CZ" sz="2800" i="1">
                <a:solidFill>
                  <a:schemeClr val="bg1"/>
                </a:solidFill>
              </a:rPr>
              <a:t>Výhody sublimačných tlačiarní :</a:t>
            </a:r>
          </a:p>
          <a:p>
            <a:pPr lvl="1" eaLnBrk="1" hangingPunct="1">
              <a:spcBef>
                <a:spcPct val="0"/>
              </a:spcBef>
              <a:spcAft>
                <a:spcPts val="500"/>
              </a:spcAft>
            </a:pPr>
            <a:r>
              <a:rPr lang="cs-CZ">
                <a:solidFill>
                  <a:schemeClr val="bg1"/>
                </a:solidFill>
              </a:rPr>
              <a:t>veľmi kvalitná farebná tlač</a:t>
            </a:r>
          </a:p>
          <a:p>
            <a:pPr lvl="1" eaLnBrk="1" hangingPunct="1">
              <a:spcBef>
                <a:spcPct val="0"/>
              </a:spcBef>
              <a:spcAft>
                <a:spcPts val="500"/>
              </a:spcAft>
            </a:pPr>
            <a:r>
              <a:rPr lang="cs-CZ">
                <a:solidFill>
                  <a:schemeClr val="bg1"/>
                </a:solidFill>
              </a:rPr>
              <a:t>malé rozmery</a:t>
            </a:r>
          </a:p>
          <a:p>
            <a:pPr lvl="1" eaLnBrk="1" hangingPunct="1">
              <a:spcBef>
                <a:spcPct val="0"/>
              </a:spcBef>
              <a:spcAft>
                <a:spcPts val="500"/>
              </a:spcAft>
            </a:pPr>
            <a:r>
              <a:rPr lang="cs-CZ">
                <a:solidFill>
                  <a:schemeClr val="bg1"/>
                </a:solidFill>
              </a:rPr>
              <a:t>možnost napájania z batérií</a:t>
            </a:r>
          </a:p>
        </p:txBody>
      </p:sp>
      <p:sp>
        <p:nvSpPr>
          <p:cNvPr id="5" name="Rectangle 2"/>
          <p:cNvSpPr txBox="1">
            <a:spLocks noChangeArrowheads="1"/>
          </p:cNvSpPr>
          <p:nvPr/>
        </p:nvSpPr>
        <p:spPr bwMode="auto">
          <a:xfrm>
            <a:off x="500063" y="0"/>
            <a:ext cx="8229600" cy="1143000"/>
          </a:xfrm>
          <a:prstGeom prst="rect">
            <a:avLst/>
          </a:prstGeom>
          <a:noFill/>
          <a:ln w="9525">
            <a:noFill/>
            <a:miter lim="800000"/>
            <a:headEnd/>
            <a:tailEnd/>
          </a:ln>
        </p:spPr>
        <p:txBody>
          <a:bodyPr anchor="ctr"/>
          <a:lstStyle/>
          <a:p>
            <a:pPr>
              <a:defRPr/>
            </a:pPr>
            <a:r>
              <a:rPr lang="cs-CZ" sz="3600" kern="0" dirty="0" err="1">
                <a:solidFill>
                  <a:schemeClr val="bg1"/>
                </a:solidFill>
                <a:latin typeface="Comic Sans MS" pitchFamily="66" charset="0"/>
                <a:ea typeface="+mj-ea"/>
                <a:cs typeface="+mj-cs"/>
              </a:rPr>
              <a:t>Sublimačné</a:t>
            </a:r>
            <a:r>
              <a:rPr lang="cs-CZ" sz="3600" kern="0" dirty="0">
                <a:solidFill>
                  <a:schemeClr val="bg1"/>
                </a:solidFill>
                <a:latin typeface="Comic Sans MS" pitchFamily="66" charset="0"/>
                <a:ea typeface="+mj-ea"/>
                <a:cs typeface="+mj-cs"/>
              </a:rPr>
              <a:t> </a:t>
            </a:r>
            <a:r>
              <a:rPr lang="cs-CZ" sz="3600" kern="0" dirty="0" err="1">
                <a:solidFill>
                  <a:schemeClr val="bg1"/>
                </a:solidFill>
                <a:latin typeface="Comic Sans MS" pitchFamily="66" charset="0"/>
                <a:ea typeface="+mj-ea"/>
                <a:cs typeface="+mj-cs"/>
              </a:rPr>
              <a:t>tlačiarne</a:t>
            </a:r>
            <a:r>
              <a:rPr lang="cs-CZ" sz="3600" kern="0" dirty="0">
                <a:solidFill>
                  <a:schemeClr val="bg1"/>
                </a:solidFill>
                <a:latin typeface="Comic Sans MS" pitchFamily="66" charset="0"/>
                <a:ea typeface="+mj-ea"/>
                <a:cs typeface="+mj-cs"/>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with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Effect transition="in" filter="dissolve">
                                      <p:cBhvr>
                                        <p:cTn id="7" dur="500"/>
                                        <p:tgtEl>
                                          <p:spTgt spid="5632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6323">
                                            <p:txEl>
                                              <p:pRg st="1" end="1"/>
                                            </p:txEl>
                                          </p:spTgt>
                                        </p:tgtEl>
                                        <p:attrNameLst>
                                          <p:attrName>style.visibility</p:attrName>
                                        </p:attrNameLst>
                                      </p:cBhvr>
                                      <p:to>
                                        <p:strVal val="visible"/>
                                      </p:to>
                                    </p:set>
                                    <p:animEffect transition="in" filter="dissolve">
                                      <p:cBhvr>
                                        <p:cTn id="10" dur="500"/>
                                        <p:tgtEl>
                                          <p:spTgt spid="56323">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56323">
                                            <p:txEl>
                                              <p:pRg st="2" end="2"/>
                                            </p:txEl>
                                          </p:spTgt>
                                        </p:tgtEl>
                                        <p:attrNameLst>
                                          <p:attrName>style.visibility</p:attrName>
                                        </p:attrNameLst>
                                      </p:cBhvr>
                                      <p:to>
                                        <p:strVal val="visible"/>
                                      </p:to>
                                    </p:set>
                                    <p:animEffect transition="in" filter="dissolve">
                                      <p:cBhvr>
                                        <p:cTn id="13" dur="500"/>
                                        <p:tgtEl>
                                          <p:spTgt spid="56323">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6323">
                                            <p:txEl>
                                              <p:pRg st="3" end="3"/>
                                            </p:txEl>
                                          </p:spTgt>
                                        </p:tgtEl>
                                        <p:attrNameLst>
                                          <p:attrName>style.visibility</p:attrName>
                                        </p:attrNameLst>
                                      </p:cBhvr>
                                      <p:to>
                                        <p:strVal val="visible"/>
                                      </p:to>
                                    </p:set>
                                    <p:animEffect transition="in" filter="dissolve">
                                      <p:cBhvr>
                                        <p:cTn id="16" dur="500"/>
                                        <p:tgtEl>
                                          <p:spTgt spid="56323">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56323">
                                            <p:txEl>
                                              <p:pRg st="5" end="5"/>
                                            </p:txEl>
                                          </p:spTgt>
                                        </p:tgtEl>
                                        <p:attrNameLst>
                                          <p:attrName>style.visibility</p:attrName>
                                        </p:attrNameLst>
                                      </p:cBhvr>
                                      <p:to>
                                        <p:strVal val="visible"/>
                                      </p:to>
                                    </p:set>
                                    <p:animEffect transition="in" filter="dissolve">
                                      <p:cBhvr>
                                        <p:cTn id="19" dur="500"/>
                                        <p:tgtEl>
                                          <p:spTgt spid="56323">
                                            <p:txEl>
                                              <p:pRg st="5" end="5"/>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56323">
                                            <p:txEl>
                                              <p:pRg st="6" end="6"/>
                                            </p:txEl>
                                          </p:spTgt>
                                        </p:tgtEl>
                                        <p:attrNameLst>
                                          <p:attrName>style.visibility</p:attrName>
                                        </p:attrNameLst>
                                      </p:cBhvr>
                                      <p:to>
                                        <p:strVal val="visible"/>
                                      </p:to>
                                    </p:set>
                                    <p:animEffect transition="in" filter="dissolve">
                                      <p:cBhvr>
                                        <p:cTn id="22" dur="500"/>
                                        <p:tgtEl>
                                          <p:spTgt spid="56323">
                                            <p:txEl>
                                              <p:pRg st="6" end="6"/>
                                            </p:txEl>
                                          </p:spTgt>
                                        </p:tgtEl>
                                      </p:cBhvr>
                                    </p:animEffect>
                                  </p:childTnLst>
                                </p:cTn>
                              </p:par>
                              <p:par>
                                <p:cTn id="23" presetID="9" presetClass="entr" presetSubtype="0" fill="hold" grpId="0" nodeType="withEffect">
                                  <p:stCondLst>
                                    <p:cond delay="0"/>
                                  </p:stCondLst>
                                  <p:childTnLst>
                                    <p:set>
                                      <p:cBhvr>
                                        <p:cTn id="24" dur="1" fill="hold">
                                          <p:stCondLst>
                                            <p:cond delay="0"/>
                                          </p:stCondLst>
                                        </p:cTn>
                                        <p:tgtEl>
                                          <p:spTgt spid="56323">
                                            <p:txEl>
                                              <p:pRg st="7" end="7"/>
                                            </p:txEl>
                                          </p:spTgt>
                                        </p:tgtEl>
                                        <p:attrNameLst>
                                          <p:attrName>style.visibility</p:attrName>
                                        </p:attrNameLst>
                                      </p:cBhvr>
                                      <p:to>
                                        <p:strVal val="visible"/>
                                      </p:to>
                                    </p:set>
                                    <p:animEffect transition="in" filter="dissolve">
                                      <p:cBhvr>
                                        <p:cTn id="25" dur="500"/>
                                        <p:tgtEl>
                                          <p:spTgt spid="56323">
                                            <p:txEl>
                                              <p:pRg st="7" end="7"/>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56323">
                                            <p:txEl>
                                              <p:pRg st="8" end="8"/>
                                            </p:txEl>
                                          </p:spTgt>
                                        </p:tgtEl>
                                        <p:attrNameLst>
                                          <p:attrName>style.visibility</p:attrName>
                                        </p:attrNameLst>
                                      </p:cBhvr>
                                      <p:to>
                                        <p:strVal val="visible"/>
                                      </p:to>
                                    </p:set>
                                    <p:animEffect transition="in" filter="dissolve">
                                      <p:cBhvr>
                                        <p:cTn id="28" dur="500"/>
                                        <p:tgtEl>
                                          <p:spTgt spid="563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a:solidFill>
                  <a:schemeClr val="bg1"/>
                </a:solidFill>
              </a:rPr>
              <a:t>Porovnanie Laser a LED</a:t>
            </a:r>
            <a:endParaRPr lang="en-US" dirty="0">
              <a:solidFill>
                <a:schemeClr val="bg1"/>
              </a:solidFill>
            </a:endParaRPr>
          </a:p>
        </p:txBody>
      </p:sp>
      <p:pic>
        <p:nvPicPr>
          <p:cNvPr id="26626" name="Picture 2" descr="Výsledok vyhľadávania obrázkov pre dopyt tlačiareŇ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0505" y="1268760"/>
            <a:ext cx="4505325" cy="502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2931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2492896"/>
            <a:ext cx="8229600" cy="1143000"/>
          </a:xfrm>
        </p:spPr>
        <p:txBody>
          <a:bodyPr/>
          <a:lstStyle/>
          <a:p>
            <a:r>
              <a:rPr lang="sk-SK">
                <a:solidFill>
                  <a:schemeClr val="bg1"/>
                </a:solidFill>
                <a:hlinkClick r:id="rId2"/>
              </a:rPr>
              <a:t>Porovnanie LED a laserovej tlačiarne</a:t>
            </a:r>
            <a:endParaRPr lang="sk-SK">
              <a:solidFill>
                <a:schemeClr val="bg1"/>
              </a:solidFill>
            </a:endParaRPr>
          </a:p>
        </p:txBody>
      </p:sp>
    </p:spTree>
    <p:extLst>
      <p:ext uri="{BB962C8B-B14F-4D97-AF65-F5344CB8AC3E}">
        <p14:creationId xmlns:p14="http://schemas.microsoft.com/office/powerpoint/2010/main" val="18877828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solidFill>
                  <a:schemeClr val="bg1"/>
                </a:solidFill>
              </a:rPr>
              <a:t>3D tlačiarne</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888" y="1470779"/>
            <a:ext cx="2524125" cy="258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69779" y="1412776"/>
            <a:ext cx="2561875" cy="256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descr="Výsledok vyhľadávania obrázkov pre dopyt výstupy z 3d tlačiarn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4509120"/>
            <a:ext cx="273367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Výsledok vyhľadávania obrázkov pre dopyt výstupy z 3d tlačiarn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07" y="4425902"/>
            <a:ext cx="3120281" cy="19469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9877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6413" y="509588"/>
            <a:ext cx="5591175" cy="5838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919960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solidFill>
                  <a:schemeClr val="bg1"/>
                </a:solidFill>
              </a:rPr>
              <a:t>3D tlač</a:t>
            </a:r>
          </a:p>
        </p:txBody>
      </p:sp>
      <p:sp>
        <p:nvSpPr>
          <p:cNvPr id="3" name="Zástupný symbol obsahu 2"/>
          <p:cNvSpPr>
            <a:spLocks noGrp="1"/>
          </p:cNvSpPr>
          <p:nvPr>
            <p:ph idx="1"/>
          </p:nvPr>
        </p:nvSpPr>
        <p:spPr/>
        <p:txBody>
          <a:bodyPr/>
          <a:lstStyle/>
          <a:p>
            <a:r>
              <a:rPr lang="sk-SK">
                <a:solidFill>
                  <a:schemeClr val="bg1"/>
                </a:solidFill>
              </a:rPr>
              <a:t>3D tlač je forma aditívnej výrobnej technológie, pri ktorej dochádza k vrstveniu materiálu a vzniku finálneho a realistického 3D modelu.</a:t>
            </a:r>
          </a:p>
          <a:p>
            <a:r>
              <a:rPr lang="sk-SK">
                <a:solidFill>
                  <a:schemeClr val="bg1"/>
                </a:solidFill>
              </a:rPr>
              <a:t>3D tlač našla svoje uplatnenie v architektúre, medicíne, vzdelávaní, vede a výskume, marketingu či umení</a:t>
            </a:r>
          </a:p>
        </p:txBody>
      </p:sp>
    </p:spTree>
    <p:extLst>
      <p:ext uri="{BB962C8B-B14F-4D97-AF65-F5344CB8AC3E}">
        <p14:creationId xmlns:p14="http://schemas.microsoft.com/office/powerpoint/2010/main" val="236187731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Výsledok vyhľadávania obrázkov pre dopyt výstupy z 3d tlačiar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52" y="548680"/>
            <a:ext cx="8910741"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03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708920"/>
            <a:ext cx="8229600" cy="1143000"/>
          </a:xfrm>
        </p:spPr>
        <p:txBody>
          <a:bodyPr/>
          <a:lstStyle/>
          <a:p>
            <a:r>
              <a:rPr lang="sk-SK" dirty="0">
                <a:solidFill>
                  <a:schemeClr val="bg1"/>
                </a:solidFill>
                <a:hlinkClick r:id="rId2"/>
              </a:rPr>
              <a:t>POČITAČ</a:t>
            </a:r>
            <a:endParaRPr lang="en-US" dirty="0">
              <a:solidFill>
                <a:schemeClr val="bg1"/>
              </a:solidFill>
            </a:endParaRPr>
          </a:p>
        </p:txBody>
      </p:sp>
    </p:spTree>
    <p:extLst>
      <p:ext uri="{BB962C8B-B14F-4D97-AF65-F5344CB8AC3E}">
        <p14:creationId xmlns:p14="http://schemas.microsoft.com/office/powerpoint/2010/main" val="203835366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solidFill>
                  <a:schemeClr val="bg1"/>
                </a:solidFill>
              </a:rPr>
              <a:t>Ako pracuje 3D tlačiareň?</a:t>
            </a:r>
            <a:br>
              <a:rPr lang="sk-SK">
                <a:solidFill>
                  <a:schemeClr val="bg1"/>
                </a:solidFill>
              </a:rPr>
            </a:br>
            <a:endParaRPr lang="sk-SK">
              <a:solidFill>
                <a:schemeClr val="bg1"/>
              </a:solidFill>
            </a:endParaRPr>
          </a:p>
        </p:txBody>
      </p:sp>
      <p:sp>
        <p:nvSpPr>
          <p:cNvPr id="3" name="Zástupný symbol obsahu 2"/>
          <p:cNvSpPr>
            <a:spLocks noGrp="1"/>
          </p:cNvSpPr>
          <p:nvPr>
            <p:ph idx="1"/>
          </p:nvPr>
        </p:nvSpPr>
        <p:spPr>
          <a:xfrm>
            <a:off x="467544" y="1196752"/>
            <a:ext cx="8229600" cy="4525963"/>
          </a:xfrm>
        </p:spPr>
        <p:txBody>
          <a:bodyPr/>
          <a:lstStyle/>
          <a:p>
            <a:r>
              <a:rPr lang="sk-SK" sz="2000">
                <a:solidFill>
                  <a:schemeClr val="bg1"/>
                </a:solidFill>
              </a:rPr>
              <a:t>3D tlačiarne ako také môžeme rozdeliť do niekoľkých základných kategórií podľa použitia technológie</a:t>
            </a:r>
            <a:r>
              <a:rPr lang="sk-SK" sz="2000"/>
              <a:t>.:</a:t>
            </a:r>
          </a:p>
          <a:p>
            <a:pPr marL="0" indent="0">
              <a:buNone/>
            </a:pPr>
            <a:r>
              <a:rPr lang="sk-SK" sz="2000" b="1" u="sng">
                <a:solidFill>
                  <a:schemeClr val="bg1"/>
                </a:solidFill>
              </a:rPr>
              <a:t>Tlačiareň s nanášaním taveného materiálu tryskou</a:t>
            </a:r>
          </a:p>
          <a:p>
            <a:r>
              <a:rPr lang="sk-SK" sz="2000">
                <a:solidFill>
                  <a:schemeClr val="bg1"/>
                </a:solidFill>
              </a:rPr>
              <a:t>Pri tomto type tlačiarne dochádza k zahrievaniu materiálu v tlačovej hlave až do polotekutého stavu. Následne sa materiál vytláča na tlačiacu plochu. Materiál tuhne chladnutím. Po stuhnutí sa môže nanášať nová vrstva. Celý cyklus nanášania vrstiev môžeme zhrnúť do nasledujúcich krokov:</a:t>
            </a:r>
          </a:p>
          <a:p>
            <a:pPr lvl="2"/>
            <a:r>
              <a:rPr lang="sk-SK" sz="1200">
                <a:solidFill>
                  <a:schemeClr val="bg1"/>
                </a:solidFill>
              </a:rPr>
              <a:t>Plnenie zásobníka materiálom</a:t>
            </a:r>
          </a:p>
          <a:p>
            <a:pPr lvl="2"/>
            <a:r>
              <a:rPr lang="sk-SK" sz="1200">
                <a:solidFill>
                  <a:schemeClr val="bg1"/>
                </a:solidFill>
              </a:rPr>
              <a:t>Skvapalňovanie</a:t>
            </a:r>
          </a:p>
          <a:p>
            <a:pPr lvl="2"/>
            <a:r>
              <a:rPr lang="sk-SK" sz="1200">
                <a:solidFill>
                  <a:schemeClr val="bg1"/>
                </a:solidFill>
              </a:rPr>
              <a:t>Natlakovanie trysky</a:t>
            </a:r>
          </a:p>
          <a:p>
            <a:pPr lvl="2"/>
            <a:r>
              <a:rPr lang="sk-SK" sz="1200">
                <a:solidFill>
                  <a:schemeClr val="bg1"/>
                </a:solidFill>
              </a:rPr>
              <a:t>Nanášanie vrstvy</a:t>
            </a:r>
          </a:p>
          <a:p>
            <a:pPr lvl="2"/>
            <a:r>
              <a:rPr lang="sk-SK" sz="1200">
                <a:solidFill>
                  <a:schemeClr val="bg1"/>
                </a:solidFill>
              </a:rPr>
              <a:t>Tuhnutie materiálu</a:t>
            </a:r>
          </a:p>
          <a:p>
            <a:r>
              <a:rPr lang="sk-SK" sz="2000">
                <a:solidFill>
                  <a:schemeClr val="bg1"/>
                </a:solidFill>
              </a:rPr>
              <a:t>Tieto kroky sa niekoľkokrát opakujú až konečnou fázou je odstránenie podpornej štruktúry</a:t>
            </a:r>
            <a:r>
              <a:rPr lang="sk-SK" sz="2000"/>
              <a:t>.</a:t>
            </a:r>
          </a:p>
          <a:p>
            <a:endParaRPr lang="sk-SK" sz="2000">
              <a:solidFill>
                <a:schemeClr val="bg1"/>
              </a:solidFill>
            </a:endParaRPr>
          </a:p>
          <a:p>
            <a:endParaRPr lang="sk-SK"/>
          </a:p>
        </p:txBody>
      </p:sp>
    </p:spTree>
    <p:extLst>
      <p:ext uri="{BB962C8B-B14F-4D97-AF65-F5344CB8AC3E}">
        <p14:creationId xmlns:p14="http://schemas.microsoft.com/office/powerpoint/2010/main" val="36738254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a:solidFill>
                  <a:schemeClr val="bg1"/>
                </a:solidFill>
              </a:rPr>
              <a:t>Ako pracuje 3D tlačiareň?</a:t>
            </a:r>
            <a:br>
              <a:rPr lang="sk-SK">
                <a:solidFill>
                  <a:schemeClr val="bg1"/>
                </a:solidFill>
              </a:rPr>
            </a:br>
            <a:endParaRPr lang="sk-SK">
              <a:solidFill>
                <a:schemeClr val="bg1"/>
              </a:solidFill>
            </a:endParaRPr>
          </a:p>
        </p:txBody>
      </p:sp>
      <p:sp>
        <p:nvSpPr>
          <p:cNvPr id="3" name="Zástupný symbol obsahu 2"/>
          <p:cNvSpPr>
            <a:spLocks noGrp="1"/>
          </p:cNvSpPr>
          <p:nvPr>
            <p:ph idx="1"/>
          </p:nvPr>
        </p:nvSpPr>
        <p:spPr>
          <a:xfrm>
            <a:off x="467544" y="1196752"/>
            <a:ext cx="8229600" cy="4525963"/>
          </a:xfrm>
        </p:spPr>
        <p:txBody>
          <a:bodyPr/>
          <a:lstStyle/>
          <a:p>
            <a:r>
              <a:rPr lang="sk-SK" sz="2000">
                <a:solidFill>
                  <a:schemeClr val="bg1"/>
                </a:solidFill>
              </a:rPr>
              <a:t>3D tlačiarne ako také môžeme rozdeliť do niekoľkých základných kategórií podľa použitia technológie</a:t>
            </a:r>
            <a:r>
              <a:rPr lang="sk-SK" sz="2000"/>
              <a:t>.:</a:t>
            </a:r>
          </a:p>
          <a:p>
            <a:pPr marL="0" indent="0">
              <a:buNone/>
            </a:pPr>
            <a:r>
              <a:rPr lang="sk-SK" sz="2000" b="1">
                <a:solidFill>
                  <a:schemeClr val="bg1"/>
                </a:solidFill>
              </a:rPr>
              <a:t>	</a:t>
            </a:r>
            <a:r>
              <a:rPr lang="sk-SK" sz="2000" b="1" u="sng">
                <a:solidFill>
                  <a:schemeClr val="bg1"/>
                </a:solidFill>
              </a:rPr>
              <a:t>Tlačiarne, ktoré spracuvávajú  práškový materiál PBF</a:t>
            </a:r>
            <a:endParaRPr lang="sk-SK" sz="2000" u="sng">
              <a:solidFill>
                <a:schemeClr val="bg1"/>
              </a:solidFill>
            </a:endParaRPr>
          </a:p>
          <a:p>
            <a:r>
              <a:rPr lang="sk-SK" sz="2000">
                <a:solidFill>
                  <a:schemeClr val="bg1"/>
                </a:solidFill>
              </a:rPr>
              <a:t>Pri tomto type tlačiarne dochádza k naneseniu vrstvy prášku, ktorý laser zapečie do pevnej štruktúry. Následne sa nanesie nová vrstva prášku a celý postup sa zopakuje. Po ukončení tlače sa celý model očistí od prášku.</a:t>
            </a:r>
          </a:p>
          <a:p>
            <a:pPr lvl="1"/>
            <a:r>
              <a:rPr lang="sk-SK" sz="1600" b="1" u="sng">
                <a:solidFill>
                  <a:schemeClr val="bg1"/>
                </a:solidFill>
              </a:rPr>
              <a:t>Tlačiarne, ktoré laminujú</a:t>
            </a:r>
            <a:endParaRPr lang="sk-SK" sz="1600" u="sng">
              <a:solidFill>
                <a:schemeClr val="bg1"/>
              </a:solidFill>
            </a:endParaRPr>
          </a:p>
          <a:p>
            <a:r>
              <a:rPr lang="sk-SK" sz="1800">
                <a:solidFill>
                  <a:schemeClr val="bg1"/>
                </a:solidFill>
              </a:rPr>
              <a:t>Jedná sa o vzájomné ukladnie vrstiev materiálu na seba a ich tepelné spracovanie. Laminovanie funguje na nasledujúcom princípe. Najskôr dôjde k doplneniu zásobníka a nastaveniu prvej vrstvy. Potom dochádza k laminovaniu zahrievaným valčekom a proces pokračuje vyrezávaním laserovým systémom. Posunom  platformy nižšie dôjde k nastaveniu novej vrstvy. Po ukončení laminovania je potrebné odstránenie odpadu.</a:t>
            </a:r>
          </a:p>
          <a:p>
            <a:endParaRPr lang="sk-SK" sz="2000">
              <a:solidFill>
                <a:schemeClr val="bg1"/>
              </a:solidFill>
            </a:endParaRPr>
          </a:p>
          <a:p>
            <a:endParaRPr lang="sk-SK"/>
          </a:p>
        </p:txBody>
      </p:sp>
    </p:spTree>
    <p:extLst>
      <p:ext uri="{BB962C8B-B14F-4D97-AF65-F5344CB8AC3E}">
        <p14:creationId xmlns:p14="http://schemas.microsoft.com/office/powerpoint/2010/main" val="42948246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755576" y="404664"/>
            <a:ext cx="7488832" cy="6647974"/>
          </a:xfrm>
          <a:prstGeom prst="rect">
            <a:avLst/>
          </a:prstGeom>
          <a:noFill/>
        </p:spPr>
        <p:txBody>
          <a:bodyPr wrap="square" rtlCol="0">
            <a:spAutoFit/>
          </a:bodyPr>
          <a:lstStyle/>
          <a:p>
            <a:r>
              <a:rPr lang="sk-SK" sz="2400">
                <a:solidFill>
                  <a:schemeClr val="bg1"/>
                </a:solidFill>
              </a:rPr>
              <a:t>3D tlačiareň podľa digitálnej predlohy objektu vytvorenej pomocou </a:t>
            </a:r>
            <a:r>
              <a:rPr lang="sk-SK" sz="2400">
                <a:solidFill>
                  <a:schemeClr val="bg1"/>
                </a:solidFill>
                <a:hlinkClick r:id="rId2" tooltip="Computer-aided design"/>
              </a:rPr>
              <a:t>CAD</a:t>
            </a:r>
            <a:r>
              <a:rPr lang="sk-SK" sz="2400">
                <a:solidFill>
                  <a:schemeClr val="bg1"/>
                </a:solidFill>
              </a:rPr>
              <a:t> programu vytvorí jej hmotnú kópiu.</a:t>
            </a:r>
          </a:p>
          <a:p>
            <a:r>
              <a:rPr lang="sk-SK" sz="2400">
                <a:solidFill>
                  <a:schemeClr val="bg1"/>
                </a:solidFill>
              </a:rPr>
              <a:t> Existuje veľké množstvo technológií 3D tlače, najpoužívanejšia je</a:t>
            </a:r>
            <a:r>
              <a:rPr lang="sk-SK" sz="2400" baseline="30000">
                <a:solidFill>
                  <a:schemeClr val="bg1"/>
                </a:solidFill>
                <a:hlinkClick r:id="rId3"/>
              </a:rPr>
              <a:t>]</a:t>
            </a:r>
            <a:r>
              <a:rPr lang="sk-SK" sz="2400">
                <a:solidFill>
                  <a:schemeClr val="bg1"/>
                </a:solidFill>
              </a:rPr>
              <a:t>:</a:t>
            </a:r>
          </a:p>
          <a:p>
            <a:endParaRPr lang="sk-SK" sz="2400">
              <a:solidFill>
                <a:schemeClr val="bg1"/>
              </a:solidFill>
            </a:endParaRPr>
          </a:p>
          <a:p>
            <a:r>
              <a:rPr lang="sk-SK" sz="2400" b="1" u="sng">
                <a:solidFill>
                  <a:schemeClr val="bg1"/>
                </a:solidFill>
              </a:rPr>
              <a:t>Fused Deposition Modeling (FDM).</a:t>
            </a:r>
          </a:p>
          <a:p>
            <a:r>
              <a:rPr lang="sk-SK" sz="2400">
                <a:solidFill>
                  <a:schemeClr val="bg1"/>
                </a:solidFill>
              </a:rPr>
              <a:t>Používa priame nanášanie materiálu roztavením v tlačiacej hlave a nanášaním bod po bode.</a:t>
            </a:r>
          </a:p>
          <a:p>
            <a:r>
              <a:rPr lang="sk-SK" sz="2400">
                <a:solidFill>
                  <a:schemeClr val="bg1"/>
                </a:solidFill>
              </a:rPr>
              <a:t> Najčastejšími materiálmi sú </a:t>
            </a:r>
            <a:r>
              <a:rPr lang="sk-SK" sz="2400">
                <a:solidFill>
                  <a:schemeClr val="bg1"/>
                </a:solidFill>
                <a:hlinkClick r:id="rId4" tooltip="Termoplast"/>
              </a:rPr>
              <a:t>termoplasty</a:t>
            </a:r>
            <a:r>
              <a:rPr lang="sk-SK" sz="2400">
                <a:solidFill>
                  <a:schemeClr val="bg1"/>
                </a:solidFill>
              </a:rPr>
              <a:t>. </a:t>
            </a:r>
          </a:p>
          <a:p>
            <a:r>
              <a:rPr lang="sk-SK" sz="2400">
                <a:solidFill>
                  <a:schemeClr val="bg1"/>
                </a:solidFill>
              </a:rPr>
              <a:t>Je to najrozšírenejšia forma 3D tlače využívaná väčšinou </a:t>
            </a:r>
            <a:r>
              <a:rPr lang="sk-SK" sz="2400">
                <a:solidFill>
                  <a:schemeClr val="bg1"/>
                </a:solidFill>
                <a:hlinkClick r:id="rId5" tooltip="Open-source"/>
              </a:rPr>
              <a:t>open-source</a:t>
            </a:r>
            <a:r>
              <a:rPr lang="sk-SK" sz="2400">
                <a:solidFill>
                  <a:schemeClr val="bg1"/>
                </a:solidFill>
              </a:rPr>
              <a:t>.</a:t>
            </a:r>
          </a:p>
          <a:p>
            <a:r>
              <a:rPr lang="sk-SK" sz="2400">
                <a:solidFill>
                  <a:schemeClr val="bg1"/>
                </a:solidFill>
              </a:rPr>
              <a:t> Na rozšírení tohoto typu tlačiarní mal nemalú zásluhu Adrian Bowyer, kto­rý v ro­ku 2008 do­ká­zal z 3D tla­čiar­ne vy­tla­čiť no­vú 3D tla­čia­reň a svo­je di­zaj­ny nás­led­ne uvoľ­nil ako pod názvom </a:t>
            </a:r>
            <a:r>
              <a:rPr lang="sk-SK" sz="2400">
                <a:solidFill>
                  <a:schemeClr val="bg1"/>
                </a:solidFill>
                <a:hlinkClick r:id="rId6" tooltip="RepRap (stránka neexistuje)"/>
              </a:rPr>
              <a:t>RepRap</a:t>
            </a:r>
            <a:r>
              <a:rPr lang="sk-SK" sz="2400">
                <a:solidFill>
                  <a:schemeClr val="bg1"/>
                </a:solidFill>
              </a:rPr>
              <a:t> </a:t>
            </a:r>
            <a:r>
              <a:rPr lang="sk-SK" sz="2400" baseline="30000">
                <a:solidFill>
                  <a:schemeClr val="bg1"/>
                </a:solidFill>
                <a:hlinkClick r:id="rId7"/>
              </a:rPr>
              <a:t>[2]</a:t>
            </a:r>
            <a:r>
              <a:rPr lang="sk-SK" sz="2400">
                <a:solidFill>
                  <a:schemeClr val="bg1"/>
                </a:solidFill>
              </a:rPr>
              <a:t>.</a:t>
            </a:r>
          </a:p>
          <a:p>
            <a:endParaRPr lang="sk-SK" sz="2400">
              <a:solidFill>
                <a:schemeClr val="bg1"/>
              </a:solidFill>
            </a:endParaRPr>
          </a:p>
          <a:p>
            <a:endParaRPr lang="sk-SK">
              <a:solidFill>
                <a:schemeClr val="bg1"/>
              </a:solidFill>
            </a:endParaRPr>
          </a:p>
        </p:txBody>
      </p:sp>
    </p:spTree>
    <p:extLst>
      <p:ext uri="{BB962C8B-B14F-4D97-AF65-F5344CB8AC3E}">
        <p14:creationId xmlns:p14="http://schemas.microsoft.com/office/powerpoint/2010/main" val="304788505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755576" y="404664"/>
            <a:ext cx="7488832" cy="6647974"/>
          </a:xfrm>
          <a:prstGeom prst="rect">
            <a:avLst/>
          </a:prstGeom>
          <a:noFill/>
        </p:spPr>
        <p:txBody>
          <a:bodyPr wrap="square" rtlCol="0">
            <a:spAutoFit/>
          </a:bodyPr>
          <a:lstStyle/>
          <a:p>
            <a:r>
              <a:rPr lang="sk-SK" sz="2400">
                <a:solidFill>
                  <a:schemeClr val="bg1"/>
                </a:solidFill>
              </a:rPr>
              <a:t>3D tlačiareň podľa digitálnej predlohy objektu vytvorenej pomocou </a:t>
            </a:r>
            <a:r>
              <a:rPr lang="sk-SK" sz="2400">
                <a:solidFill>
                  <a:schemeClr val="bg1"/>
                </a:solidFill>
                <a:hlinkClick r:id="rId2" tooltip="Computer-aided design"/>
              </a:rPr>
              <a:t>CAD</a:t>
            </a:r>
            <a:r>
              <a:rPr lang="sk-SK" sz="2400">
                <a:solidFill>
                  <a:schemeClr val="bg1"/>
                </a:solidFill>
              </a:rPr>
              <a:t> programu vytvorí jej hmotnú kópiu.</a:t>
            </a:r>
          </a:p>
          <a:p>
            <a:r>
              <a:rPr lang="sk-SK" sz="2400">
                <a:solidFill>
                  <a:schemeClr val="bg1"/>
                </a:solidFill>
              </a:rPr>
              <a:t> Existuje veľké množstvo technológií 3D tlače, najpoužívanejšia je</a:t>
            </a:r>
            <a:r>
              <a:rPr lang="sk-SK" sz="2400" baseline="30000">
                <a:solidFill>
                  <a:schemeClr val="bg1"/>
                </a:solidFill>
                <a:hlinkClick r:id="rId3"/>
              </a:rPr>
              <a:t>]</a:t>
            </a:r>
            <a:r>
              <a:rPr lang="sk-SK" sz="2400">
                <a:solidFill>
                  <a:schemeClr val="bg1"/>
                </a:solidFill>
              </a:rPr>
              <a:t>:</a:t>
            </a:r>
          </a:p>
          <a:p>
            <a:endParaRPr lang="sk-SK" sz="2400">
              <a:solidFill>
                <a:schemeClr val="bg1"/>
              </a:solidFill>
            </a:endParaRPr>
          </a:p>
          <a:p>
            <a:r>
              <a:rPr lang="sk-SK" sz="2400" b="1" u="sng">
                <a:solidFill>
                  <a:schemeClr val="bg1"/>
                </a:solidFill>
              </a:rPr>
              <a:t>Fused Deposition Modeling (FDM).</a:t>
            </a:r>
          </a:p>
          <a:p>
            <a:r>
              <a:rPr lang="sk-SK" sz="2400">
                <a:solidFill>
                  <a:schemeClr val="bg1"/>
                </a:solidFill>
              </a:rPr>
              <a:t>Používa priame nanášanie materiálu roztavením v tlačiacej hlave a nanášaním bod po bode.</a:t>
            </a:r>
          </a:p>
          <a:p>
            <a:r>
              <a:rPr lang="sk-SK" sz="2400">
                <a:solidFill>
                  <a:schemeClr val="bg1"/>
                </a:solidFill>
              </a:rPr>
              <a:t> Najčastejšími materiálmi sú </a:t>
            </a:r>
            <a:r>
              <a:rPr lang="sk-SK" sz="2400">
                <a:solidFill>
                  <a:schemeClr val="bg1"/>
                </a:solidFill>
                <a:hlinkClick r:id="rId4" tooltip="Termoplast"/>
              </a:rPr>
              <a:t>termoplasty</a:t>
            </a:r>
            <a:r>
              <a:rPr lang="sk-SK" sz="2400">
                <a:solidFill>
                  <a:schemeClr val="bg1"/>
                </a:solidFill>
              </a:rPr>
              <a:t>. </a:t>
            </a:r>
          </a:p>
          <a:p>
            <a:r>
              <a:rPr lang="sk-SK" sz="2400">
                <a:solidFill>
                  <a:schemeClr val="bg1"/>
                </a:solidFill>
              </a:rPr>
              <a:t>Je to najrozšírenejšia forma 3D tlače využívaná väčšinou </a:t>
            </a:r>
            <a:r>
              <a:rPr lang="sk-SK" sz="2400">
                <a:solidFill>
                  <a:schemeClr val="bg1"/>
                </a:solidFill>
                <a:hlinkClick r:id="rId5" tooltip="Open-source"/>
              </a:rPr>
              <a:t>open-source</a:t>
            </a:r>
            <a:r>
              <a:rPr lang="sk-SK" sz="2400">
                <a:solidFill>
                  <a:schemeClr val="bg1"/>
                </a:solidFill>
              </a:rPr>
              <a:t>.</a:t>
            </a:r>
          </a:p>
          <a:p>
            <a:r>
              <a:rPr lang="sk-SK" sz="2400">
                <a:solidFill>
                  <a:schemeClr val="bg1"/>
                </a:solidFill>
              </a:rPr>
              <a:t> Na rozšírení tohoto typu tlačiarní mal nemalú zásluhu Adrian Bowyer, kto­rý v ro­ku 2008 do­ká­zal z 3D tla­čiar­ne vy­tla­čiť no­vú 3D tla­čia­reň a svo­je di­zaj­ny nás­led­ne uvoľ­nil ako pod názvom </a:t>
            </a:r>
            <a:r>
              <a:rPr lang="sk-SK" sz="2400">
                <a:solidFill>
                  <a:schemeClr val="bg1"/>
                </a:solidFill>
                <a:hlinkClick r:id="rId6" tooltip="RepRap (stránka neexistuje)"/>
              </a:rPr>
              <a:t>RepRap</a:t>
            </a:r>
            <a:r>
              <a:rPr lang="sk-SK" sz="2400">
                <a:solidFill>
                  <a:schemeClr val="bg1"/>
                </a:solidFill>
              </a:rPr>
              <a:t> </a:t>
            </a:r>
            <a:r>
              <a:rPr lang="sk-SK" sz="2400" baseline="30000">
                <a:solidFill>
                  <a:schemeClr val="bg1"/>
                </a:solidFill>
                <a:hlinkClick r:id="rId7"/>
              </a:rPr>
              <a:t>[2]</a:t>
            </a:r>
            <a:r>
              <a:rPr lang="sk-SK" sz="2400">
                <a:solidFill>
                  <a:schemeClr val="bg1"/>
                </a:solidFill>
              </a:rPr>
              <a:t>.</a:t>
            </a:r>
          </a:p>
          <a:p>
            <a:endParaRPr lang="sk-SK" sz="2400">
              <a:solidFill>
                <a:schemeClr val="bg1"/>
              </a:solidFill>
            </a:endParaRPr>
          </a:p>
          <a:p>
            <a:endParaRPr lang="sk-SK">
              <a:solidFill>
                <a:schemeClr val="bg1"/>
              </a:solidFill>
            </a:endParaRPr>
          </a:p>
        </p:txBody>
      </p:sp>
    </p:spTree>
    <p:extLst>
      <p:ext uri="{BB962C8B-B14F-4D97-AF65-F5344CB8AC3E}">
        <p14:creationId xmlns:p14="http://schemas.microsoft.com/office/powerpoint/2010/main" val="246166884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403648" y="404664"/>
            <a:ext cx="5616624" cy="923330"/>
          </a:xfrm>
          <a:prstGeom prst="rect">
            <a:avLst/>
          </a:prstGeom>
          <a:noFill/>
        </p:spPr>
        <p:txBody>
          <a:bodyPr wrap="square" rtlCol="0">
            <a:spAutoFit/>
          </a:bodyPr>
          <a:lstStyle/>
          <a:p>
            <a:r>
              <a:rPr lang="sk-SK" sz="5400">
                <a:solidFill>
                  <a:schemeClr val="bg1"/>
                </a:solidFill>
                <a:hlinkClick r:id="rId2"/>
              </a:rPr>
              <a:t>3D tlačiarne</a:t>
            </a:r>
            <a:endParaRPr lang="sk-SK" sz="5400">
              <a:solidFill>
                <a:schemeClr val="bg1"/>
              </a:solidFill>
            </a:endParaRPr>
          </a:p>
        </p:txBody>
      </p:sp>
      <p:sp>
        <p:nvSpPr>
          <p:cNvPr id="3" name="BlokTextu 2"/>
          <p:cNvSpPr txBox="1"/>
          <p:nvPr/>
        </p:nvSpPr>
        <p:spPr>
          <a:xfrm>
            <a:off x="1479425" y="3807368"/>
            <a:ext cx="5328592" cy="461665"/>
          </a:xfrm>
          <a:prstGeom prst="rect">
            <a:avLst/>
          </a:prstGeom>
          <a:noFill/>
        </p:spPr>
        <p:txBody>
          <a:bodyPr wrap="square" rtlCol="0">
            <a:spAutoFit/>
          </a:bodyPr>
          <a:lstStyle/>
          <a:p>
            <a:r>
              <a:rPr lang="sk-SK" sz="2400">
                <a:solidFill>
                  <a:schemeClr val="bg1"/>
                </a:solidFill>
                <a:hlinkClick r:id="rId3"/>
              </a:rPr>
              <a:t>How working 3D printer</a:t>
            </a:r>
            <a:endParaRPr lang="sk-SK" sz="2400">
              <a:solidFill>
                <a:schemeClr val="bg1"/>
              </a:solidFill>
            </a:endParaRPr>
          </a:p>
        </p:txBody>
      </p:sp>
      <p:sp>
        <p:nvSpPr>
          <p:cNvPr id="4" name="BlokTextu 3"/>
          <p:cNvSpPr txBox="1"/>
          <p:nvPr/>
        </p:nvSpPr>
        <p:spPr>
          <a:xfrm>
            <a:off x="1403648" y="4451470"/>
            <a:ext cx="6984776" cy="369332"/>
          </a:xfrm>
          <a:prstGeom prst="rect">
            <a:avLst/>
          </a:prstGeom>
          <a:noFill/>
        </p:spPr>
        <p:txBody>
          <a:bodyPr wrap="square" rtlCol="0">
            <a:spAutoFit/>
          </a:bodyPr>
          <a:lstStyle/>
          <a:p>
            <a:r>
              <a:rPr lang="sk-SK">
                <a:solidFill>
                  <a:schemeClr val="bg1"/>
                </a:solidFill>
                <a:hlinkClick r:id="rId4"/>
              </a:rPr>
              <a:t>Ako pracuje 3D tlačiareň -slovensky</a:t>
            </a:r>
            <a:endParaRPr lang="sk-SK">
              <a:solidFill>
                <a:schemeClr val="bg1"/>
              </a:solidFill>
            </a:endParaRPr>
          </a:p>
        </p:txBody>
      </p:sp>
      <p:sp>
        <p:nvSpPr>
          <p:cNvPr id="5" name="BlokTextu 4"/>
          <p:cNvSpPr txBox="1"/>
          <p:nvPr/>
        </p:nvSpPr>
        <p:spPr>
          <a:xfrm>
            <a:off x="2420603" y="5119102"/>
            <a:ext cx="5760640" cy="369332"/>
          </a:xfrm>
          <a:prstGeom prst="rect">
            <a:avLst/>
          </a:prstGeom>
          <a:noFill/>
        </p:spPr>
        <p:txBody>
          <a:bodyPr wrap="square" rtlCol="0">
            <a:spAutoFit/>
          </a:bodyPr>
          <a:lstStyle/>
          <a:p>
            <a:r>
              <a:rPr lang="sk-SK">
                <a:solidFill>
                  <a:schemeClr val="bg1"/>
                </a:solidFill>
                <a:hlinkClick r:id="rId5"/>
              </a:rPr>
              <a:t>3d  v akcií</a:t>
            </a:r>
            <a:endParaRPr lang="sk-SK">
              <a:solidFill>
                <a:schemeClr val="bg1"/>
              </a:solidFill>
            </a:endParaRPr>
          </a:p>
        </p:txBody>
      </p:sp>
      <p:sp>
        <p:nvSpPr>
          <p:cNvPr id="6" name="BlokTextu 5"/>
          <p:cNvSpPr txBox="1"/>
          <p:nvPr/>
        </p:nvSpPr>
        <p:spPr>
          <a:xfrm>
            <a:off x="1601219" y="5752194"/>
            <a:ext cx="5760640" cy="369332"/>
          </a:xfrm>
          <a:prstGeom prst="rect">
            <a:avLst/>
          </a:prstGeom>
          <a:noFill/>
        </p:spPr>
        <p:txBody>
          <a:bodyPr wrap="square" rtlCol="0">
            <a:spAutoFit/>
          </a:bodyPr>
          <a:lstStyle/>
          <a:p>
            <a:r>
              <a:rPr lang="sk-SK">
                <a:solidFill>
                  <a:schemeClr val="bg1"/>
                </a:solidFill>
                <a:hlinkClick r:id="rId6"/>
              </a:rPr>
              <a:t>Manual na 3d prusa tlačiareň</a:t>
            </a:r>
            <a:endParaRPr lang="sk-SK">
              <a:solidFill>
                <a:schemeClr val="bg1"/>
              </a:solidFill>
            </a:endParaRPr>
          </a:p>
        </p:txBody>
      </p:sp>
      <p:sp>
        <p:nvSpPr>
          <p:cNvPr id="7" name="BlokTextu 6"/>
          <p:cNvSpPr txBox="1"/>
          <p:nvPr/>
        </p:nvSpPr>
        <p:spPr>
          <a:xfrm>
            <a:off x="737123" y="2924944"/>
            <a:ext cx="6552728" cy="523220"/>
          </a:xfrm>
          <a:prstGeom prst="rect">
            <a:avLst/>
          </a:prstGeom>
          <a:noFill/>
        </p:spPr>
        <p:txBody>
          <a:bodyPr wrap="square" rtlCol="0">
            <a:spAutoFit/>
          </a:bodyPr>
          <a:lstStyle/>
          <a:p>
            <a:r>
              <a:rPr lang="sk-SK" sz="2800">
                <a:solidFill>
                  <a:schemeClr val="bg1"/>
                </a:solidFill>
                <a:hlinkClick r:id="rId7"/>
              </a:rPr>
              <a:t>Tlač 3D na tlačiarni,pCREVUE MACKO</a:t>
            </a:r>
            <a:endParaRPr lang="sk-SK" sz="2800">
              <a:solidFill>
                <a:schemeClr val="bg1"/>
              </a:solidFill>
            </a:endParaRPr>
          </a:p>
        </p:txBody>
      </p:sp>
      <p:sp>
        <p:nvSpPr>
          <p:cNvPr id="8" name="BlokTextu 7"/>
          <p:cNvSpPr txBox="1"/>
          <p:nvPr/>
        </p:nvSpPr>
        <p:spPr>
          <a:xfrm>
            <a:off x="1383310" y="1763076"/>
            <a:ext cx="6196457" cy="369332"/>
          </a:xfrm>
          <a:prstGeom prst="rect">
            <a:avLst/>
          </a:prstGeom>
          <a:noFill/>
        </p:spPr>
        <p:txBody>
          <a:bodyPr wrap="square" rtlCol="0">
            <a:spAutoFit/>
          </a:bodyPr>
          <a:lstStyle/>
          <a:p>
            <a:r>
              <a:rPr lang="sk-SK">
                <a:solidFill>
                  <a:schemeClr val="bg1"/>
                </a:solidFill>
                <a:hlinkClick r:id="rId7"/>
              </a:rPr>
              <a:t>Ako pracujú 3D tlačiarne</a:t>
            </a:r>
            <a:endParaRPr lang="sk-SK">
              <a:solidFill>
                <a:schemeClr val="bg1"/>
              </a:solidFill>
            </a:endParaRPr>
          </a:p>
        </p:txBody>
      </p:sp>
    </p:spTree>
    <p:extLst>
      <p:ext uri="{BB962C8B-B14F-4D97-AF65-F5344CB8AC3E}">
        <p14:creationId xmlns:p14="http://schemas.microsoft.com/office/powerpoint/2010/main" val="12097198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827584" y="484640"/>
            <a:ext cx="6912768" cy="461665"/>
          </a:xfrm>
          <a:prstGeom prst="rect">
            <a:avLst/>
          </a:prstGeom>
          <a:noFill/>
        </p:spPr>
        <p:txBody>
          <a:bodyPr wrap="square" rtlCol="0">
            <a:spAutoFit/>
          </a:bodyPr>
          <a:lstStyle/>
          <a:p>
            <a:pPr algn="ctr"/>
            <a:r>
              <a:rPr lang="sk-SK" sz="2400" b="1">
                <a:solidFill>
                  <a:schemeClr val="bg1"/>
                </a:solidFill>
              </a:rPr>
              <a:t>PARAMETRE 3D TLAČIÁRNE</a:t>
            </a:r>
          </a:p>
        </p:txBody>
      </p:sp>
      <p:sp>
        <p:nvSpPr>
          <p:cNvPr id="3" name="BlokTextu 2"/>
          <p:cNvSpPr txBox="1"/>
          <p:nvPr/>
        </p:nvSpPr>
        <p:spPr>
          <a:xfrm>
            <a:off x="395536" y="1196752"/>
            <a:ext cx="8280920" cy="5293757"/>
          </a:xfrm>
          <a:prstGeom prst="rect">
            <a:avLst/>
          </a:prstGeom>
          <a:noFill/>
        </p:spPr>
        <p:txBody>
          <a:bodyPr wrap="square" rtlCol="0">
            <a:spAutoFit/>
          </a:bodyPr>
          <a:lstStyle/>
          <a:p>
            <a:r>
              <a:rPr lang="sk-SK" sz="2000" b="1">
                <a:solidFill>
                  <a:schemeClr val="bg1"/>
                </a:solidFill>
              </a:rPr>
              <a:t>3D tlačiareň RF1000</a:t>
            </a:r>
            <a:br>
              <a:rPr lang="sk-SK" sz="2000">
                <a:solidFill>
                  <a:schemeClr val="bg1"/>
                </a:solidFill>
              </a:rPr>
            </a:br>
            <a:r>
              <a:rPr lang="sk-SK" sz="2000">
                <a:solidFill>
                  <a:schemeClr val="bg1"/>
                </a:solidFill>
              </a:rPr>
              <a:t>Podporovaný tlačový spotrebný materiál: CHKO, ABS, Polyamid, PET, Laywood</a:t>
            </a:r>
            <a:br>
              <a:rPr lang="sk-SK" sz="2000">
                <a:solidFill>
                  <a:schemeClr val="bg1"/>
                </a:solidFill>
              </a:rPr>
            </a:br>
            <a:r>
              <a:rPr lang="sk-SK" sz="2000">
                <a:solidFill>
                  <a:schemeClr val="bg1"/>
                </a:solidFill>
              </a:rPr>
              <a:t>Max. šírka tlače (X): 245mm</a:t>
            </a:r>
            <a:br>
              <a:rPr lang="sk-SK" sz="2000">
                <a:solidFill>
                  <a:schemeClr val="bg1"/>
                </a:solidFill>
              </a:rPr>
            </a:br>
            <a:r>
              <a:rPr lang="sk-SK" sz="2000">
                <a:solidFill>
                  <a:schemeClr val="bg1"/>
                </a:solidFill>
              </a:rPr>
              <a:t>Max. výška tlače (Y): 200mm</a:t>
            </a:r>
            <a:br>
              <a:rPr lang="sk-SK" sz="2000">
                <a:solidFill>
                  <a:schemeClr val="bg1"/>
                </a:solidFill>
              </a:rPr>
            </a:br>
            <a:r>
              <a:rPr lang="sk-SK" sz="2000">
                <a:solidFill>
                  <a:schemeClr val="bg1"/>
                </a:solidFill>
              </a:rPr>
              <a:t>Max. tlač hĺbky (Z): 230mm</a:t>
            </a:r>
            <a:br>
              <a:rPr lang="sk-SK" sz="2000">
                <a:solidFill>
                  <a:schemeClr val="bg1"/>
                </a:solidFill>
              </a:rPr>
            </a:br>
            <a:r>
              <a:rPr lang="sk-SK" sz="2000">
                <a:solidFill>
                  <a:schemeClr val="bg1"/>
                </a:solidFill>
              </a:rPr>
              <a:t>Tlačiaca podložka: vyhrievaná, vymeniteľná</a:t>
            </a:r>
            <a:br>
              <a:rPr lang="sk-SK" sz="2000">
                <a:solidFill>
                  <a:schemeClr val="bg1"/>
                </a:solidFill>
              </a:rPr>
            </a:br>
            <a:r>
              <a:rPr lang="sk-SK" sz="2000">
                <a:solidFill>
                  <a:schemeClr val="bg1"/>
                </a:solidFill>
              </a:rPr>
              <a:t>Typ extruderu: single</a:t>
            </a:r>
            <a:br>
              <a:rPr lang="sk-SK" sz="2000">
                <a:solidFill>
                  <a:schemeClr val="bg1"/>
                </a:solidFill>
              </a:rPr>
            </a:br>
            <a:r>
              <a:rPr lang="sk-SK" sz="2000">
                <a:solidFill>
                  <a:schemeClr val="bg1"/>
                </a:solidFill>
              </a:rPr>
              <a:t>Tryska: O 0,5mm</a:t>
            </a:r>
            <a:br>
              <a:rPr lang="sk-SK" sz="2000">
                <a:solidFill>
                  <a:schemeClr val="bg1"/>
                </a:solidFill>
              </a:rPr>
            </a:br>
            <a:r>
              <a:rPr lang="sk-SK" sz="2000">
                <a:solidFill>
                  <a:schemeClr val="bg1"/>
                </a:solidFill>
              </a:rPr>
              <a:t>Vytlačená hrúbka vrstvy (min.): 0,05mm</a:t>
            </a:r>
            <a:br>
              <a:rPr lang="sk-SK" sz="2000">
                <a:solidFill>
                  <a:schemeClr val="bg1"/>
                </a:solidFill>
              </a:rPr>
            </a:br>
            <a:r>
              <a:rPr lang="sk-SK" sz="2000">
                <a:solidFill>
                  <a:schemeClr val="bg1"/>
                </a:solidFill>
              </a:rPr>
              <a:t>Vytlačená hrúbka vrstvy (max.): 0,4mm</a:t>
            </a:r>
            <a:br>
              <a:rPr lang="sk-SK" sz="2000">
                <a:solidFill>
                  <a:schemeClr val="bg1"/>
                </a:solidFill>
              </a:rPr>
            </a:br>
            <a:r>
              <a:rPr lang="sk-SK" sz="2000">
                <a:solidFill>
                  <a:schemeClr val="bg1"/>
                </a:solidFill>
              </a:rPr>
              <a:t>Slot pre SD kartu: áno</a:t>
            </a:r>
            <a:br>
              <a:rPr lang="sk-SK" sz="2000">
                <a:solidFill>
                  <a:schemeClr val="bg1"/>
                </a:solidFill>
              </a:rPr>
            </a:br>
            <a:r>
              <a:rPr lang="sk-SK" sz="2000">
                <a:solidFill>
                  <a:schemeClr val="bg1"/>
                </a:solidFill>
              </a:rPr>
              <a:t>Rozhranie: USB2.0</a:t>
            </a:r>
            <a:br>
              <a:rPr lang="sk-SK" sz="2000">
                <a:solidFill>
                  <a:schemeClr val="bg1"/>
                </a:solidFill>
              </a:rPr>
            </a:br>
            <a:r>
              <a:rPr lang="sk-SK" sz="2000">
                <a:solidFill>
                  <a:schemeClr val="bg1"/>
                </a:solidFill>
              </a:rPr>
              <a:t>Hmotnosť: 16,5kg</a:t>
            </a:r>
            <a:br>
              <a:rPr lang="sk-SK" sz="2000">
                <a:solidFill>
                  <a:schemeClr val="bg1"/>
                </a:solidFill>
              </a:rPr>
            </a:br>
            <a:r>
              <a:rPr lang="sk-SK" sz="2000">
                <a:solidFill>
                  <a:schemeClr val="bg1"/>
                </a:solidFill>
              </a:rPr>
              <a:t>Prevádzkové napätie: 100-240V</a:t>
            </a:r>
            <a:br>
              <a:rPr lang="sk-SK" sz="2000">
                <a:solidFill>
                  <a:schemeClr val="bg1"/>
                </a:solidFill>
              </a:rPr>
            </a:br>
            <a:r>
              <a:rPr lang="sk-SK" sz="2000">
                <a:solidFill>
                  <a:schemeClr val="bg1"/>
                </a:solidFill>
              </a:rPr>
              <a:t>Spotreba (max.): 620W</a:t>
            </a:r>
          </a:p>
          <a:p>
            <a:endParaRPr lang="sk-SK"/>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1222605"/>
            <a:ext cx="3762375" cy="460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7574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683568" y="1052736"/>
            <a:ext cx="7920880" cy="5170646"/>
          </a:xfrm>
          <a:prstGeom prst="rect">
            <a:avLst/>
          </a:prstGeom>
          <a:noFill/>
        </p:spPr>
        <p:txBody>
          <a:bodyPr wrap="square" rtlCol="0">
            <a:spAutoFit/>
          </a:bodyPr>
          <a:lstStyle/>
          <a:p>
            <a:pPr algn="ctr"/>
            <a:r>
              <a:rPr lang="sk-SK" sz="3200">
                <a:solidFill>
                  <a:schemeClr val="bg1"/>
                </a:solidFill>
              </a:rPr>
              <a:t>Trojrozmerná tlačiareň</a:t>
            </a:r>
          </a:p>
          <a:p>
            <a:pPr marL="342900" indent="-342900">
              <a:buFont typeface="Arial" pitchFamily="34" charset="0"/>
              <a:buChar char="•"/>
            </a:pPr>
            <a:r>
              <a:rPr lang="sk-SK" sz="2000">
                <a:solidFill>
                  <a:schemeClr val="bg1"/>
                </a:solidFill>
              </a:rPr>
              <a:t>3D tlačiareň</a:t>
            </a:r>
          </a:p>
          <a:p>
            <a:pPr marL="342900" indent="-342900">
              <a:buFont typeface="Arial" pitchFamily="34" charset="0"/>
              <a:buChar char="•"/>
            </a:pPr>
            <a:r>
              <a:rPr lang="sk-SK" sz="2000" b="1">
                <a:solidFill>
                  <a:schemeClr val="bg1"/>
                </a:solidFill>
              </a:rPr>
              <a:t>Trojrozmerná tlačiareň</a:t>
            </a:r>
            <a:r>
              <a:rPr lang="sk-SK" sz="2000">
                <a:solidFill>
                  <a:schemeClr val="bg1"/>
                </a:solidFill>
              </a:rPr>
              <a:t> alebo </a:t>
            </a:r>
            <a:r>
              <a:rPr lang="sk-SK" sz="2000" b="1">
                <a:solidFill>
                  <a:schemeClr val="bg1"/>
                </a:solidFill>
              </a:rPr>
              <a:t>3D tlačiareň</a:t>
            </a:r>
            <a:r>
              <a:rPr lang="sk-SK" sz="2000">
                <a:solidFill>
                  <a:schemeClr val="bg1"/>
                </a:solidFill>
              </a:rPr>
              <a:t> je zariadenie, ktoré dokáže vytvoriť </a:t>
            </a:r>
            <a:r>
              <a:rPr lang="sk-SK" sz="2000">
                <a:solidFill>
                  <a:schemeClr val="bg1"/>
                </a:solidFill>
                <a:hlinkClick r:id="rId2" tooltip="Trojrozmerný priestor"/>
              </a:rPr>
              <a:t>trojdimenzionálny</a:t>
            </a:r>
            <a:r>
              <a:rPr lang="sk-SK" sz="2000">
                <a:solidFill>
                  <a:schemeClr val="bg1"/>
                </a:solidFill>
              </a:rPr>
              <a:t> (3D) objekt na základe digitálnych 3D dát. </a:t>
            </a:r>
          </a:p>
          <a:p>
            <a:pPr marL="342900" indent="-342900">
              <a:buFont typeface="Arial" pitchFamily="34" charset="0"/>
              <a:buChar char="•"/>
            </a:pPr>
            <a:r>
              <a:rPr lang="sk-SK" sz="2000">
                <a:solidFill>
                  <a:schemeClr val="bg1"/>
                </a:solidFill>
              </a:rPr>
              <a:t>Tento proces sa nazýva </a:t>
            </a:r>
            <a:r>
              <a:rPr lang="sk-SK" sz="2000" b="1">
                <a:solidFill>
                  <a:schemeClr val="bg1"/>
                </a:solidFill>
              </a:rPr>
              <a:t>3D tlač</a:t>
            </a:r>
            <a:r>
              <a:rPr lang="sk-SK" sz="2000">
                <a:solidFill>
                  <a:schemeClr val="bg1"/>
                </a:solidFill>
              </a:rPr>
              <a:t>.</a:t>
            </a:r>
          </a:p>
          <a:p>
            <a:pPr marL="342900" indent="-342900">
              <a:buFont typeface="Arial" pitchFamily="34" charset="0"/>
              <a:buChar char="•"/>
            </a:pPr>
            <a:r>
              <a:rPr lang="sk-SK" sz="2000">
                <a:solidFill>
                  <a:schemeClr val="bg1"/>
                </a:solidFill>
              </a:rPr>
              <a:t>3D tlač je aditívny spôsob výroby, kedy postupným nanášaním a spájaním materiálu vo vrstvách vzniká požadovaný objekt a zároveň pri ňom nevzniká nijaký odpad.</a:t>
            </a:r>
          </a:p>
          <a:p>
            <a:pPr marL="342900" indent="-342900">
              <a:buFont typeface="Arial" pitchFamily="34" charset="0"/>
              <a:buChar char="•"/>
            </a:pPr>
            <a:r>
              <a:rPr lang="sk-SK" sz="2000">
                <a:solidFill>
                  <a:schemeClr val="bg1"/>
                </a:solidFill>
              </a:rPr>
              <a:t> V súčasnosti je využitie 3D tlače rozdelené do niekoľkých oblastí a to hlavne na základe použitej technológie.</a:t>
            </a:r>
          </a:p>
          <a:p>
            <a:pPr marL="285750" indent="-285750">
              <a:buFont typeface="Arial" pitchFamily="34" charset="0"/>
              <a:buChar char="•"/>
            </a:pPr>
            <a:r>
              <a:rPr lang="sk-SK" sz="2000">
                <a:solidFill>
                  <a:schemeClr val="bg1"/>
                </a:solidFill>
              </a:rPr>
              <a:t> </a:t>
            </a:r>
            <a:r>
              <a:rPr lang="sk-SK" sz="2000">
                <a:solidFill>
                  <a:schemeClr val="bg1"/>
                </a:solidFill>
                <a:hlinkClick r:id="rId3" tooltip="Priemysel"/>
              </a:rPr>
              <a:t>Priemyselné</a:t>
            </a:r>
            <a:r>
              <a:rPr lang="sk-SK" sz="2000">
                <a:solidFill>
                  <a:schemeClr val="bg1"/>
                </a:solidFill>
              </a:rPr>
              <a:t> tlačiarne sa používajú na vytváranie prototypov alebo malých sérií výrobkov, </a:t>
            </a:r>
          </a:p>
          <a:p>
            <a:pPr marL="285750" indent="-285750">
              <a:buFont typeface="Arial" pitchFamily="34" charset="0"/>
              <a:buChar char="•"/>
            </a:pPr>
            <a:r>
              <a:rPr lang="sk-SK" sz="2000">
                <a:solidFill>
                  <a:schemeClr val="bg1"/>
                </a:solidFill>
              </a:rPr>
              <a:t>v </a:t>
            </a:r>
            <a:r>
              <a:rPr lang="sk-SK" sz="2000">
                <a:solidFill>
                  <a:schemeClr val="bg1"/>
                </a:solidFill>
                <a:hlinkClick r:id="rId4" tooltip="Medicína"/>
              </a:rPr>
              <a:t>medicíne</a:t>
            </a:r>
            <a:r>
              <a:rPr lang="sk-SK" sz="2000">
                <a:solidFill>
                  <a:schemeClr val="bg1"/>
                </a:solidFill>
              </a:rPr>
              <a:t> sú to rôzne typy protéz a implantátov alebo domáce </a:t>
            </a:r>
            <a:r>
              <a:rPr lang="sk-SK" sz="2000">
                <a:solidFill>
                  <a:schemeClr val="bg1"/>
                </a:solidFill>
                <a:hlinkClick r:id="rId5" tooltip="Hobby"/>
              </a:rPr>
              <a:t>hobby</a:t>
            </a:r>
            <a:r>
              <a:rPr lang="sk-SK" sz="2000">
                <a:solidFill>
                  <a:schemeClr val="bg1"/>
                </a:solidFill>
              </a:rPr>
              <a:t> tlačiarne na výrobu </a:t>
            </a:r>
            <a:r>
              <a:rPr lang="sk-SK" sz="2000">
                <a:solidFill>
                  <a:schemeClr val="bg1"/>
                </a:solidFill>
                <a:hlinkClick r:id="rId6" tooltip="Plast"/>
              </a:rPr>
              <a:t>plastových</a:t>
            </a:r>
            <a:r>
              <a:rPr lang="sk-SK" sz="2000">
                <a:solidFill>
                  <a:schemeClr val="bg1"/>
                </a:solidFill>
              </a:rPr>
              <a:t> predmetov.</a:t>
            </a:r>
          </a:p>
          <a:p>
            <a:endParaRPr lang="sk-SK" sz="2000"/>
          </a:p>
        </p:txBody>
      </p:sp>
    </p:spTree>
    <p:extLst>
      <p:ext uri="{BB962C8B-B14F-4D97-AF65-F5344CB8AC3E}">
        <p14:creationId xmlns:p14="http://schemas.microsoft.com/office/powerpoint/2010/main" val="268146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7" end="7"/>
                                            </p:txEl>
                                          </p:spTgt>
                                        </p:tgtEl>
                                        <p:attrNameLst>
                                          <p:attrName>style.visibility</p:attrName>
                                        </p:attrNameLst>
                                      </p:cBhvr>
                                      <p:to>
                                        <p:strVal val="visible"/>
                                      </p:to>
                                    </p:set>
                                    <p:anim calcmode="lin" valueType="num">
                                      <p:cBhvr additive="base">
                                        <p:cTn id="4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971600" y="1412776"/>
            <a:ext cx="6048672" cy="3416320"/>
          </a:xfrm>
          <a:prstGeom prst="rect">
            <a:avLst/>
          </a:prstGeom>
          <a:noFill/>
        </p:spPr>
        <p:txBody>
          <a:bodyPr wrap="square" rtlCol="0">
            <a:spAutoFit/>
          </a:bodyPr>
          <a:lstStyle/>
          <a:p>
            <a:r>
              <a:rPr lang="sk-SK" sz="2400" b="1" u="sng">
                <a:solidFill>
                  <a:schemeClr val="bg1"/>
                </a:solidFill>
                <a:effectLst>
                  <a:outerShdw blurRad="38100" dist="38100" dir="2700000" algn="tl">
                    <a:srgbClr val="000000">
                      <a:alpha val="43137"/>
                    </a:srgbClr>
                  </a:outerShdw>
                </a:effectLst>
              </a:rPr>
              <a:t>Minimagics</a:t>
            </a:r>
            <a:r>
              <a:rPr lang="sk-SK" sz="2400">
                <a:solidFill>
                  <a:schemeClr val="bg1"/>
                </a:solidFill>
              </a:rPr>
              <a:t> je softvér, ktorý je veľmi jednoduchý na ovládanie a umožní Vám predbežnú kontrolu</a:t>
            </a:r>
            <a:r>
              <a:rPr lang="sk-SK" sz="2400" b="1">
                <a:solidFill>
                  <a:schemeClr val="bg1"/>
                </a:solidFill>
              </a:rPr>
              <a:t>súboru</a:t>
            </a:r>
            <a:r>
              <a:rPr lang="sk-SK" sz="2400">
                <a:solidFill>
                  <a:schemeClr val="bg1"/>
                </a:solidFill>
              </a:rPr>
              <a:t> ktorý chcete poslať na </a:t>
            </a:r>
            <a:r>
              <a:rPr lang="sk-SK" sz="2400" b="1">
                <a:solidFill>
                  <a:schemeClr val="bg1"/>
                </a:solidFill>
              </a:rPr>
              <a:t>3D tlač</a:t>
            </a:r>
            <a:r>
              <a:rPr lang="sk-SK" sz="2400">
                <a:solidFill>
                  <a:schemeClr val="bg1"/>
                </a:solidFill>
              </a:rPr>
              <a:t>. </a:t>
            </a:r>
          </a:p>
          <a:p>
            <a:r>
              <a:rPr lang="sk-SK" sz="2400">
                <a:solidFill>
                  <a:schemeClr val="bg1"/>
                </a:solidFill>
              </a:rPr>
              <a:t>Otvára len </a:t>
            </a:r>
            <a:r>
              <a:rPr lang="sk-SK" sz="2400" b="1">
                <a:solidFill>
                  <a:schemeClr val="bg1"/>
                </a:solidFill>
              </a:rPr>
              <a:t>súbory</a:t>
            </a:r>
            <a:r>
              <a:rPr lang="sk-SK" sz="2400">
                <a:solidFill>
                  <a:schemeClr val="bg1"/>
                </a:solidFill>
              </a:rPr>
              <a:t> .STL čo je však jeden zo základných</a:t>
            </a:r>
            <a:r>
              <a:rPr lang="sk-SK" sz="2400" b="1">
                <a:solidFill>
                  <a:schemeClr val="bg1"/>
                </a:solidFill>
              </a:rPr>
              <a:t>formátov</a:t>
            </a:r>
            <a:r>
              <a:rPr lang="sk-SK" sz="2400">
                <a:solidFill>
                  <a:schemeClr val="bg1"/>
                </a:solidFill>
              </a:rPr>
              <a:t> a či už modelujete v programe AutoCad, 3ds Max, Rhino, Revit, Maya alebo inom, všetky ponúkajú export do </a:t>
            </a:r>
            <a:r>
              <a:rPr lang="sk-SK" sz="2400" b="1">
                <a:solidFill>
                  <a:schemeClr val="bg1"/>
                </a:solidFill>
              </a:rPr>
              <a:t>formátu</a:t>
            </a:r>
            <a:r>
              <a:rPr lang="sk-SK" sz="2400">
                <a:solidFill>
                  <a:schemeClr val="bg1"/>
                </a:solidFill>
              </a:rPr>
              <a:t> .STL.</a:t>
            </a:r>
          </a:p>
        </p:txBody>
      </p:sp>
    </p:spTree>
    <p:extLst>
      <p:ext uri="{BB962C8B-B14F-4D97-AF65-F5344CB8AC3E}">
        <p14:creationId xmlns:p14="http://schemas.microsoft.com/office/powerpoint/2010/main" val="8162367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1763688" y="764704"/>
            <a:ext cx="5616624" cy="800219"/>
          </a:xfrm>
          <a:prstGeom prst="rect">
            <a:avLst/>
          </a:prstGeom>
          <a:noFill/>
        </p:spPr>
        <p:txBody>
          <a:bodyPr wrap="square" rtlCol="0">
            <a:spAutoFit/>
          </a:bodyPr>
          <a:lstStyle/>
          <a:p>
            <a:r>
              <a:rPr lang="sk-SK" sz="2800">
                <a:solidFill>
                  <a:schemeClr val="bg1"/>
                </a:solidFill>
              </a:rPr>
              <a:t>3D sofware pre 3D tlač</a:t>
            </a:r>
          </a:p>
          <a:p>
            <a:endParaRPr lang="sk-SK"/>
          </a:p>
        </p:txBody>
      </p:sp>
      <p:sp>
        <p:nvSpPr>
          <p:cNvPr id="3" name="BlokTextu 2"/>
          <p:cNvSpPr txBox="1"/>
          <p:nvPr/>
        </p:nvSpPr>
        <p:spPr>
          <a:xfrm>
            <a:off x="760425" y="1484784"/>
            <a:ext cx="7488832" cy="3970318"/>
          </a:xfrm>
          <a:prstGeom prst="rect">
            <a:avLst/>
          </a:prstGeom>
          <a:noFill/>
        </p:spPr>
        <p:txBody>
          <a:bodyPr wrap="square" rtlCol="0">
            <a:spAutoFit/>
          </a:bodyPr>
          <a:lstStyle/>
          <a:p>
            <a:pPr marL="285750" indent="-285750">
              <a:buFont typeface="Arial" pitchFamily="34" charset="0"/>
              <a:buChar char="•"/>
            </a:pPr>
            <a:r>
              <a:rPr lang="sk-SK" b="1">
                <a:solidFill>
                  <a:schemeClr val="bg1"/>
                </a:solidFill>
              </a:rPr>
              <a:t>Rhinoceros</a:t>
            </a:r>
          </a:p>
          <a:p>
            <a:endParaRPr lang="sk-SK" b="1">
              <a:solidFill>
                <a:schemeClr val="bg1"/>
              </a:solidFill>
            </a:endParaRPr>
          </a:p>
          <a:p>
            <a:pPr marL="285750" indent="-285750">
              <a:buFont typeface="Arial" pitchFamily="34" charset="0"/>
              <a:buChar char="•"/>
            </a:pPr>
            <a:r>
              <a:rPr lang="sk-SK" b="1">
                <a:solidFill>
                  <a:schemeClr val="bg1"/>
                </a:solidFill>
              </a:rPr>
              <a:t>SketchUp</a:t>
            </a:r>
          </a:p>
          <a:p>
            <a:pPr marL="285750" indent="-285750">
              <a:buFont typeface="Arial" pitchFamily="34" charset="0"/>
              <a:buChar char="•"/>
            </a:pPr>
            <a:endParaRPr lang="sk-SK" b="1">
              <a:solidFill>
                <a:schemeClr val="bg1"/>
              </a:solidFill>
            </a:endParaRPr>
          </a:p>
          <a:p>
            <a:pPr marL="285750" indent="-285750">
              <a:buFont typeface="Arial" pitchFamily="34" charset="0"/>
              <a:buChar char="•"/>
            </a:pPr>
            <a:r>
              <a:rPr lang="sk-SK" b="1">
                <a:solidFill>
                  <a:schemeClr val="bg1"/>
                </a:solidFill>
              </a:rPr>
              <a:t>SolidWorks</a:t>
            </a:r>
          </a:p>
          <a:p>
            <a:pPr marL="285750" indent="-285750">
              <a:buFont typeface="Arial" pitchFamily="34" charset="0"/>
              <a:buChar char="•"/>
            </a:pPr>
            <a:endParaRPr lang="sk-SK" b="1">
              <a:solidFill>
                <a:schemeClr val="bg1"/>
              </a:solidFill>
            </a:endParaRPr>
          </a:p>
          <a:p>
            <a:pPr marL="285750" indent="-285750">
              <a:buFont typeface="Arial" pitchFamily="34" charset="0"/>
              <a:buChar char="•"/>
            </a:pPr>
            <a:r>
              <a:rPr lang="sk-SK" b="1">
                <a:solidFill>
                  <a:schemeClr val="bg1"/>
                </a:solidFill>
              </a:rPr>
              <a:t>Cinema 4D</a:t>
            </a:r>
          </a:p>
          <a:p>
            <a:pPr marL="285750" indent="-285750">
              <a:buFont typeface="Arial" pitchFamily="34" charset="0"/>
              <a:buChar char="•"/>
            </a:pPr>
            <a:endParaRPr lang="sk-SK" b="1">
              <a:solidFill>
                <a:schemeClr val="bg1"/>
              </a:solidFill>
            </a:endParaRPr>
          </a:p>
          <a:p>
            <a:pPr marL="285750" indent="-285750">
              <a:buFont typeface="Arial" pitchFamily="34" charset="0"/>
              <a:buChar char="•"/>
            </a:pPr>
            <a:r>
              <a:rPr lang="sk-SK" b="1">
                <a:solidFill>
                  <a:schemeClr val="bg1"/>
                </a:solidFill>
              </a:rPr>
              <a:t>Autodesk 3ds Max</a:t>
            </a:r>
            <a:endParaRPr lang="sk-SK">
              <a:solidFill>
                <a:schemeClr val="bg1"/>
              </a:solidFill>
            </a:endParaRPr>
          </a:p>
          <a:p>
            <a:pPr marL="285750" indent="-285750">
              <a:buFont typeface="Arial" pitchFamily="34" charset="0"/>
              <a:buChar char="•"/>
            </a:pPr>
            <a:endParaRPr lang="sk-SK">
              <a:solidFill>
                <a:schemeClr val="bg1"/>
              </a:solidFill>
            </a:endParaRPr>
          </a:p>
          <a:p>
            <a:pPr marL="285750" indent="-285750">
              <a:buFont typeface="Arial" pitchFamily="34" charset="0"/>
              <a:buChar char="•"/>
            </a:pPr>
            <a:endParaRPr lang="sk-SK">
              <a:solidFill>
                <a:schemeClr val="bg1"/>
              </a:solidFill>
            </a:endParaRPr>
          </a:p>
          <a:p>
            <a:pPr marL="285750" indent="-285750">
              <a:buFont typeface="Arial" pitchFamily="34" charset="0"/>
              <a:buChar char="•"/>
            </a:pPr>
            <a:endParaRPr lang="sk-SK">
              <a:solidFill>
                <a:schemeClr val="bg1"/>
              </a:solidFill>
            </a:endParaRPr>
          </a:p>
          <a:p>
            <a:pPr marL="285750" indent="-285750">
              <a:buFont typeface="Arial" pitchFamily="34" charset="0"/>
              <a:buChar char="•"/>
            </a:pPr>
            <a:endParaRPr lang="sk-SK">
              <a:solidFill>
                <a:schemeClr val="bg1"/>
              </a:solidFill>
            </a:endParaRPr>
          </a:p>
          <a:p>
            <a:endParaRPr lang="sk-SK">
              <a:solidFill>
                <a:schemeClr val="bg1"/>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0213" y="1325717"/>
            <a:ext cx="4779044" cy="4288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437417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lokTextu 1"/>
          <p:cNvSpPr txBox="1"/>
          <p:nvPr/>
        </p:nvSpPr>
        <p:spPr>
          <a:xfrm>
            <a:off x="323528" y="188640"/>
            <a:ext cx="8352928" cy="4462760"/>
          </a:xfrm>
          <a:prstGeom prst="rect">
            <a:avLst/>
          </a:prstGeom>
          <a:noFill/>
        </p:spPr>
        <p:txBody>
          <a:bodyPr wrap="square" rtlCol="0">
            <a:spAutoFit/>
          </a:bodyPr>
          <a:lstStyle/>
          <a:p>
            <a:pPr algn="ctr"/>
            <a:r>
              <a:rPr lang="sk-SK" sz="3200" dirty="0">
                <a:solidFill>
                  <a:schemeClr val="bg1"/>
                </a:solidFill>
              </a:rPr>
              <a:t>ZADANIE </a:t>
            </a:r>
            <a:r>
              <a:rPr lang="sk-SK" sz="3200" b="1" dirty="0">
                <a:solidFill>
                  <a:schemeClr val="bg1"/>
                </a:solidFill>
              </a:rPr>
              <a:t>úlohy</a:t>
            </a:r>
            <a:r>
              <a:rPr lang="sk-SK" sz="3200" b="1" dirty="0"/>
              <a:t>:</a:t>
            </a:r>
            <a:r>
              <a:rPr lang="sk-SK" sz="3200" b="1" dirty="0">
                <a:solidFill>
                  <a:schemeClr val="bg1"/>
                </a:solidFill>
              </a:rPr>
              <a:t>:</a:t>
            </a:r>
          </a:p>
          <a:p>
            <a:pPr algn="ctr"/>
            <a:endParaRPr lang="sk-SK" sz="3200" b="1" dirty="0">
              <a:solidFill>
                <a:schemeClr val="bg1"/>
              </a:solidFill>
            </a:endParaRPr>
          </a:p>
          <a:p>
            <a:r>
              <a:rPr lang="sk-SK" sz="2000" b="1" dirty="0">
                <a:solidFill>
                  <a:schemeClr val="bg1"/>
                </a:solidFill>
              </a:rPr>
              <a:t>Nájdite na Internete príklady na všetky druhy tlačiarní s uvedením: </a:t>
            </a:r>
          </a:p>
          <a:p>
            <a:pPr marL="342900" indent="-342900">
              <a:lnSpc>
                <a:spcPct val="200000"/>
              </a:lnSpc>
              <a:buFont typeface="Arial" pitchFamily="34" charset="0"/>
              <a:buChar char="•"/>
            </a:pPr>
            <a:r>
              <a:rPr lang="sk-SK" sz="2000" b="1" dirty="0">
                <a:solidFill>
                  <a:schemeClr val="bg1"/>
                </a:solidFill>
              </a:rPr>
              <a:t>výrobcu</a:t>
            </a:r>
          </a:p>
          <a:p>
            <a:pPr marL="342900" indent="-342900">
              <a:lnSpc>
                <a:spcPct val="200000"/>
              </a:lnSpc>
              <a:buFont typeface="Wingdings" pitchFamily="2" charset="2"/>
              <a:buChar char="§"/>
            </a:pPr>
            <a:r>
              <a:rPr lang="sk-SK" sz="2000" b="1" dirty="0">
                <a:solidFill>
                  <a:schemeClr val="bg1"/>
                </a:solidFill>
              </a:rPr>
              <a:t>ceny </a:t>
            </a:r>
          </a:p>
          <a:p>
            <a:pPr marL="342900" indent="-342900">
              <a:lnSpc>
                <a:spcPct val="200000"/>
              </a:lnSpc>
              <a:buFont typeface="Wingdings" pitchFamily="2" charset="2"/>
              <a:buChar char="§"/>
            </a:pPr>
            <a:r>
              <a:rPr lang="sk-SK" sz="2000" b="1" dirty="0">
                <a:solidFill>
                  <a:schemeClr val="bg1"/>
                </a:solidFill>
              </a:rPr>
              <a:t>parametrov </a:t>
            </a:r>
          </a:p>
          <a:p>
            <a:pPr marL="342900" indent="-342900">
              <a:lnSpc>
                <a:spcPct val="200000"/>
              </a:lnSpc>
              <a:buFont typeface="Wingdings" pitchFamily="2" charset="2"/>
              <a:buChar char="§"/>
            </a:pPr>
            <a:r>
              <a:rPr lang="sk-SK" sz="2000" b="1" dirty="0">
                <a:solidFill>
                  <a:schemeClr val="bg1"/>
                </a:solidFill>
              </a:rPr>
              <a:t>a oblasti použitia</a:t>
            </a:r>
          </a:p>
          <a:p>
            <a:pPr marL="342900" indent="-342900">
              <a:lnSpc>
                <a:spcPct val="200000"/>
              </a:lnSpc>
              <a:buFont typeface="Wingdings" pitchFamily="2" charset="2"/>
              <a:buChar char="§"/>
            </a:pPr>
            <a:r>
              <a:rPr lang="sk-SK" sz="2000" b="1" dirty="0">
                <a:solidFill>
                  <a:schemeClr val="bg1"/>
                </a:solidFill>
              </a:rPr>
              <a:t>Stránky </a:t>
            </a:r>
            <a:r>
              <a:rPr lang="sk-SK" sz="2000" b="1" dirty="0" err="1">
                <a:solidFill>
                  <a:schemeClr val="bg1"/>
                </a:solidFill>
              </a:rPr>
              <a:t>www.alza.sk</a:t>
            </a:r>
            <a:endParaRPr lang="en-US" sz="2000" b="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29" y="4619191"/>
            <a:ext cx="883892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561330"/>
      </p:ext>
    </p:extLst>
  </p:cSld>
  <p:clrMapOvr>
    <a:masterClrMapping/>
  </p:clrMapOvr>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řpyt">
  <a:themeElements>
    <a:clrScheme name="Třpyt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Třpy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řpyt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Třpyt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Třpyt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Třpyt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Třpyt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Třpyt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Třpyt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Třpyt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Třpyt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ank">
  <a:themeElements>
    <a:clrScheme name="blank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blank">
      <a:majorFont>
        <a:latin typeface="Tahoma"/>
        <a:ea typeface=""/>
        <a:cs typeface="Arial"/>
      </a:majorFont>
      <a:minorFont>
        <a:latin typeface="Tahoma"/>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blank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blank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lank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blank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blank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blank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blank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Motí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1410</TotalTime>
  <Words>2294</Words>
  <Application>Microsoft Office PowerPoint</Application>
  <PresentationFormat>Prezentácia na obrazovke (4:3)</PresentationFormat>
  <Paragraphs>536</Paragraphs>
  <Slides>104</Slides>
  <Notes>3</Notes>
  <HiddenSlides>0</HiddenSlides>
  <MMClips>0</MMClips>
  <ScaleCrop>false</ScaleCrop>
  <HeadingPairs>
    <vt:vector size="8" baseType="variant">
      <vt:variant>
        <vt:lpstr>Použité písma</vt:lpstr>
      </vt:variant>
      <vt:variant>
        <vt:i4>7</vt:i4>
      </vt:variant>
      <vt:variant>
        <vt:lpstr>Motív</vt:lpstr>
      </vt:variant>
      <vt:variant>
        <vt:i4>3</vt:i4>
      </vt:variant>
      <vt:variant>
        <vt:lpstr>Vložené servery OLE</vt:lpstr>
      </vt:variant>
      <vt:variant>
        <vt:i4>1</vt:i4>
      </vt:variant>
      <vt:variant>
        <vt:lpstr>Nadpisy snímok</vt:lpstr>
      </vt:variant>
      <vt:variant>
        <vt:i4>104</vt:i4>
      </vt:variant>
    </vt:vector>
  </HeadingPairs>
  <TitlesOfParts>
    <vt:vector size="115" baseType="lpstr">
      <vt:lpstr>Arial</vt:lpstr>
      <vt:lpstr>Arial Black</vt:lpstr>
      <vt:lpstr>Comic Sans MS</vt:lpstr>
      <vt:lpstr>Garamond</vt:lpstr>
      <vt:lpstr>Tahoma</vt:lpstr>
      <vt:lpstr>Times New Roman</vt:lpstr>
      <vt:lpstr>Wingdings</vt:lpstr>
      <vt:lpstr>Predvolený návrh</vt:lpstr>
      <vt:lpstr>Třpyt</vt:lpstr>
      <vt:lpstr>1_blank</vt:lpstr>
      <vt:lpstr>CorelDRAW</vt:lpstr>
      <vt:lpstr>Prezentácia programu PowerPoint</vt:lpstr>
      <vt:lpstr>Von Neumannova schéma</vt:lpstr>
      <vt:lpstr>Prezentácia programu PowerPoint</vt:lpstr>
      <vt:lpstr>Prezentácia programu PowerPoint</vt:lpstr>
      <vt:lpstr>Prezentácia programu PowerPoint</vt:lpstr>
      <vt:lpstr>Multimedia</vt:lpstr>
      <vt:lpstr>Pracovisko DTP</vt:lpstr>
      <vt:lpstr>Vstupné zariadenia</vt:lpstr>
      <vt:lpstr>POČITAČ</vt:lpstr>
      <vt:lpstr>Tlačiareň-printer, drucker </vt:lpstr>
      <vt:lpstr>Tlačiareň</vt:lpstr>
      <vt:lpstr>Prezentácia programu PowerPoint</vt:lpstr>
      <vt:lpstr>Prezentácia programu PowerPoint</vt:lpstr>
      <vt:lpstr>Druhy tlačiarní</vt:lpstr>
      <vt:lpstr>Technológia tlače</vt:lpstr>
      <vt:lpstr>Výber vhodnej tlačiarne</vt:lpstr>
      <vt:lpstr>Rozhranie tlačiarne</vt:lpstr>
      <vt:lpstr>Druhy tlačiarní</vt:lpstr>
      <vt:lpstr>Výrobcovia</vt:lpstr>
      <vt:lpstr>Ihličkové tlačiarne</vt:lpstr>
      <vt:lpstr>Princíp</vt:lpstr>
      <vt:lpstr>Ihličkové  tlačiarne-princíp tlače</vt:lpstr>
      <vt:lpstr>Prezentácia programu PowerPoint</vt:lpstr>
      <vt:lpstr>DPI</vt:lpstr>
      <vt:lpstr>Prezentácia programu PowerPoint</vt:lpstr>
      <vt:lpstr>Kvalita tlače podľa počtu ihličiek</vt:lpstr>
      <vt:lpstr>Prezentácia programu PowerPoint</vt:lpstr>
      <vt:lpstr>IHLIČKOVÁ TLAČIAREŃ v AKCIÍ</vt:lpstr>
      <vt:lpstr>Elektronika  ihličkovej tlačiarne</vt:lpstr>
      <vt:lpstr>Prezentácia programu PowerPoint</vt:lpstr>
      <vt:lpstr>Oblasti použitia ihličkových tlačiarní</vt:lpstr>
      <vt:lpstr>Príklad:Epson LX-350</vt:lpstr>
      <vt:lpstr>Epson LX-350</vt:lpstr>
      <vt:lpstr>Atramentová tlačiareň</vt:lpstr>
      <vt:lpstr>Atramentové tlačiarne</vt:lpstr>
      <vt:lpstr>Hlavné výhody atramentových tlačiarní sú: </vt:lpstr>
      <vt:lpstr>Hlavné výhody atramentových tlačiarní sú: </vt:lpstr>
      <vt:lpstr>Prezentácia programu PowerPoint</vt:lpstr>
      <vt:lpstr>Prvky atramentovej termotlačiarne</vt:lpstr>
      <vt:lpstr>Mechanika atramentovej tlačiarne</vt:lpstr>
      <vt:lpstr>Vnútro atramentovej tlačiarne  </vt:lpstr>
      <vt:lpstr>Vnútro atramentovej tlačiarne</vt:lpstr>
      <vt:lpstr>Vnútro atramentovej tlačiarne</vt:lpstr>
      <vt:lpstr>Papier a atrament</vt:lpstr>
      <vt:lpstr>Prezentácia programu PowerPoint</vt:lpstr>
      <vt:lpstr>Termálna tlač</vt:lpstr>
      <vt:lpstr>Prezentácia programu PowerPoint</vt:lpstr>
      <vt:lpstr>Prezentácia programu PowerPoint</vt:lpstr>
      <vt:lpstr>Piezoelektrická atramentová tlač </vt:lpstr>
      <vt:lpstr>Piezoelektrická atramentová tlač </vt:lpstr>
      <vt:lpstr>Piezoelektrický akčný člen</vt:lpstr>
      <vt:lpstr>Piezoelektrická atramentová tlač </vt:lpstr>
      <vt:lpstr>Piezoelektrická tlač</vt:lpstr>
      <vt:lpstr>Canon PIXMA MG3650</vt:lpstr>
      <vt:lpstr>Canon PIXMA MG3650</vt:lpstr>
      <vt:lpstr>Canon PIXMA MG3650</vt:lpstr>
      <vt:lpstr>Laserová tlač</vt:lpstr>
      <vt:lpstr>Prechod papiera cez tlačiareň</vt:lpstr>
      <vt:lpstr>Komponenty laserovej tlačiarne</vt:lpstr>
      <vt:lpstr>Svetlocitlivý valec</vt:lpstr>
      <vt:lpstr>Prezentácia programu PowerPoint</vt:lpstr>
      <vt:lpstr>Priebeh laserovej tlače</vt:lpstr>
      <vt:lpstr>Prezentácia programu PowerPoint</vt:lpstr>
      <vt:lpstr>Parametre</vt:lpstr>
      <vt:lpstr>Samsung SL-M2026</vt:lpstr>
      <vt:lpstr>Video o laserovej tlačiarni</vt:lpstr>
      <vt:lpstr>LED tlačiarne</vt:lpstr>
      <vt:lpstr>LED tlačiarne</vt:lpstr>
      <vt:lpstr>Ako pracuje LED Printer</vt:lpstr>
      <vt:lpstr>LED  tlačiarne - princíp</vt:lpstr>
      <vt:lpstr>LED tlačiarne</vt:lpstr>
      <vt:lpstr>LED tlačiarne</vt:lpstr>
      <vt:lpstr>Toner</vt:lpstr>
      <vt:lpstr>Farebná laserová tlač (1)</vt:lpstr>
      <vt:lpstr>Farebná laserová tlač (2)</vt:lpstr>
      <vt:lpstr>Prezentácia programu PowerPoint</vt:lpstr>
      <vt:lpstr>Prezentácia programu PowerPoint</vt:lpstr>
      <vt:lpstr>Laserová vs. atramentová tlač</vt:lpstr>
      <vt:lpstr>Tlačiarne s pevným atramentom(voskové)</vt:lpstr>
      <vt:lpstr>Prezentácia programu PowerPoint</vt:lpstr>
      <vt:lpstr>Sublimačné tlačiarne </vt:lpstr>
      <vt:lpstr>Prezentácia programu PowerPoint</vt:lpstr>
      <vt:lpstr>Prezentácia programu PowerPoint</vt:lpstr>
      <vt:lpstr>Porovnanie Laser a LED</vt:lpstr>
      <vt:lpstr>Porovnanie LED a laserovej tlačiarne</vt:lpstr>
      <vt:lpstr>3D tlačiarne</vt:lpstr>
      <vt:lpstr>Prezentácia programu PowerPoint</vt:lpstr>
      <vt:lpstr>3D tlač</vt:lpstr>
      <vt:lpstr>Prezentácia programu PowerPoint</vt:lpstr>
      <vt:lpstr>Ako pracuje 3D tlačiareň? </vt:lpstr>
      <vt:lpstr>Ako pracuje 3D tlačiareň? </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Plotter</vt:lpstr>
      <vt:lpstr>Plotter</vt:lpstr>
      <vt:lpstr>Rozdelenie plotterov</vt:lpstr>
      <vt:lpstr>Rozdelenie plotterov</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TLAČIARNE</dc:title>
  <dc:creator>rado</dc:creator>
  <cp:lastModifiedBy>drgo222@gmail.com</cp:lastModifiedBy>
  <cp:revision>165</cp:revision>
  <dcterms:created xsi:type="dcterms:W3CDTF">2008-03-20T05:01:35Z</dcterms:created>
  <dcterms:modified xsi:type="dcterms:W3CDTF">2018-09-07T09:12:26Z</dcterms:modified>
</cp:coreProperties>
</file>