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9" r:id="rId12"/>
    <p:sldId id="268" r:id="rId13"/>
    <p:sldId id="270" r:id="rId14"/>
    <p:sldId id="271" r:id="rId15"/>
    <p:sldId id="257" r:id="rId16"/>
    <p:sldId id="264" r:id="rId17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934" autoAdjust="0"/>
  </p:normalViewPr>
  <p:slideViewPr>
    <p:cSldViewPr>
      <p:cViewPr varScale="1">
        <p:scale>
          <a:sx n="90" d="100"/>
          <a:sy n="90" d="100"/>
        </p:scale>
        <p:origin x="-10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vná spojnica 12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5" name="Zástupný symbol dátumu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884AB-5D22-4394-9297-EF043B8AD40A}" type="datetimeFigureOut">
              <a:rPr lang="sk-SK"/>
              <a:pPr>
                <a:defRPr/>
              </a:pPr>
              <a:t>3. 5. 2014</a:t>
            </a:fld>
            <a:endParaRPr lang="sk-SK"/>
          </a:p>
        </p:txBody>
      </p:sp>
      <p:sp>
        <p:nvSpPr>
          <p:cNvPr id="6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BE285-7933-46DA-BDA3-4C26BF76515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BD476-2AE5-40F6-8505-3EF638383AF8}" type="datetimeFigureOut">
              <a:rPr lang="sk-SK"/>
              <a:pPr>
                <a:defRPr/>
              </a:pPr>
              <a:t>3. 5. 2014</a:t>
            </a:fld>
            <a:endParaRPr lang="sk-SK"/>
          </a:p>
        </p:txBody>
      </p:sp>
      <p:sp>
        <p:nvSpPr>
          <p:cNvPr id="5" name="Zástupný symbol päty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CBFB7-7DAD-4F38-A895-97E8CD43EF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18601-DE5B-42D8-9178-A15C0404EEC2}" type="datetimeFigureOut">
              <a:rPr lang="sk-SK"/>
              <a:pPr>
                <a:defRPr/>
              </a:pPr>
              <a:t>3. 5. 2014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0D92B-ABBF-4ABA-93F6-F0943C4F485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27" name="Zástupný symbol obsah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D0457-C745-47A6-9C12-798995CF7588}" type="datetimeFigureOut">
              <a:rPr lang="sk-SK"/>
              <a:pPr>
                <a:defRPr/>
              </a:pPr>
              <a:t>3. 5. 2014</a:t>
            </a:fld>
            <a:endParaRPr lang="sk-SK"/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F0633-CF71-4A37-9666-ACB00D43914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vná spojnica 12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5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BE083-0FCB-41B6-B821-DC03A60F1FD2}" type="datetimeFigureOut">
              <a:rPr lang="sk-SK"/>
              <a:pPr>
                <a:defRPr/>
              </a:pPr>
              <a:t>3. 5. 2014</a:t>
            </a:fld>
            <a:endParaRPr lang="sk-SK"/>
          </a:p>
        </p:txBody>
      </p:sp>
      <p:sp>
        <p:nvSpPr>
          <p:cNvPr id="7" name="Zástupný symbol päty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5B903-CBC4-4CFC-8F6F-44A64CCE6B9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45197-0B5E-4CDF-99EE-CEF793D8E797}" type="datetimeFigureOut">
              <a:rPr lang="sk-SK"/>
              <a:pPr>
                <a:defRPr/>
              </a:pPr>
              <a:t>3. 5. 2014</a:t>
            </a:fld>
            <a:endParaRPr lang="sk-SK"/>
          </a:p>
        </p:txBody>
      </p:sp>
      <p:sp>
        <p:nvSpPr>
          <p:cNvPr id="6" name="Zástupný symbol päty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8F8BC-9652-4B71-B69F-60B940726B3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12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25" name="Zástupný symbol tex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28" name="Zástupný symbol obsah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8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9B579-F4DA-47F2-93A5-9D2795B8B60C}" type="datetimeFigureOut">
              <a:rPr lang="sk-SK"/>
              <a:pPr>
                <a:defRPr/>
              </a:pPr>
              <a:t>3. 5. 2014</a:t>
            </a:fld>
            <a:endParaRPr lang="sk-SK"/>
          </a:p>
        </p:txBody>
      </p:sp>
      <p:sp>
        <p:nvSpPr>
          <p:cNvPr id="9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68491-F472-4F97-9E28-2F792464FAE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7914D-0CCC-4E2B-B025-C1F50C64BB89}" type="datetimeFigureOut">
              <a:rPr lang="sk-SK"/>
              <a:pPr>
                <a:defRPr/>
              </a:pPr>
              <a:t>3. 5. 2014</a:t>
            </a:fld>
            <a:endParaRPr lang="sk-SK"/>
          </a:p>
        </p:txBody>
      </p:sp>
      <p:sp>
        <p:nvSpPr>
          <p:cNvPr id="4" name="Zástupný symbol päty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0478D-C920-46B1-9D24-3F48990001D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6D8D4-2A74-4CFE-B5B9-2A51F35EB274}" type="datetimeFigureOut">
              <a:rPr lang="sk-SK"/>
              <a:pPr>
                <a:defRPr/>
              </a:pPr>
              <a:t>3. 5. 2014</a:t>
            </a:fld>
            <a:endParaRPr lang="sk-SK"/>
          </a:p>
        </p:txBody>
      </p:sp>
      <p:sp>
        <p:nvSpPr>
          <p:cNvPr id="3" name="Zástupný symbol päty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0E71E-CCF1-473A-9347-57D62EE7AAA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vná spojnica 12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A60D9-F6C6-4576-8157-569555E4B851}" type="datetimeFigureOut">
              <a:rPr lang="sk-SK"/>
              <a:pPr>
                <a:defRPr/>
              </a:pPr>
              <a:t>3. 5. 2014</a:t>
            </a:fld>
            <a:endParaRPr lang="sk-SK"/>
          </a:p>
        </p:txBody>
      </p:sp>
      <p:sp>
        <p:nvSpPr>
          <p:cNvPr id="7" name="Zástupný symbol päty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93193-C8E5-4EE0-8979-E39AC8410A2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smtClean="0"/>
              <a:t>Ak chcete pridať obrázok, kliknite na ikonu</a:t>
            </a:r>
            <a:endParaRPr lang="en-US" noProof="0" dirty="0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A34BF-7DE7-4545-9206-E4C5F80A56E5}" type="datetimeFigureOut">
              <a:rPr lang="sk-SK"/>
              <a:pPr>
                <a:defRPr/>
              </a:pPr>
              <a:t>3. 5. 2014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8CFC8-872D-4C38-A0AF-E8A624DB143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Zástupný symbol textu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6A5D35-BDBE-475D-A832-09E9C2CE4793}" type="datetimeFigureOut">
              <a:rPr lang="sk-SK"/>
              <a:pPr>
                <a:defRPr/>
              </a:pPr>
              <a:t>3. 5. 2014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1C323B-D202-4B7D-9EB2-9E27A8EFBFE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  <p:sp>
        <p:nvSpPr>
          <p:cNvPr id="10" name="Zástupný symbol nadpi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56" r:id="rId4"/>
    <p:sldLayoutId id="2147483762" r:id="rId5"/>
    <p:sldLayoutId id="2147483757" r:id="rId6"/>
    <p:sldLayoutId id="2147483763" r:id="rId7"/>
    <p:sldLayoutId id="2147483764" r:id="rId8"/>
    <p:sldLayoutId id="2147483765" r:id="rId9"/>
    <p:sldLayoutId id="2147483758" r:id="rId10"/>
    <p:sldLayoutId id="214748376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file:///C:\Users\Maru&#353;ka\Pictures\Desktop\Aktualne_Asfeu_prirucka\LOG&#225;_ASFEU_povinn&#233;\op_vz_logo.gif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4.xml"/><Relationship Id="rId1" Type="http://schemas.openxmlformats.org/officeDocument/2006/relationships/video" Target="file:///F:\eblocks%20video.mp4" TargetMode="Externa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blocks.sk/sk/metody_ucenia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blocks.sk/sk/math" TargetMode="External"/><Relationship Id="rId7" Type="http://schemas.openxmlformats.org/officeDocument/2006/relationships/image" Target="../media/image18.jpeg"/><Relationship Id="rId2" Type="http://schemas.openxmlformats.org/officeDocument/2006/relationships/hyperlink" Target="http://www.eblocks.sk/sk/english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17.jpeg"/><Relationship Id="rId4" Type="http://schemas.openxmlformats.org/officeDocument/2006/relationships/hyperlink" Target="http://www.eblocks.sk/sk/espano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0825" y="2276475"/>
            <a:ext cx="8893175" cy="14398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k-SK" sz="3200" b="1" dirty="0" smtClean="0"/>
              <a:t>VYUŽITIE  E- BLOCKS VO VYUČOVACOM PROCESE</a:t>
            </a:r>
            <a:endParaRPr lang="sk-SK" sz="3200" b="1" dirty="0"/>
          </a:p>
        </p:txBody>
      </p:sp>
      <p:pic>
        <p:nvPicPr>
          <p:cNvPr id="10243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76250"/>
            <a:ext cx="27336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Obrázok 2" descr="C:\Users\Maruška\Pictures\Desktop\Aktualne_Asfeu_prirucka\LOGá_ASFEU_povinné\op_vz_logo.gif"/>
          <p:cNvPicPr>
            <a:picLocks noChangeAspect="1" noChangeArrowheads="1"/>
          </p:cNvPicPr>
          <p:nvPr/>
        </p:nvPicPr>
        <p:blipFill>
          <a:blip r:embed="rId3" r:link="rId4" cstate="print"/>
          <a:srcRect r="52457" b="50406"/>
          <a:stretch>
            <a:fillRect/>
          </a:stretch>
        </p:blipFill>
        <p:spPr bwMode="auto">
          <a:xfrm>
            <a:off x="4211638" y="476250"/>
            <a:ext cx="11144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Obrázok 4" descr="EU-ESF-VERTICAL-COL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688" y="476250"/>
            <a:ext cx="12001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C:\Users\Admin\Desktop\imag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513" y="4292600"/>
            <a:ext cx="46196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298448"/>
          </a:xfrm>
        </p:spPr>
        <p:txBody>
          <a:bodyPr/>
          <a:lstStyle/>
          <a:p>
            <a:pPr algn="ctr">
              <a:defRPr/>
            </a:pPr>
            <a:r>
              <a:rPr lang="sk-SK" sz="2800" dirty="0" smtClean="0"/>
              <a:t>využitie E- BLOCKS V Jednotlivých Vyučovacích PREDMETO</a:t>
            </a:r>
            <a:r>
              <a:rPr lang="sk-SK" sz="2400" dirty="0" smtClean="0"/>
              <a:t>CH</a:t>
            </a:r>
            <a:endParaRPr lang="sk-SK" sz="2400" dirty="0"/>
          </a:p>
        </p:txBody>
      </p:sp>
      <p:sp>
        <p:nvSpPr>
          <p:cNvPr id="19459" name="Zástupný symbol obsahu 2"/>
          <p:cNvSpPr>
            <a:spLocks noGrp="1"/>
          </p:cNvSpPr>
          <p:nvPr>
            <p:ph sz="half" idx="1"/>
          </p:nvPr>
        </p:nvSpPr>
        <p:spPr>
          <a:xfrm>
            <a:off x="179388" y="1600200"/>
            <a:ext cx="4248150" cy="4724400"/>
          </a:xfrm>
        </p:spPr>
        <p:txBody>
          <a:bodyPr/>
          <a:lstStyle/>
          <a:p>
            <a:pPr marL="514350" indent="-514350" algn="ctr">
              <a:buFont typeface="Wingdings 2" pitchFamily="18" charset="2"/>
              <a:buNone/>
            </a:pPr>
            <a:r>
              <a:rPr lang="sk-SK" sz="2400" b="1" smtClean="0"/>
              <a:t>ANGLICKÝ JAZYK- HRA</a:t>
            </a:r>
          </a:p>
          <a:p>
            <a:pPr marL="514350" indent="-514350" algn="ctr">
              <a:buFont typeface="Wingdings 2" pitchFamily="18" charset="2"/>
              <a:buNone/>
            </a:pPr>
            <a:r>
              <a:rPr lang="sk-SK" sz="2400" b="1" smtClean="0"/>
              <a:t>SCRABBLE</a:t>
            </a:r>
          </a:p>
          <a:p>
            <a:pPr marL="514350" indent="-514350">
              <a:buFont typeface="Wingdings 2" pitchFamily="18" charset="2"/>
              <a:buNone/>
            </a:pPr>
            <a:r>
              <a:rPr lang="sk-SK" sz="2000" smtClean="0"/>
              <a:t>Na začiatku hry učiteľ určí zoznam</a:t>
            </a:r>
          </a:p>
          <a:p>
            <a:pPr marL="514350" indent="-514350">
              <a:buFont typeface="Wingdings 2" pitchFamily="18" charset="2"/>
              <a:buNone/>
            </a:pPr>
            <a:r>
              <a:rPr lang="sk-SK" sz="2000" smtClean="0"/>
              <a:t>anglických slovíčok. Žiaci v triede sa</a:t>
            </a:r>
          </a:p>
          <a:p>
            <a:pPr marL="514350" indent="-514350">
              <a:buFont typeface="Wingdings 2" pitchFamily="18" charset="2"/>
              <a:buNone/>
            </a:pPr>
            <a:r>
              <a:rPr lang="sk-SK" sz="2000" smtClean="0"/>
              <a:t>rozdelia do 4 skupín po štyroch. </a:t>
            </a:r>
          </a:p>
          <a:p>
            <a:pPr marL="514350" indent="-514350">
              <a:buFont typeface="Wingdings 2" pitchFamily="18" charset="2"/>
              <a:buNone/>
            </a:pPr>
            <a:r>
              <a:rPr lang="sk-SK" sz="2000" smtClean="0"/>
              <a:t>proti sebe hrá červený tím a žltý tím. </a:t>
            </a:r>
          </a:p>
          <a:p>
            <a:pPr marL="514350" indent="-514350">
              <a:buFont typeface="Wingdings 2" pitchFamily="18" charset="2"/>
              <a:buNone/>
            </a:pPr>
            <a:r>
              <a:rPr lang="sk-SK" sz="2000" smtClean="0"/>
              <a:t>hráči umiestňujú anglické slovo na </a:t>
            </a:r>
          </a:p>
          <a:p>
            <a:pPr marL="514350" indent="-514350">
              <a:buFont typeface="Wingdings 2" pitchFamily="18" charset="2"/>
              <a:buNone/>
            </a:pPr>
            <a:r>
              <a:rPr lang="sk-SK" sz="2000" smtClean="0"/>
              <a:t>E-blocks podložku vodorovne alebo </a:t>
            </a:r>
          </a:p>
          <a:p>
            <a:pPr marL="514350" indent="-514350">
              <a:buFont typeface="Wingdings 2" pitchFamily="18" charset="2"/>
              <a:buNone/>
            </a:pPr>
            <a:r>
              <a:rPr lang="sk-SK" sz="2000" smtClean="0"/>
              <a:t>zvislo. Žiakom sa zapisujú súčty bo-</a:t>
            </a:r>
          </a:p>
          <a:p>
            <a:pPr marL="514350" indent="-514350">
              <a:buFont typeface="Wingdings 2" pitchFamily="18" charset="2"/>
              <a:buNone/>
            </a:pPr>
            <a:r>
              <a:rPr lang="sk-SK" sz="2000" smtClean="0"/>
              <a:t>dových hodnôt každého slova. Nako-</a:t>
            </a:r>
          </a:p>
          <a:p>
            <a:pPr marL="514350" indent="-514350">
              <a:buFont typeface="Wingdings 2" pitchFamily="18" charset="2"/>
              <a:buNone/>
            </a:pPr>
            <a:r>
              <a:rPr lang="sk-SK" sz="2000" smtClean="0"/>
              <a:t>niec sa pripočíta mimoriadna prémia</a:t>
            </a:r>
          </a:p>
          <a:p>
            <a:pPr marL="514350" indent="-514350">
              <a:buFont typeface="Wingdings 2" pitchFamily="18" charset="2"/>
              <a:buNone/>
            </a:pPr>
            <a:r>
              <a:rPr lang="sk-SK" sz="2000" smtClean="0"/>
              <a:t>a určí sa víťazní tím.</a:t>
            </a:r>
          </a:p>
        </p:txBody>
      </p:sp>
      <p:pic>
        <p:nvPicPr>
          <p:cNvPr id="19460" name="Picture 2" descr="C:\Users\Admin\Desktop\logo_eblocks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125538"/>
            <a:ext cx="16859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" descr="F:\ZS_BAB\ANGLICTINA\prezentacie\november\6.11.2013_ANJ_5r. Povolania_slovná zásoba\0611201317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75463" y="3933825"/>
            <a:ext cx="2024062" cy="2695575"/>
          </a:xfrm>
          <a:noFill/>
        </p:spPr>
      </p:pic>
      <p:pic>
        <p:nvPicPr>
          <p:cNvPr id="19462" name="Picture 3" descr="F:\ZS_BAB\ANGLICTINA\prezentacie\november\25.11.2013_ANJ_5r. Unit 4 slovná zásoba\2511201318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1700213"/>
            <a:ext cx="2509837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8" descr="F:\ZS_BAB\fotky e blocks\1601201421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6100" y="3933825"/>
            <a:ext cx="2016125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298448"/>
          </a:xfrm>
        </p:spPr>
        <p:txBody>
          <a:bodyPr/>
          <a:lstStyle/>
          <a:p>
            <a:pPr algn="ctr">
              <a:defRPr/>
            </a:pPr>
            <a:r>
              <a:rPr lang="sk-SK" sz="2800" dirty="0" smtClean="0"/>
              <a:t>využitie E- BLOCKS V Jednotlivých Vyučovacích PREDMETOCH</a:t>
            </a:r>
            <a:endParaRPr lang="sk-SK" sz="2800" dirty="0"/>
          </a:p>
        </p:txBody>
      </p:sp>
      <p:sp>
        <p:nvSpPr>
          <p:cNvPr id="20483" name="Zástupný symbol obsahu 2"/>
          <p:cNvSpPr>
            <a:spLocks noGrp="1"/>
          </p:cNvSpPr>
          <p:nvPr>
            <p:ph sz="half" idx="1"/>
          </p:nvPr>
        </p:nvSpPr>
        <p:spPr>
          <a:xfrm>
            <a:off x="179388" y="1600200"/>
            <a:ext cx="4464050" cy="47244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sk-SK" sz="2400" b="1" smtClean="0"/>
              <a:t>		E-BLOCKS ENGLISH</a:t>
            </a:r>
          </a:p>
          <a:p>
            <a:pPr>
              <a:buFont typeface="Wingdings 2" pitchFamily="18" charset="2"/>
              <a:buNone/>
            </a:pPr>
            <a:r>
              <a:rPr lang="sk-SK" sz="2400" smtClean="0"/>
              <a:t>Majú využitie pri tvorbe abecedy,</a:t>
            </a:r>
          </a:p>
          <a:p>
            <a:pPr>
              <a:buFont typeface="Wingdings 2" pitchFamily="18" charset="2"/>
              <a:buNone/>
            </a:pPr>
            <a:r>
              <a:rPr lang="sk-SK" sz="2400" smtClean="0"/>
              <a:t>analýzy a syntézy slabík, skladaní</a:t>
            </a:r>
          </a:p>
          <a:p>
            <a:pPr>
              <a:buFont typeface="Wingdings 2" pitchFamily="18" charset="2"/>
              <a:buNone/>
            </a:pPr>
            <a:r>
              <a:rPr lang="sk-SK" sz="2400" smtClean="0"/>
              <a:t>slov do viet, rozložení slov na sla-</a:t>
            </a:r>
          </a:p>
          <a:p>
            <a:pPr>
              <a:buFont typeface="Wingdings 2" pitchFamily="18" charset="2"/>
              <a:buNone/>
            </a:pPr>
            <a:r>
              <a:rPr lang="sk-SK" sz="2400" smtClean="0"/>
              <a:t>biky, slovné druhy. Kocky s obráz-</a:t>
            </a:r>
          </a:p>
          <a:p>
            <a:pPr>
              <a:buFont typeface="Wingdings 2" pitchFamily="18" charset="2"/>
              <a:buNone/>
            </a:pPr>
            <a:r>
              <a:rPr lang="sk-SK" sz="2400" smtClean="0"/>
              <a:t>kami pomôžu rozvíjať slovnú zá-</a:t>
            </a:r>
          </a:p>
          <a:p>
            <a:pPr>
              <a:buFont typeface="Wingdings 2" pitchFamily="18" charset="2"/>
              <a:buNone/>
            </a:pPr>
            <a:r>
              <a:rPr lang="sk-SK" sz="2400" smtClean="0"/>
              <a:t>sobu žiakov napr. pri písaní krát-</a:t>
            </a:r>
          </a:p>
          <a:p>
            <a:pPr>
              <a:buFont typeface="Wingdings 2" pitchFamily="18" charset="2"/>
              <a:buNone/>
            </a:pPr>
            <a:r>
              <a:rPr lang="sk-SK" sz="2400" smtClean="0"/>
              <a:t>keho príbehu. resp. opisu.</a:t>
            </a:r>
          </a:p>
          <a:p>
            <a:pPr>
              <a:buFont typeface="Wingdings 2" pitchFamily="18" charset="2"/>
              <a:buNone/>
            </a:pPr>
            <a:endParaRPr lang="sk-SK" sz="2400" smtClean="0"/>
          </a:p>
        </p:txBody>
      </p:sp>
      <p:pic>
        <p:nvPicPr>
          <p:cNvPr id="20484" name="Picture 2" descr="F:\ZS_BAB\fotky e blocks\1601201421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11863" y="1131888"/>
            <a:ext cx="2232025" cy="2976562"/>
          </a:xfrm>
          <a:noFill/>
        </p:spPr>
      </p:pic>
      <p:pic>
        <p:nvPicPr>
          <p:cNvPr id="20485" name="Picture 3" descr="F:\ZS_BAB\fotky e blocks\1601201421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1175" y="4321175"/>
            <a:ext cx="2941638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2" descr="C:\Users\Admin\Desktop\logo_eblocks0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5373688"/>
            <a:ext cx="2871787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29844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sk-SK" sz="2800" dirty="0" smtClean="0"/>
              <a:t>využitie E- BLOCKS V Jednotlivých Vyučovacích PREDMETOCH</a:t>
            </a:r>
            <a:endParaRPr lang="sk-SK" sz="2800" dirty="0"/>
          </a:p>
        </p:txBody>
      </p:sp>
      <p:sp>
        <p:nvSpPr>
          <p:cNvPr id="21507" name="Zástupný symbol obsahu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554538" cy="47244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sk-SK" b="1" smtClean="0"/>
              <a:t>          MATEMATIKA</a:t>
            </a:r>
          </a:p>
          <a:p>
            <a:pPr>
              <a:buFont typeface="Wingdings 2" pitchFamily="18" charset="2"/>
              <a:buNone/>
            </a:pPr>
            <a:r>
              <a:rPr lang="sk-SK" sz="2400" smtClean="0"/>
              <a:t>Fialové, červené a žlté kocky </a:t>
            </a:r>
          </a:p>
          <a:p>
            <a:pPr>
              <a:buFont typeface="Wingdings 2" pitchFamily="18" charset="2"/>
              <a:buNone/>
            </a:pPr>
            <a:r>
              <a:rPr lang="sk-SK" sz="2400" smtClean="0"/>
              <a:t>spolu s podložkou a tiež aj bez</a:t>
            </a:r>
          </a:p>
          <a:p>
            <a:pPr>
              <a:buFont typeface="Wingdings 2" pitchFamily="18" charset="2"/>
              <a:buNone/>
            </a:pPr>
            <a:r>
              <a:rPr lang="sk-SK" sz="2400" smtClean="0"/>
              <a:t>podložky používame na pre-</a:t>
            </a:r>
          </a:p>
          <a:p>
            <a:pPr>
              <a:buFont typeface="Wingdings 2" pitchFamily="18" charset="2"/>
              <a:buNone/>
            </a:pPr>
            <a:r>
              <a:rPr lang="sk-SK" sz="2400" smtClean="0"/>
              <a:t>cvičovanie matematických operá-</a:t>
            </a:r>
          </a:p>
          <a:p>
            <a:pPr>
              <a:buFont typeface="Wingdings 2" pitchFamily="18" charset="2"/>
              <a:buNone/>
            </a:pPr>
            <a:r>
              <a:rPr lang="sk-SK" sz="2400" smtClean="0"/>
              <a:t>cií, násobilky, kombinatoriky, </a:t>
            </a:r>
          </a:p>
          <a:p>
            <a:pPr>
              <a:buFont typeface="Wingdings 2" pitchFamily="18" charset="2"/>
              <a:buNone/>
            </a:pPr>
            <a:r>
              <a:rPr lang="sk-SK" sz="2400" smtClean="0"/>
              <a:t>numerácia do 10, upevňovanie </a:t>
            </a:r>
          </a:p>
          <a:p>
            <a:pPr>
              <a:buFont typeface="Wingdings 2" pitchFamily="18" charset="2"/>
              <a:buNone/>
            </a:pPr>
            <a:r>
              <a:rPr lang="sk-SK" sz="2400" smtClean="0"/>
              <a:t>a precvičovanie pojmov vpravo,</a:t>
            </a:r>
          </a:p>
          <a:p>
            <a:pPr>
              <a:buFont typeface="Wingdings 2" pitchFamily="18" charset="2"/>
              <a:buNone/>
            </a:pPr>
            <a:r>
              <a:rPr lang="sk-SK" sz="2400" smtClean="0"/>
              <a:t>vľavo, hore, dole, geometrické</a:t>
            </a:r>
          </a:p>
          <a:p>
            <a:pPr>
              <a:buFont typeface="Wingdings 2" pitchFamily="18" charset="2"/>
              <a:buNone/>
            </a:pPr>
            <a:r>
              <a:rPr lang="sk-SK" sz="2400" smtClean="0"/>
              <a:t>tvary a číselné rady.</a:t>
            </a:r>
          </a:p>
        </p:txBody>
      </p:sp>
      <p:pic>
        <p:nvPicPr>
          <p:cNvPr id="21508" name="Picture 5" descr="F:\ZS_BAB\fotky e blocks\1601201421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11863" y="3867150"/>
            <a:ext cx="2016125" cy="2689225"/>
          </a:xfrm>
          <a:noFill/>
        </p:spPr>
      </p:pic>
      <p:pic>
        <p:nvPicPr>
          <p:cNvPr id="21509" name="Picture 7" descr="F:\ZS_BAB\fotky e blocks\1601201421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1341438"/>
            <a:ext cx="3095625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2" descr="C:\Users\Admin\Desktop\logo_eblocks0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6237288"/>
            <a:ext cx="16859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29844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sk-SK" sz="2800" dirty="0" smtClean="0"/>
              <a:t>využitie E- BLOCKS V Jednotlivých Vyučovacích PREDMETOCH</a:t>
            </a:r>
            <a:endParaRPr lang="sk-SK" sz="2800" dirty="0"/>
          </a:p>
        </p:txBody>
      </p:sp>
      <p:sp>
        <p:nvSpPr>
          <p:cNvPr id="22531" name="Zástupný symbol obsahu 2"/>
          <p:cNvSpPr>
            <a:spLocks noGrp="1"/>
          </p:cNvSpPr>
          <p:nvPr>
            <p:ph sz="half" idx="1"/>
          </p:nvPr>
        </p:nvSpPr>
        <p:spPr>
          <a:xfrm>
            <a:off x="179388" y="1557338"/>
            <a:ext cx="4464050" cy="47244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sk-SK" sz="2400" b="1" smtClean="0"/>
              <a:t>SLOVENSKÝ JAZYK A </a:t>
            </a:r>
          </a:p>
          <a:p>
            <a:pPr algn="ctr">
              <a:buFont typeface="Wingdings 2" pitchFamily="18" charset="2"/>
              <a:buNone/>
            </a:pPr>
            <a:r>
              <a:rPr lang="sk-SK" sz="2400" b="1" smtClean="0"/>
              <a:t>LITERATÚRA</a:t>
            </a:r>
          </a:p>
          <a:p>
            <a:pPr>
              <a:buFont typeface="Wingdings 2" pitchFamily="18" charset="2"/>
              <a:buNone/>
            </a:pPr>
            <a:r>
              <a:rPr lang="sk-SK" sz="2400" smtClean="0"/>
              <a:t>Využívanie je možné na prvom aj</a:t>
            </a:r>
          </a:p>
          <a:p>
            <a:pPr>
              <a:buFont typeface="Wingdings 2" pitchFamily="18" charset="2"/>
              <a:buNone/>
            </a:pPr>
            <a:r>
              <a:rPr lang="sk-SK" sz="2400" smtClean="0"/>
              <a:t>druhom stupni ZŠ. Vítané sú </a:t>
            </a:r>
          </a:p>
          <a:p>
            <a:pPr>
              <a:buFont typeface="Wingdings 2" pitchFamily="18" charset="2"/>
              <a:buNone/>
            </a:pPr>
            <a:r>
              <a:rPr lang="sk-SK" sz="2400" smtClean="0"/>
              <a:t>hlavne pri rozdelení hlások na </a:t>
            </a:r>
          </a:p>
          <a:p>
            <a:pPr>
              <a:buFont typeface="Wingdings 2" pitchFamily="18" charset="2"/>
              <a:buNone/>
            </a:pPr>
            <a:r>
              <a:rPr lang="sk-SK" sz="2400" smtClean="0"/>
              <a:t>samohlásky, tvrdé, mäkké a obo-</a:t>
            </a:r>
          </a:p>
          <a:p>
            <a:pPr>
              <a:buFont typeface="Wingdings 2" pitchFamily="18" charset="2"/>
              <a:buNone/>
            </a:pPr>
            <a:r>
              <a:rPr lang="sk-SK" sz="2400" smtClean="0"/>
              <a:t>jaké spoluhlásky. Ďalej je možné</a:t>
            </a:r>
          </a:p>
          <a:p>
            <a:pPr>
              <a:buFont typeface="Wingdings 2" pitchFamily="18" charset="2"/>
              <a:buNone/>
            </a:pPr>
            <a:r>
              <a:rPr lang="sk-SK" sz="2400" smtClean="0"/>
              <a:t>ich využívať pri skladní predpony,</a:t>
            </a:r>
          </a:p>
          <a:p>
            <a:pPr>
              <a:buFont typeface="Wingdings 2" pitchFamily="18" charset="2"/>
              <a:buNone/>
            </a:pPr>
            <a:r>
              <a:rPr lang="sk-SK" sz="2400" smtClean="0"/>
              <a:t>spodobovanie, vybrané slová.</a:t>
            </a:r>
          </a:p>
        </p:txBody>
      </p:sp>
      <p:pic>
        <p:nvPicPr>
          <p:cNvPr id="22532" name="Picture 2" descr="F:\ZS_BAB\fotky e blocks\1601201421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64163" y="1412875"/>
            <a:ext cx="3122612" cy="2343150"/>
          </a:xfrm>
          <a:noFill/>
        </p:spPr>
      </p:pic>
      <p:pic>
        <p:nvPicPr>
          <p:cNvPr id="22533" name="Picture 3" descr="F:\ZS_BAB\fotky e blocks\160120142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3860800"/>
            <a:ext cx="2090737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5" descr="C:\Users\Admin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4437063"/>
            <a:ext cx="1516062" cy="151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2" descr="C:\Users\Admin\Desktop\logo_eblocks0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6021388"/>
            <a:ext cx="198278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686800" cy="864096"/>
          </a:xfrm>
        </p:spPr>
        <p:txBody>
          <a:bodyPr/>
          <a:lstStyle/>
          <a:p>
            <a:pPr>
              <a:defRPr/>
            </a:pPr>
            <a:r>
              <a:rPr lang="sk-SK" dirty="0" smtClean="0"/>
              <a:t>záverom</a:t>
            </a:r>
            <a:endParaRPr lang="sk-SK" dirty="0"/>
          </a:p>
        </p:txBody>
      </p:sp>
      <p:sp>
        <p:nvSpPr>
          <p:cNvPr id="23555" name="Zástupný symbol obsahu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924425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sk-SK" sz="2000" smtClean="0"/>
              <a:t>E-Blocks používa štruktúrovaný prístup, ktorý zdôrazňuje učenie praxou a zábavou.</a:t>
            </a:r>
          </a:p>
          <a:p>
            <a:pPr>
              <a:buFont typeface="Wingdings" pitchFamily="2" charset="2"/>
              <a:buChar char="v"/>
            </a:pPr>
            <a:r>
              <a:rPr lang="sk-SK" sz="2000" smtClean="0"/>
              <a:t>E-Blocks sa riadi princípmi vyučovacej metódy – Celková fyzická Reakcia (TPR), ktorá podporuje spojenie medzi počúvaním, čítaním a konaním.</a:t>
            </a:r>
          </a:p>
          <a:p>
            <a:pPr>
              <a:buFont typeface="Wingdings" pitchFamily="2" charset="2"/>
              <a:buChar char="v"/>
            </a:pPr>
            <a:r>
              <a:rPr lang="sk-SK" sz="2000" smtClean="0"/>
              <a:t>E-Blocks je navrhnutý tak, aby mohlo až šesť študentov pracovať súčasne na úlohách poskytované softvérom.</a:t>
            </a:r>
          </a:p>
          <a:p>
            <a:pPr>
              <a:buFont typeface="Wingdings" pitchFamily="2" charset="2"/>
              <a:buChar char="v"/>
            </a:pPr>
            <a:r>
              <a:rPr lang="sk-SK" sz="2000" smtClean="0"/>
              <a:t>E-Blocks sa zameriava na aktivizáciu všetkých zmyslov tak ako je to len možné.</a:t>
            </a:r>
          </a:p>
        </p:txBody>
      </p:sp>
      <p:pic>
        <p:nvPicPr>
          <p:cNvPr id="23556" name="Picture 2" descr="C:\Users\Admin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288" y="188913"/>
            <a:ext cx="1455737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eblocks video.mp4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76825" y="1773238"/>
            <a:ext cx="3135313" cy="2351087"/>
          </a:xfrm>
        </p:spPr>
      </p:pic>
      <p:pic>
        <p:nvPicPr>
          <p:cNvPr id="23558" name="Picture 7" descr="F:\ZS_BAB\fotky e blocks\1701201421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825" y="4149725"/>
            <a:ext cx="3167063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BlokTextu 7"/>
          <p:cNvSpPr txBox="1">
            <a:spLocks noChangeArrowheads="1"/>
          </p:cNvSpPr>
          <p:nvPr/>
        </p:nvSpPr>
        <p:spPr bwMode="auto">
          <a:xfrm>
            <a:off x="5364163" y="2060575"/>
            <a:ext cx="517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/>
              <a:t>klik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619250" y="2565400"/>
            <a:ext cx="6048375" cy="1322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0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ĎAKUJEM ZA POZORNOSŤ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0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  <a:sym typeface="Wingdings" pitchFamily="2" charset="2"/>
              </a:rPr>
              <a:t></a:t>
            </a:r>
            <a:endParaRPr lang="sk-SK" sz="4000" b="1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548680"/>
            <a:ext cx="8686800" cy="43924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k-SK" dirty="0" smtClean="0"/>
              <a:t/>
            </a:r>
            <a:br>
              <a:rPr lang="sk-SK" dirty="0" smtClean="0"/>
            </a:br>
            <a:r>
              <a:rPr lang="sk-SK" sz="3100" dirty="0" smtClean="0"/>
              <a:t>Zdroje: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sz="2000" dirty="0" smtClean="0"/>
              <a:t> </a:t>
            </a:r>
            <a:r>
              <a:rPr lang="sk-SK" sz="2000" dirty="0" smtClean="0">
                <a:hlinkClick r:id="rId2"/>
              </a:rPr>
              <a:t>http://www.eblocks.sk/sk/metody_ucenia</a:t>
            </a:r>
            <a:r>
              <a:rPr lang="sk-SK" sz="2000" dirty="0" smtClean="0"/>
              <a:t/>
            </a:r>
            <a:br>
              <a:rPr lang="sk-SK" sz="2000" dirty="0" smtClean="0"/>
            </a:br>
            <a:r>
              <a:rPr lang="sk-SK" sz="2000" dirty="0" smtClean="0"/>
              <a:t> http://digitallearning.eletsonline.com/2008/08/e-blocks-learning-english-with-stimuli/</a:t>
            </a:r>
            <a:br>
              <a:rPr lang="sk-SK" sz="2000" dirty="0" smtClean="0"/>
            </a:br>
            <a:r>
              <a:rPr lang="sk-SK" sz="2000" dirty="0" smtClean="0"/>
              <a:t> http://www.challengerkids.co.in/kids/personality-development-zone </a:t>
            </a:r>
            <a:br>
              <a:rPr lang="sk-SK" sz="2000" dirty="0" smtClean="0"/>
            </a:br>
            <a:r>
              <a:rPr lang="sk-SK" sz="2000" dirty="0" smtClean="0"/>
              <a:t> http://www.virtualedutechnica.com/try-english.htm </a:t>
            </a:r>
            <a:br>
              <a:rPr lang="sk-SK" sz="2000" dirty="0" smtClean="0"/>
            </a:br>
            <a:r>
              <a:rPr lang="sk-SK" sz="2000" dirty="0" smtClean="0"/>
              <a:t> https://www.twu.ca/extension/program/tesl/tesol-jobs/introduction-of-panjin-city-and-e-blocks.pdf </a:t>
            </a:r>
            <a:br>
              <a:rPr lang="sk-SK" sz="2000" dirty="0" smtClean="0"/>
            </a:br>
            <a:r>
              <a:rPr lang="sk-SK" sz="2000" dirty="0" smtClean="0"/>
              <a:t> http://www.youtube.com/watch?v=CsHGDK1WkZc </a:t>
            </a:r>
            <a:br>
              <a:rPr lang="sk-SK" sz="2000" dirty="0" smtClean="0"/>
            </a:br>
            <a:r>
              <a:rPr lang="sk-SK" sz="2000" dirty="0" smtClean="0"/>
              <a:t> https://www.google.sk/search?q=e+blocks&amp;safe=active&amp;source=lnms&amp;tbm=isch&amp;sa=X&amp;ei=EJDVUsPSCcal4ASpr4DwBg&amp;sqi=2&amp;ved=0CAcQ_AUoAQ&amp;biw=1524&amp;bih=786&amp;dpr=0.9#imgdii=_ </a:t>
            </a:r>
            <a:br>
              <a:rPr lang="sk-SK" sz="2000" dirty="0" smtClean="0"/>
            </a:b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57200"/>
            <a:ext cx="8596064" cy="5955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/>
              <a:t>E-BLOCKS ENGLISH</a:t>
            </a:r>
            <a:endParaRPr lang="sk-SK" dirty="0"/>
          </a:p>
        </p:txBody>
      </p:sp>
      <p:sp>
        <p:nvSpPr>
          <p:cNvPr id="11267" name="BlokTextu 5"/>
          <p:cNvSpPr txBox="1">
            <a:spLocks noChangeArrowheads="1"/>
          </p:cNvSpPr>
          <p:nvPr/>
        </p:nvSpPr>
        <p:spPr bwMode="auto">
          <a:xfrm>
            <a:off x="395288" y="1484313"/>
            <a:ext cx="79216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sk-SK">
                <a:latin typeface="Franklin Gothic Book" pitchFamily="34" charset="0"/>
              </a:rPr>
              <a:t>E-Blocks English (angličtina) je revolučný program na výučbu angličtiny ako druhého jazyka alebo ako prvého jazyka. Program bol postavený  na riadnom pedagogickom výskume, ktorý jeho úspech podporil a na medzinárodne </a:t>
            </a:r>
          </a:p>
          <a:p>
            <a:pPr algn="just"/>
            <a:r>
              <a:rPr lang="sk-SK">
                <a:latin typeface="Franklin Gothic Book" pitchFamily="34" charset="0"/>
              </a:rPr>
              <a:t>uznávaných pedagógoch po celom svete.</a:t>
            </a:r>
          </a:p>
          <a:p>
            <a:pPr algn="just"/>
            <a:r>
              <a:rPr lang="sk-SK">
                <a:latin typeface="Franklin Gothic Book" pitchFamily="34" charset="0"/>
              </a:rPr>
              <a:t>E-Blocks systém získal prestížne ocenenie Best E-learning Solution (najlepšie riešenie E-vyučovania) za rok 2005, zo spojených národov ocenenie WSA.  V roku 2006, E-Blocks získal ďalšie ocenenia víťazstvom BESSIE Award za early elementary EFL solution (rýchle základné riešenie EFL- angličtina ako cudzí jazyk). </a:t>
            </a:r>
          </a:p>
          <a:p>
            <a:pPr algn="just"/>
            <a:r>
              <a:rPr lang="sk-SK">
                <a:latin typeface="Franklin Gothic Book" pitchFamily="34" charset="0"/>
              </a:rPr>
              <a:t>Dosiahnutie sluchového, zrakového a kinestetického učenia, vyučovacia teória celkovej fyzickej reakcie ožíva práve s týmto multimediálnym produktom. </a:t>
            </a:r>
          </a:p>
          <a:p>
            <a:pPr algn="just"/>
            <a:r>
              <a:rPr lang="sk-SK">
                <a:latin typeface="Franklin Gothic Book" pitchFamily="34" charset="0"/>
              </a:rPr>
              <a:t>     </a:t>
            </a:r>
          </a:p>
        </p:txBody>
      </p:sp>
      <p:pic>
        <p:nvPicPr>
          <p:cNvPr id="11268" name="Picture 5" descr="C:\Users\Admin\Desktop\logo_eblocks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333375"/>
            <a:ext cx="16859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 descr="C:\Users\Admin\Desktop\ind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4724400"/>
            <a:ext cx="24860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7" descr="F:\ZS_BAB\fotky e blocks\1601201421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4724400"/>
            <a:ext cx="2509837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9553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k-SK" dirty="0" smtClean="0"/>
              <a:t>E - BLOCKS ENGLISH</a:t>
            </a:r>
            <a:endParaRPr lang="sk-SK" dirty="0"/>
          </a:p>
        </p:txBody>
      </p:sp>
      <p:sp>
        <p:nvSpPr>
          <p:cNvPr id="12291" name="Zástupný symbol obsahu 3"/>
          <p:cNvSpPr>
            <a:spLocks noGrp="1"/>
          </p:cNvSpPr>
          <p:nvPr>
            <p:ph sz="half" idx="2"/>
          </p:nvPr>
        </p:nvSpPr>
        <p:spPr>
          <a:xfrm>
            <a:off x="3635375" y="1600200"/>
            <a:ext cx="5356225" cy="4724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sk-SK" sz="2400" smtClean="0"/>
              <a:t>Vyzýva ku kolaboratívnemu učeniu (k spolupráci) v malých skupinách.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sk-SK" sz="2400" smtClean="0"/>
              <a:t>Podporuje rôzne dodacie modely: vedené učiteľom alebo použité samostatným študentom.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sk-SK" sz="2400" smtClean="0"/>
              <a:t>Zahŕňa učiteľský riadiaci systém na vykazovanie pokroku u študentov.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sk-SK" sz="2400" smtClean="0"/>
              <a:t>Zahŕňa materiály na vyučovanie pre učiteľa, pracovné zošity pre študentov, aktivity na zhrnutie učiva a kartičky na opakovanie.</a:t>
            </a:r>
          </a:p>
          <a:p>
            <a:pPr eaLnBrk="1" hangingPunct="1">
              <a:buFont typeface="Wingdings" pitchFamily="2" charset="2"/>
              <a:buChar char="v"/>
            </a:pPr>
            <a:endParaRPr lang="sk-SK" smtClean="0"/>
          </a:p>
        </p:txBody>
      </p:sp>
      <p:pic>
        <p:nvPicPr>
          <p:cNvPr id="12292" name="Picture 3" descr="C:\Users\Admin\Desktop\logo_eblocks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333375"/>
            <a:ext cx="16859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7" descr="F:\ZS_BAB\fotky e blocks\1601201421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033838"/>
            <a:ext cx="2663825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Zástupný symbol obsahu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 smtClean="0"/>
          </a:p>
        </p:txBody>
      </p:sp>
      <p:pic>
        <p:nvPicPr>
          <p:cNvPr id="12295" name="Picture 8" descr="F:\ZS_BAB\fotky e blocks\1601201421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700213"/>
            <a:ext cx="2663825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457200"/>
            <a:ext cx="8304984" cy="59553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k-SK" dirty="0" smtClean="0"/>
              <a:t>metodika</a:t>
            </a:r>
            <a:endParaRPr lang="sk-SK" dirty="0"/>
          </a:p>
        </p:txBody>
      </p:sp>
      <p:sp>
        <p:nvSpPr>
          <p:cNvPr id="13315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sk-SK" sz="2200" smtClean="0"/>
              <a:t>Deti pracujú spoločne, reagujú na podnety a otázky predložené rôznymi úrovňami softvéru a umiestňujú kocky do </a:t>
            </a:r>
            <a:r>
              <a:rPr lang="sk-SK" sz="2200" b="1" smtClean="0"/>
              <a:t>zmyslového panela </a:t>
            </a:r>
            <a:r>
              <a:rPr lang="sk-SK" sz="2200" smtClean="0"/>
              <a:t>tak, ako vytvorili svoje odpovede.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sk-SK" sz="2200" smtClean="0"/>
              <a:t>Navyše, žiaci môžu procovať aj individuálne a reagujú na podnety softwérového programu aj mechanickým ovládním klávesnice. Klávesnica sa prepína stlačením </a:t>
            </a:r>
            <a:r>
              <a:rPr lang="sk-SK" sz="2200" b="1" smtClean="0"/>
              <a:t>Shift+F2.</a:t>
            </a:r>
          </a:p>
          <a:p>
            <a:pPr eaLnBrk="1" hangingPunct="1">
              <a:buFont typeface="Wingdings" pitchFamily="2" charset="2"/>
              <a:buChar char="v"/>
            </a:pPr>
            <a:endParaRPr lang="sk-SK" smtClean="0"/>
          </a:p>
        </p:txBody>
      </p:sp>
      <p:pic>
        <p:nvPicPr>
          <p:cNvPr id="13316" name="Picture 2" descr="C:\Users\Admin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5084763"/>
            <a:ext cx="36576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Zástupný symbol obsahu 8" descr="16122013200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363" y="1520825"/>
            <a:ext cx="3911600" cy="2933700"/>
          </a:xfrm>
        </p:spPr>
      </p:pic>
      <p:pic>
        <p:nvPicPr>
          <p:cNvPr id="13318" name="Picture 3" descr="C:\Users\Admin\Desktop\logo_eblocks0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5463" y="333375"/>
            <a:ext cx="16859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457200"/>
            <a:ext cx="8308032" cy="59553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k-SK" dirty="0" smtClean="0"/>
              <a:t>E- </a:t>
            </a:r>
            <a:r>
              <a:rPr lang="sk-SK" dirty="0" err="1" smtClean="0"/>
              <a:t>Blocks</a:t>
            </a:r>
            <a:endParaRPr lang="sk-SK" dirty="0"/>
          </a:p>
        </p:txBody>
      </p:sp>
      <p:sp>
        <p:nvSpPr>
          <p:cNvPr id="14339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114925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sk-SK" sz="2400" smtClean="0"/>
              <a:t>Tento systém môže byť použitý buď na celkové vyučovanie predmetu alebo ako doplnenie iných materiálov.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sk-SK" sz="2400" smtClean="0"/>
              <a:t>Pri používaní E-Blocks, učiteľ pripraví vyučovacie prostredie tak, že rozdelí triedu do skupín, ktoré majú svoje vlastné prihlasovacie mená (zastúpené ľahko rozpoznateľnými obrázkami vhodné aj pre tých, čo ešte nevedia čítať). Učiteľ rozhodne o tom, aké skupiny vytvorí, môžu byť rôznorodé alebo nie, závisí to od potrieb každej triedy.  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sk-SK" sz="2400" smtClean="0"/>
              <a:t>Práca v malých skupinách, deti sedia okolo zmyslového panela E-Blocks.</a:t>
            </a:r>
          </a:p>
          <a:p>
            <a:pPr eaLnBrk="1" hangingPunct="1">
              <a:buFont typeface="Wingdings 2" pitchFamily="18" charset="2"/>
              <a:buNone/>
            </a:pPr>
            <a:endParaRPr lang="sk-SK" smtClean="0"/>
          </a:p>
        </p:txBody>
      </p:sp>
      <p:pic>
        <p:nvPicPr>
          <p:cNvPr id="14340" name="Picture 2" descr="C:\Users\Admin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5445125"/>
            <a:ext cx="46196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3" descr="C:\Users\Admin\Desktop\logo_eblocks0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404813"/>
            <a:ext cx="16859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57200"/>
            <a:ext cx="8380040" cy="59553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k-SK" dirty="0" smtClean="0"/>
              <a:t>Rôznorodosť aktivít</a:t>
            </a:r>
            <a:endParaRPr lang="sk-SK" dirty="0"/>
          </a:p>
        </p:txBody>
      </p:sp>
      <p:sp>
        <p:nvSpPr>
          <p:cNvPr id="1536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sk-SK" sz="2400" smtClean="0"/>
              <a:t>Prezentácia témy, napríklad písmená alebo slovná zásoba sú predstavené vo vzrušujúcom vizuálnom formáte vrátane zvukov a animácií.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sk-SK" sz="2400" smtClean="0"/>
              <a:t>Na prax prostredníctvom interaktívnych aktivít sa používajú obrázky, animácie a zvuky na upevnenie učiva a vedomostí.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sk-SK" sz="2400" smtClean="0"/>
              <a:t>Konsolidácia zručností prostredníctvom hier, pesničiek, riekaniek, veršovačiek.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sk-SK" sz="2400" smtClean="0"/>
              <a:t>Opakovanie prostredníctvom hier.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sk-SK" sz="2400" smtClean="0"/>
              <a:t>Osvojovanie novej slovnej zásoby.</a:t>
            </a:r>
          </a:p>
        </p:txBody>
      </p:sp>
      <p:pic>
        <p:nvPicPr>
          <p:cNvPr id="15364" name="Picture 3" descr="F:\ZS_BAB\ANGLICTINA\prezentacie\december\16.12.2013_ANJ_5r.Unit5r. slovná zásoba\161220132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4292600"/>
            <a:ext cx="288131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 descr="C:\Users\Admin\Desktop\logo_eblocks0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333375"/>
            <a:ext cx="16859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57200"/>
            <a:ext cx="8593016" cy="59553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k-SK" dirty="0" smtClean="0"/>
              <a:t>Technické zručnosti učiteľa  </a:t>
            </a:r>
            <a:endParaRPr lang="sk-SK" dirty="0"/>
          </a:p>
        </p:txBody>
      </p:sp>
      <p:sp>
        <p:nvSpPr>
          <p:cNvPr id="16387" name="BlokTextu 2"/>
          <p:cNvSpPr txBox="1">
            <a:spLocks noChangeArrowheads="1"/>
          </p:cNvSpPr>
          <p:nvPr/>
        </p:nvSpPr>
        <p:spPr bwMode="auto">
          <a:xfrm>
            <a:off x="323850" y="1412875"/>
            <a:ext cx="8569325" cy="50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k-SK" sz="2500" dirty="0">
                <a:solidFill>
                  <a:schemeClr val="accent4">
                    <a:lumMod val="75000"/>
                  </a:schemeClr>
                </a:solidFill>
              </a:rPr>
              <a:t>Používanie systéme E- </a:t>
            </a:r>
            <a:r>
              <a:rPr lang="sk-SK" sz="2500" dirty="0" err="1">
                <a:solidFill>
                  <a:schemeClr val="accent4">
                    <a:lumMod val="75000"/>
                  </a:schemeClr>
                </a:solidFill>
              </a:rPr>
              <a:t>Blocks</a:t>
            </a:r>
            <a:r>
              <a:rPr lang="sk-SK" sz="25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sk-SK" sz="2500" dirty="0" err="1">
                <a:solidFill>
                  <a:schemeClr val="accent4">
                    <a:lumMod val="75000"/>
                  </a:schemeClr>
                </a:solidFill>
              </a:rPr>
              <a:t>English</a:t>
            </a:r>
            <a:r>
              <a:rPr lang="sk-SK" sz="2500" dirty="0">
                <a:solidFill>
                  <a:schemeClr val="accent4">
                    <a:lumMod val="75000"/>
                  </a:schemeClr>
                </a:solidFill>
              </a:rPr>
              <a:t> si </a:t>
            </a:r>
          </a:p>
          <a:p>
            <a:pPr>
              <a:defRPr/>
            </a:pPr>
            <a:r>
              <a:rPr lang="sk-SK" sz="2500" dirty="0">
                <a:solidFill>
                  <a:schemeClr val="accent4">
                    <a:lumMod val="75000"/>
                  </a:schemeClr>
                </a:solidFill>
              </a:rPr>
              <a:t>nevyžaduje žiadne špeciálne technické</a:t>
            </a:r>
          </a:p>
          <a:p>
            <a:pPr>
              <a:defRPr/>
            </a:pPr>
            <a:r>
              <a:rPr lang="sk-SK" sz="2500" dirty="0">
                <a:solidFill>
                  <a:schemeClr val="accent4">
                    <a:lumMod val="75000"/>
                  </a:schemeClr>
                </a:solidFill>
              </a:rPr>
              <a:t>zručnosti zo strany vyučujúceho. Získané </a:t>
            </a:r>
          </a:p>
          <a:p>
            <a:pPr>
              <a:defRPr/>
            </a:pPr>
            <a:r>
              <a:rPr lang="sk-SK" sz="2500" dirty="0">
                <a:solidFill>
                  <a:schemeClr val="accent4">
                    <a:lumMod val="75000"/>
                  </a:schemeClr>
                </a:solidFill>
              </a:rPr>
              <a:t>základné technické ovládanie počítača, </a:t>
            </a:r>
          </a:p>
          <a:p>
            <a:pPr>
              <a:defRPr/>
            </a:pPr>
            <a:r>
              <a:rPr lang="sk-SK" sz="2500" dirty="0">
                <a:solidFill>
                  <a:schemeClr val="accent4">
                    <a:lumMod val="75000"/>
                  </a:schemeClr>
                </a:solidFill>
              </a:rPr>
              <a:t>klávesnice sú plne dostačujúce a učiteľ</a:t>
            </a:r>
          </a:p>
          <a:p>
            <a:pPr>
              <a:defRPr/>
            </a:pPr>
            <a:r>
              <a:rPr lang="sk-SK" sz="2500" dirty="0">
                <a:solidFill>
                  <a:schemeClr val="accent4">
                    <a:lumMod val="75000"/>
                  </a:schemeClr>
                </a:solidFill>
              </a:rPr>
              <a:t>môže spustiť daný softvérový program. </a:t>
            </a:r>
          </a:p>
          <a:p>
            <a:pPr>
              <a:defRPr/>
            </a:pPr>
            <a:r>
              <a:rPr lang="sk-SK" sz="2500" dirty="0">
                <a:solidFill>
                  <a:schemeClr val="accent4">
                    <a:lumMod val="75000"/>
                  </a:schemeClr>
                </a:solidFill>
              </a:rPr>
              <a:t>Samotný </a:t>
            </a:r>
            <a:r>
              <a:rPr lang="sk-SK" sz="2500" dirty="0">
                <a:solidFill>
                  <a:schemeClr val="accent4">
                    <a:lumMod val="75000"/>
                  </a:schemeClr>
                </a:solidFill>
              </a:rPr>
              <a:t>systém si žiak už sám ovláda</a:t>
            </a:r>
            <a:r>
              <a:rPr lang="sk-SK" sz="2500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>
              <a:defRPr/>
            </a:pPr>
            <a:r>
              <a:rPr lang="sk-SK" sz="2500" dirty="0">
                <a:solidFill>
                  <a:schemeClr val="accent4">
                    <a:lumMod val="75000"/>
                  </a:schemeClr>
                </a:solidFill>
              </a:rPr>
              <a:t>Je </a:t>
            </a:r>
            <a:r>
              <a:rPr lang="sk-SK" sz="2500" dirty="0">
                <a:solidFill>
                  <a:schemeClr val="accent4">
                    <a:lumMod val="75000"/>
                  </a:schemeClr>
                </a:solidFill>
              </a:rPr>
              <a:t>jednoduchý, zrozumiteľný a veľmi </a:t>
            </a:r>
            <a:endParaRPr lang="sk-SK" sz="2500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defRPr/>
            </a:pPr>
            <a:r>
              <a:rPr lang="sk-SK" sz="2500" dirty="0">
                <a:solidFill>
                  <a:schemeClr val="accent4">
                    <a:lumMod val="75000"/>
                  </a:schemeClr>
                </a:solidFill>
              </a:rPr>
              <a:t>jednoducho </a:t>
            </a:r>
            <a:r>
              <a:rPr lang="sk-SK" sz="2500" dirty="0">
                <a:solidFill>
                  <a:schemeClr val="accent4">
                    <a:lumMod val="75000"/>
                  </a:schemeClr>
                </a:solidFill>
              </a:rPr>
              <a:t>ovládateľný.</a:t>
            </a:r>
          </a:p>
          <a:p>
            <a:pPr>
              <a:defRPr/>
            </a:pPr>
            <a:r>
              <a:rPr lang="sk-SK" sz="2500" dirty="0">
                <a:solidFill>
                  <a:schemeClr val="accent4">
                    <a:lumMod val="75000"/>
                  </a:schemeClr>
                </a:solidFill>
              </a:rPr>
              <a:t>Ďalej, systém poskytuje neoceniteľný </a:t>
            </a:r>
            <a:endParaRPr lang="sk-SK" sz="2500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defRPr/>
            </a:pPr>
            <a:r>
              <a:rPr lang="sk-SK" sz="2500" dirty="0">
                <a:solidFill>
                  <a:schemeClr val="accent4">
                    <a:lumMod val="75000"/>
                  </a:schemeClr>
                </a:solidFill>
              </a:rPr>
              <a:t>nástroj </a:t>
            </a:r>
            <a:r>
              <a:rPr lang="sk-SK" sz="2500" dirty="0">
                <a:solidFill>
                  <a:schemeClr val="accent4">
                    <a:lumMod val="75000"/>
                  </a:schemeClr>
                </a:solidFill>
              </a:rPr>
              <a:t>pre učiteľov, ako prezentovanie </a:t>
            </a:r>
            <a:endParaRPr lang="sk-SK" sz="2500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defRPr/>
            </a:pPr>
            <a:r>
              <a:rPr lang="sk-SK" sz="2500" dirty="0">
                <a:solidFill>
                  <a:schemeClr val="accent4">
                    <a:lumMod val="75000"/>
                  </a:schemeClr>
                </a:solidFill>
              </a:rPr>
              <a:t>tak </a:t>
            </a:r>
            <a:r>
              <a:rPr lang="sk-SK" sz="2500" dirty="0">
                <a:solidFill>
                  <a:schemeClr val="accent4">
                    <a:lumMod val="75000"/>
                  </a:schemeClr>
                </a:solidFill>
              </a:rPr>
              <a:t>aj umožnenie praxe </a:t>
            </a:r>
            <a:r>
              <a:rPr lang="sk-SK" sz="2500" dirty="0">
                <a:solidFill>
                  <a:schemeClr val="accent4">
                    <a:lumMod val="75000"/>
                  </a:schemeClr>
                </a:solidFill>
              </a:rPr>
              <a:t>prostredníctvom</a:t>
            </a:r>
          </a:p>
          <a:p>
            <a:pPr>
              <a:defRPr/>
            </a:pPr>
            <a:r>
              <a:rPr lang="sk-SK" sz="2500" dirty="0">
                <a:solidFill>
                  <a:schemeClr val="accent4">
                    <a:lumMod val="75000"/>
                  </a:schemeClr>
                </a:solidFill>
              </a:rPr>
              <a:t>ukazovania </a:t>
            </a:r>
            <a:r>
              <a:rPr lang="sk-SK" sz="2500" dirty="0">
                <a:solidFill>
                  <a:schemeClr val="accent4">
                    <a:lumMod val="75000"/>
                  </a:schemeClr>
                </a:solidFill>
              </a:rPr>
              <a:t>a počúvania.</a:t>
            </a:r>
          </a:p>
        </p:txBody>
      </p:sp>
      <p:pic>
        <p:nvPicPr>
          <p:cNvPr id="16388" name="Picture 2" descr="C:\Users\Admin\Desktop\logo_eblocks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333375"/>
            <a:ext cx="16859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F:\ZS_BAB\ANGLICTINA\prezentacie\oktober\10.10.2013_ANJ_5roč_Opakovanie slovnej zásoby\1010201316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1341438"/>
            <a:ext cx="2676525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7" descr="F:\ZS_BAB\fotky e blocks\1701201421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4292600"/>
            <a:ext cx="2652712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457200"/>
            <a:ext cx="8304984" cy="59553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k-SK" dirty="0" smtClean="0"/>
              <a:t>vlastnosti</a:t>
            </a:r>
            <a:endParaRPr lang="sk-SK" dirty="0"/>
          </a:p>
        </p:txBody>
      </p:sp>
      <p:sp>
        <p:nvSpPr>
          <p:cNvPr id="17411" name="Zástupný symbol obsahu 2"/>
          <p:cNvSpPr>
            <a:spLocks noGrp="1"/>
          </p:cNvSpPr>
          <p:nvPr>
            <p:ph sz="half" idx="1"/>
          </p:nvPr>
        </p:nvSpPr>
        <p:spPr>
          <a:xfrm>
            <a:off x="179388" y="1268413"/>
            <a:ext cx="5400675" cy="5589587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sk-SK" sz="2400" smtClean="0"/>
              <a:t>E-Blocks približuje študentskú interakciu so softvérom do nových rozmerov.</a:t>
            </a:r>
          </a:p>
          <a:p>
            <a:pPr>
              <a:buFont typeface="Wingdings" pitchFamily="2" charset="2"/>
              <a:buChar char="v"/>
            </a:pPr>
            <a:r>
              <a:rPr lang="sk-SK" sz="2400" smtClean="0"/>
              <a:t>Využitie v predškolskom veku, na prvom i druhom stupni ZŠ ( od 4 do 14 rokov ).</a:t>
            </a:r>
          </a:p>
          <a:p>
            <a:r>
              <a:rPr lang="sk-SK" sz="2400" smtClean="0"/>
              <a:t>Deti sa učia angličtinu, matematiku a španielčinu (</a:t>
            </a:r>
            <a:r>
              <a:rPr lang="sk-SK" sz="2400" smtClean="0">
                <a:hlinkClick r:id="rId2"/>
              </a:rPr>
              <a:t>E-Blocks English</a:t>
            </a:r>
            <a:r>
              <a:rPr lang="sk-SK" sz="2400" smtClean="0">
                <a:hlinkClick r:id="rId3"/>
              </a:rPr>
              <a:t>, E-Blocks Math</a:t>
            </a:r>
            <a:r>
              <a:rPr lang="sk-SK" sz="2400" smtClean="0"/>
              <a:t> a </a:t>
            </a:r>
            <a:r>
              <a:rPr lang="sk-SK" sz="2400" smtClean="0">
                <a:hlinkClick r:id="rId4"/>
              </a:rPr>
              <a:t>E-Blocks Español</a:t>
            </a:r>
            <a:r>
              <a:rPr lang="sk-SK" sz="2400" smtClean="0"/>
              <a:t>).</a:t>
            </a:r>
          </a:p>
          <a:p>
            <a:r>
              <a:rPr lang="sk-SK" sz="2400" smtClean="0"/>
              <a:t>Využitie hlavne inovatívneho prístupu k učeniu.</a:t>
            </a:r>
          </a:p>
          <a:p>
            <a:r>
              <a:rPr lang="sk-SK" sz="2400" smtClean="0"/>
              <a:t>Učitelia môžu E-Blocks zahrnúť do každého  vyučovacieho predmetu</a:t>
            </a:r>
          </a:p>
          <a:p>
            <a:pPr>
              <a:buFont typeface="Wingdings" pitchFamily="2" charset="2"/>
              <a:buChar char="v"/>
            </a:pPr>
            <a:endParaRPr lang="sk-SK" sz="2000" smtClean="0"/>
          </a:p>
        </p:txBody>
      </p:sp>
      <p:pic>
        <p:nvPicPr>
          <p:cNvPr id="17412" name="Picture 2" descr="F:\ZS_BAB\ANGLICTINA\prezentacie\november\6.11.2013_ANJ_5r. Povolania_slovná zásoba\0611201317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156325" y="3644900"/>
            <a:ext cx="2268538" cy="3024188"/>
          </a:xfrm>
          <a:noFill/>
        </p:spPr>
      </p:pic>
      <p:pic>
        <p:nvPicPr>
          <p:cNvPr id="17413" name="Picture 2" descr="C:\Users\Admin\Desktop\logo_eblocks0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488" y="333375"/>
            <a:ext cx="16859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4" descr="F:\ZS_BAB\ANGLICTINA\prezentacie\december\16.12.2013_ANJ_5r.Unit5r. slovná zásoba\16122013200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1500" y="1125538"/>
            <a:ext cx="30734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29844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sk-SK" sz="2800" dirty="0" smtClean="0"/>
              <a:t>využitie E- BLOCKS V Jednotlivých Vyučovacích PREDMETOCH</a:t>
            </a:r>
            <a:endParaRPr lang="sk-SK" sz="2800" dirty="0"/>
          </a:p>
        </p:txBody>
      </p:sp>
      <p:sp>
        <p:nvSpPr>
          <p:cNvPr id="18435" name="Zástupný symbol obsahu 2"/>
          <p:cNvSpPr>
            <a:spLocks noGrp="1"/>
          </p:cNvSpPr>
          <p:nvPr>
            <p:ph sz="half" idx="1"/>
          </p:nvPr>
        </p:nvSpPr>
        <p:spPr>
          <a:xfrm>
            <a:off x="179388" y="1600200"/>
            <a:ext cx="4464050" cy="4724400"/>
          </a:xfrm>
        </p:spPr>
        <p:txBody>
          <a:bodyPr/>
          <a:lstStyle/>
          <a:p>
            <a:pPr marL="514350" indent="-514350">
              <a:buFont typeface="Wingdings 2" pitchFamily="18" charset="2"/>
              <a:buNone/>
            </a:pPr>
            <a:r>
              <a:rPr lang="sk-SK" b="1" smtClean="0"/>
              <a:t>	ANGLICKÝ JAZYK</a:t>
            </a:r>
          </a:p>
          <a:p>
            <a:pPr marL="514350" indent="-514350" algn="just">
              <a:buFont typeface="Wingdings 2" pitchFamily="18" charset="2"/>
              <a:buNone/>
            </a:pPr>
            <a:r>
              <a:rPr lang="sk-SK" sz="2400" smtClean="0"/>
              <a:t>Využíva sa panel učiaceho stroja, </a:t>
            </a:r>
          </a:p>
          <a:p>
            <a:pPr marL="514350" indent="-514350" algn="just">
              <a:buFont typeface="Wingdings 2" pitchFamily="18" charset="2"/>
              <a:buNone/>
            </a:pPr>
            <a:r>
              <a:rPr lang="sk-SK" sz="2400" smtClean="0"/>
              <a:t>fialové, žlté a červené kocky, </a:t>
            </a:r>
          </a:p>
          <a:p>
            <a:pPr marL="514350" indent="-514350" algn="just">
              <a:buFont typeface="Wingdings 2" pitchFamily="18" charset="2"/>
              <a:buNone/>
            </a:pPr>
            <a:r>
              <a:rPr lang="sk-SK" sz="2400" smtClean="0"/>
              <a:t>softvér, podložky a karty s obráz-</a:t>
            </a:r>
          </a:p>
          <a:p>
            <a:pPr marL="514350" indent="-514350" algn="just">
              <a:buFont typeface="Wingdings 2" pitchFamily="18" charset="2"/>
              <a:buNone/>
            </a:pPr>
            <a:r>
              <a:rPr lang="sk-SK" sz="2400" smtClean="0"/>
              <a:t>kami. Využívajú sa pri spoznáva-</a:t>
            </a:r>
          </a:p>
          <a:p>
            <a:pPr marL="514350" indent="-514350" algn="just">
              <a:buFont typeface="Wingdings 2" pitchFamily="18" charset="2"/>
              <a:buNone/>
            </a:pPr>
            <a:r>
              <a:rPr lang="sk-SK" sz="2400" smtClean="0"/>
              <a:t>ní písmien, čísel, farieb, tvarov, </a:t>
            </a:r>
          </a:p>
          <a:p>
            <a:pPr marL="514350" indent="-514350" algn="just">
              <a:buFont typeface="Wingdings 2" pitchFamily="18" charset="2"/>
              <a:buNone/>
            </a:pPr>
            <a:r>
              <a:rPr lang="sk-SK" sz="2400" smtClean="0"/>
              <a:t>pojmov a pomenovaní vecí v an-</a:t>
            </a:r>
          </a:p>
          <a:p>
            <a:pPr marL="514350" indent="-514350" algn="just">
              <a:buFont typeface="Wingdings 2" pitchFamily="18" charset="2"/>
              <a:buNone/>
            </a:pPr>
            <a:r>
              <a:rPr lang="sk-SK" sz="2400" smtClean="0"/>
              <a:t>glickom jazyku. Slúžia na rozvoj</a:t>
            </a:r>
          </a:p>
          <a:p>
            <a:pPr marL="514350" indent="-514350" algn="just">
              <a:buFont typeface="Wingdings 2" pitchFamily="18" charset="2"/>
              <a:buNone/>
            </a:pPr>
            <a:r>
              <a:rPr lang="sk-SK" sz="2400" smtClean="0"/>
              <a:t>slovnej zásoby. Sú využiteľné na </a:t>
            </a:r>
          </a:p>
          <a:p>
            <a:pPr marL="514350" indent="-514350" algn="just">
              <a:buFont typeface="Wingdings 2" pitchFamily="18" charset="2"/>
              <a:buNone/>
            </a:pPr>
            <a:r>
              <a:rPr lang="sk-SK" sz="2400" smtClean="0"/>
              <a:t>Prvom i druhom stupni ZŠ.</a:t>
            </a:r>
          </a:p>
        </p:txBody>
      </p:sp>
      <p:pic>
        <p:nvPicPr>
          <p:cNvPr id="18436" name="Picture 2" descr="F:\ZS_BAB\ANGLICTINA\prezentacie\november\25.11.2013_ANJ_5r. Unit 4 slovná zásoba\2511201318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2363" y="1412875"/>
            <a:ext cx="3575050" cy="2681288"/>
          </a:xfrm>
          <a:noFill/>
        </p:spPr>
      </p:pic>
      <p:pic>
        <p:nvPicPr>
          <p:cNvPr id="18437" name="Picture 4" descr="F:\ZS_BAB\ANGLICTINA\prezentacie\november\25.11.2013_ANJ_5r. Unit 4 slovná zásoba\2511201318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4076700"/>
            <a:ext cx="360045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" descr="C:\Users\Admin\Desktop\logo_eblocks0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196975"/>
            <a:ext cx="16859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ovanie">
  <a:themeElements>
    <a:clrScheme name="Cestovani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ovani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ovani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estovanie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401</TotalTime>
  <Words>521</Words>
  <Application>Microsoft Office PowerPoint</Application>
  <PresentationFormat>Předvádění na obrazovce (4:3)</PresentationFormat>
  <Paragraphs>108</Paragraphs>
  <Slides>16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3" baseType="lpstr">
      <vt:lpstr>Arial</vt:lpstr>
      <vt:lpstr>Franklin Gothic Medium</vt:lpstr>
      <vt:lpstr>Franklin Gothic Book</vt:lpstr>
      <vt:lpstr>Wingdings 2</vt:lpstr>
      <vt:lpstr>Calibri</vt:lpstr>
      <vt:lpstr>Wingdings</vt:lpstr>
      <vt:lpstr>Cestovanie</vt:lpstr>
      <vt:lpstr>Snímek 1</vt:lpstr>
      <vt:lpstr>E-BLOCKS ENGLISH</vt:lpstr>
      <vt:lpstr>E - BLOCKS ENGLISH</vt:lpstr>
      <vt:lpstr>metodika</vt:lpstr>
      <vt:lpstr>E- Blocks</vt:lpstr>
      <vt:lpstr>Rôznorodosť aktivít</vt:lpstr>
      <vt:lpstr>Technické zručnosti učiteľa  </vt:lpstr>
      <vt:lpstr>vlastnosti</vt:lpstr>
      <vt:lpstr>využitie E- BLOCKS V Jednotlivých Vyučovacích PREDMETOCH</vt:lpstr>
      <vt:lpstr>využitie E- BLOCKS V Jednotlivých Vyučovacích PREDMETOCH</vt:lpstr>
      <vt:lpstr>využitie E- BLOCKS V Jednotlivých Vyučovacích PREDMETOCH</vt:lpstr>
      <vt:lpstr>využitie E- BLOCKS V Jednotlivých Vyučovacích PREDMETOCH</vt:lpstr>
      <vt:lpstr>využitie E- BLOCKS V Jednotlivých Vyučovacích PREDMETOCH</vt:lpstr>
      <vt:lpstr>záverom</vt:lpstr>
      <vt:lpstr>Snímek 15</vt:lpstr>
      <vt:lpstr> Zdroje:  http://www.eblocks.sk/sk/metody_ucenia  http://digitallearning.eletsonline.com/2008/08/e-blocks-learning-english-with-stimuli/  http://www.challengerkids.co.in/kids/personality-development-zone   http://www.virtualedutechnica.com/try-english.htm   https://www.twu.ca/extension/program/tesl/tesol-jobs/introduction-of-panjin-city-and-e-blocks.pdf   http://www.youtube.com/watch?v=CsHGDK1WkZc   https://www.google.sk/search?q=e+blocks&amp;safe=active&amp;source=lnms&amp;tbm=isch&amp;sa=X&amp;ei=EJDVUsPSCcal4ASpr4DwBg&amp;sqi=2&amp;ved=0CAcQ_AUoAQ&amp;biw=1524&amp;bih=786&amp;dpr=0.9#imgdii=_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Admin</dc:creator>
  <cp:lastModifiedBy>zukada</cp:lastModifiedBy>
  <cp:revision>66</cp:revision>
  <dcterms:created xsi:type="dcterms:W3CDTF">2014-01-14T19:03:37Z</dcterms:created>
  <dcterms:modified xsi:type="dcterms:W3CDTF">2014-05-03T14:52:25Z</dcterms:modified>
</cp:coreProperties>
</file>