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9" r:id="rId7"/>
    <p:sldId id="273" r:id="rId8"/>
    <p:sldId id="261" r:id="rId9"/>
    <p:sldId id="270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72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file:///C:\Users\Maru&#353;ka\Pictures\Desktop\Aktualne_Asfeu_prirucka\LOG&#225;_ASFEU_povinn&#233;\op_vz_logo.g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Potrava" TargetMode="External"/><Relationship Id="rId2" Type="http://schemas.openxmlformats.org/officeDocument/2006/relationships/hyperlink" Target="http://sk.wikipedia.org/w/index.php?title=Etnomykol%C3%B3gia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k.wikipedia.org/wiki/Kvasinky" TargetMode="External"/><Relationship Id="rId4" Type="http://schemas.openxmlformats.org/officeDocument/2006/relationships/hyperlink" Target="http://sk.wikipedia.org/wiki/Potravin%C3%A1rsky_priemyse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sk/url?sa=i&amp;rct=j&amp;q=%C4%8Dasti+huby&amp;source=images&amp;cd=&amp;cad=rja&amp;docid=eO1ARsnQoO5QlM&amp;tbnid=SldugWTVPlJ_UM:&amp;ved=0CAUQjRw&amp;url=http://prirodoveda34.szm.com/zhrnutie2.html&amp;ei=PdmXUZiCNo_UsgaIkYHIDA&amp;psig=AFQjCNGqLitxxOcsQOm2yUn_4fLmtqT4KA&amp;ust=136899225539537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://www.google.sk/url?sa=i&amp;rct=j&amp;q=%C4%8Dasti+huby&amp;source=images&amp;cd=&amp;cad=rja&amp;docid=Je4sfRaObIhylM&amp;tbnid=WXp91GKTVWMSXM:&amp;ved=0CAUQjRw&amp;url=http://prirodoveda34.szm.com/21_huby.html&amp;ei=_NmXUZaRG4GStQaJqYAw&amp;psig=AFQjCNGqLitxxOcsQOm2yUn_4fLmtqT4KA&amp;ust=136899225539537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HUBY JEDLÉ a NEJEDLÉ</a:t>
            </a:r>
            <a:endParaRPr lang="sk-SK" dirty="0"/>
          </a:p>
        </p:txBody>
      </p:sp>
      <p:pic>
        <p:nvPicPr>
          <p:cNvPr id="4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76250"/>
            <a:ext cx="27336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2" descr="C:\Users\Maruška\Pictures\Desktop\Aktualne_Asfeu_prirucka\LOGá_ASFEU_povinné\op_vz_logo.gif"/>
          <p:cNvPicPr>
            <a:picLocks noChangeAspect="1" noChangeArrowheads="1"/>
          </p:cNvPicPr>
          <p:nvPr/>
        </p:nvPicPr>
        <p:blipFill>
          <a:blip r:embed="rId3" r:link="rId4" cstate="print"/>
          <a:srcRect r="52457" b="50406"/>
          <a:stretch>
            <a:fillRect/>
          </a:stretch>
        </p:blipFill>
        <p:spPr bwMode="auto">
          <a:xfrm>
            <a:off x="4067175" y="260350"/>
            <a:ext cx="1114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4" descr="EU-ESF-VERTICAL-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76250"/>
            <a:ext cx="12001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encrypted-tbn3.gstatic.com/images?q=tbn:ANd9GcSwcONbaFNeu7QTjZXbCzclrkoIviV91h_sF4l4L_C4-gXs2B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005064"/>
            <a:ext cx="2047875" cy="2228850"/>
          </a:xfrm>
          <a:prstGeom prst="rect">
            <a:avLst/>
          </a:prstGeom>
          <a:noFill/>
        </p:spPr>
      </p:pic>
      <p:pic>
        <p:nvPicPr>
          <p:cNvPr id="13316" name="Picture 4" descr="https://encrypted-tbn0.gstatic.com/images?q=tbn:ANd9GcT3tC-RPE37d3tqOjaJ3KghlaT4Z66gXnBFqr4bBZC_Qj0hPL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293096"/>
            <a:ext cx="2466975" cy="1847851"/>
          </a:xfrm>
          <a:prstGeom prst="rect">
            <a:avLst/>
          </a:prstGeom>
          <a:noFill/>
        </p:spPr>
      </p:pic>
      <p:pic>
        <p:nvPicPr>
          <p:cNvPr id="13318" name="Picture 6" descr="https://encrypted-tbn3.gstatic.com/images?q=tbn:ANd9GcTZlaV63jtDXy1zlp85hRuOwJMxD8Y18GLqvcZiq5Q-mmWb9PP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14908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Šampiňón, pečiarka</a:t>
            </a:r>
            <a:endParaRPr lang="sk-SK" dirty="0"/>
          </a:p>
        </p:txBody>
      </p:sp>
      <p:pic>
        <p:nvPicPr>
          <p:cNvPr id="7170" name="Picture 2" descr="pe&amp;ccaron;iarka oby&amp;ccaron;ajn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4608507" cy="34563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Plávka </a:t>
            </a:r>
            <a:endParaRPr lang="sk-SK" dirty="0"/>
          </a:p>
        </p:txBody>
      </p:sp>
      <p:pic>
        <p:nvPicPr>
          <p:cNvPr id="6146" name="Picture 2" descr="plávka modrastá Russula cyanoxantha (Schaeff.) F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429250" cy="4095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kuriatko</a:t>
            </a:r>
            <a:endParaRPr lang="sk-SK" dirty="0"/>
          </a:p>
        </p:txBody>
      </p:sp>
      <p:pic>
        <p:nvPicPr>
          <p:cNvPr id="4" name="Picture 12" descr="ANd9GcQakf7hNjBcMJRZaIAbkOsOueDEKyGFoBLqzf3Vvy2Jl-5vaKD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5287392" cy="3960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rýdzik</a:t>
            </a:r>
            <a:endParaRPr lang="sk-SK" dirty="0"/>
          </a:p>
        </p:txBody>
      </p:sp>
      <p:pic>
        <p:nvPicPr>
          <p:cNvPr id="4098" name="Picture 2" descr="http://www.nahuby.sk/images/fotosutaz/2009/10/09/Lactarius-deliciosus/pavol_kolarik_174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238750" cy="34766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vatovec</a:t>
            </a:r>
            <a:endParaRPr lang="sk-SK" dirty="0"/>
          </a:p>
        </p:txBody>
      </p:sp>
      <p:pic>
        <p:nvPicPr>
          <p:cNvPr id="4" name="Picture 2" descr="C:\Documents and Settings\Renka\Desktop\imagesCAN4AY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5112568" cy="43968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kozák</a:t>
            </a:r>
            <a:endParaRPr lang="sk-SK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736" y="1700808"/>
            <a:ext cx="5040558" cy="37804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suchohríb</a:t>
            </a:r>
            <a:endParaRPr lang="sk-SK" dirty="0"/>
          </a:p>
        </p:txBody>
      </p:sp>
      <p:pic>
        <p:nvPicPr>
          <p:cNvPr id="4" name="Picture 10" descr="ANd9GcSshjhNvgO7DzHlnU8Qx1FGl5J7fnZmGjkaP_Dr4FKdDanc2LL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711070" cy="33952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hliva</a:t>
            </a:r>
            <a:endParaRPr lang="sk-SK" dirty="0"/>
          </a:p>
        </p:txBody>
      </p:sp>
      <p:pic>
        <p:nvPicPr>
          <p:cNvPr id="28674" name="Picture 2" descr="hliva buková Pleurotus pulmonarius (Fr.) Quél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429250" cy="35337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59632" y="3429000"/>
            <a:ext cx="8000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 dirty="0" smtClean="0">
                <a:solidFill>
                  <a:schemeClr val="accent1">
                    <a:lumMod val="75000"/>
                  </a:schemeClr>
                </a:solidFill>
              </a:rPr>
              <a:t>NEJEDLÉ HUBY</a:t>
            </a:r>
            <a:endParaRPr lang="sk-SK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Čechračka</a:t>
            </a:r>
            <a:r>
              <a:rPr lang="sk-SK" dirty="0" smtClean="0"/>
              <a:t> jelšová</a:t>
            </a:r>
            <a:endParaRPr lang="sk-SK" dirty="0"/>
          </a:p>
        </p:txBody>
      </p:sp>
      <p:pic>
        <p:nvPicPr>
          <p:cNvPr id="1026" name="Picture 2" descr="http://files.biologia5.meu.zoznam.sk/200000262-22609235a1/%C4%8Dechra%C4%8Dka%20jel%C5%A1ov%C3%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680520" cy="33786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sz="2800" dirty="0" smtClean="0"/>
              <a:t>Huby môžu mať </a:t>
            </a:r>
            <a:r>
              <a:rPr lang="sk-SK" sz="2800" dirty="0" smtClean="0">
                <a:solidFill>
                  <a:srgbClr val="00B050"/>
                </a:solidFill>
              </a:rPr>
              <a:t>rôznu veľkosť</a:t>
            </a:r>
            <a:r>
              <a:rPr lang="sk-SK" sz="2800" dirty="0" smtClean="0"/>
              <a:t>: viditeľné voľným okom, alebo len pod mikroskopom.</a:t>
            </a:r>
          </a:p>
          <a:p>
            <a:pPr>
              <a:buNone/>
            </a:pPr>
            <a:r>
              <a:rPr lang="sk-SK" sz="2800" dirty="0" smtClean="0"/>
              <a:t>Môžu žiť na živých rastlinách, či živočíchoch: </a:t>
            </a:r>
            <a:r>
              <a:rPr lang="sk-SK" sz="2800" b="1" dirty="0" smtClean="0">
                <a:solidFill>
                  <a:srgbClr val="00B050"/>
                </a:solidFill>
              </a:rPr>
              <a:t>parazitizmus</a:t>
            </a:r>
            <a:r>
              <a:rPr lang="sk-SK" sz="2800" dirty="0" smtClean="0"/>
              <a:t>.</a:t>
            </a:r>
          </a:p>
          <a:p>
            <a:pPr>
              <a:buNone/>
            </a:pPr>
            <a:r>
              <a:rPr lang="sk-SK" sz="2800" dirty="0" smtClean="0"/>
              <a:t>Môžu žiť na odumretých rastlinách: </a:t>
            </a:r>
            <a:r>
              <a:rPr lang="sk-SK" sz="2800" b="1" dirty="0" err="1" smtClean="0">
                <a:solidFill>
                  <a:srgbClr val="00B050"/>
                </a:solidFill>
              </a:rPr>
              <a:t>saprofytizmus</a:t>
            </a:r>
            <a:r>
              <a:rPr lang="sk-SK" sz="2800" dirty="0" smtClean="0"/>
              <a:t>.</a:t>
            </a:r>
          </a:p>
          <a:p>
            <a:pPr>
              <a:buNone/>
            </a:pPr>
            <a:r>
              <a:rPr lang="sk-SK" sz="2800" dirty="0" smtClean="0"/>
              <a:t>V spodnej časti klobúka je </a:t>
            </a:r>
            <a:r>
              <a:rPr lang="sk-SK" sz="2800" b="1" dirty="0" smtClean="0">
                <a:solidFill>
                  <a:srgbClr val="00B050"/>
                </a:solidFill>
              </a:rPr>
              <a:t>plodnica</a:t>
            </a:r>
            <a:r>
              <a:rPr lang="sk-SK" sz="2800" dirty="0" smtClean="0"/>
              <a:t>.</a:t>
            </a:r>
          </a:p>
          <a:p>
            <a:pPr>
              <a:buNone/>
            </a:pPr>
            <a:r>
              <a:rPr lang="sk-SK" sz="2800" dirty="0" smtClean="0"/>
              <a:t>Huby sa rozmnožujú  </a:t>
            </a:r>
            <a:r>
              <a:rPr lang="sk-SK" sz="2800" b="1" dirty="0" smtClean="0">
                <a:solidFill>
                  <a:srgbClr val="00B050"/>
                </a:solidFill>
              </a:rPr>
              <a:t>výtrusmi</a:t>
            </a:r>
            <a:r>
              <a:rPr lang="sk-SK" sz="2800" dirty="0" smtClean="0"/>
              <a:t>, ktoré sú v plodnici huby.</a:t>
            </a:r>
          </a:p>
          <a:p>
            <a:pPr>
              <a:buNone/>
            </a:pPr>
            <a:r>
              <a:rPr lang="sk-SK" sz="2800" dirty="0" smtClean="0"/>
              <a:t>Aj </a:t>
            </a:r>
            <a:r>
              <a:rPr lang="sk-SK" sz="2800" b="1" dirty="0" smtClean="0">
                <a:solidFill>
                  <a:srgbClr val="00B050"/>
                </a:solidFill>
              </a:rPr>
              <a:t>plesne</a:t>
            </a:r>
            <a:r>
              <a:rPr lang="sk-SK" sz="2800" dirty="0" smtClean="0"/>
              <a:t> patria k hubám. Väčšinou sú nebezpečné.</a:t>
            </a:r>
          </a:p>
          <a:p>
            <a:pPr>
              <a:buNone/>
            </a:pPr>
            <a:r>
              <a:rPr lang="sk-SK" sz="2800" dirty="0" smtClean="0"/>
              <a:t>Niektoré plesne používame v liečivách.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00B050"/>
                </a:solidFill>
              </a:rPr>
              <a:t>Alexander </a:t>
            </a:r>
            <a:r>
              <a:rPr lang="sk-SK" sz="2800" b="1" dirty="0" err="1" smtClean="0">
                <a:solidFill>
                  <a:srgbClr val="00B050"/>
                </a:solidFill>
              </a:rPr>
              <a:t>Fleming</a:t>
            </a:r>
            <a:r>
              <a:rPr lang="sk-SK" sz="2800" b="1" dirty="0" smtClean="0">
                <a:solidFill>
                  <a:srgbClr val="00B050"/>
                </a:solidFill>
              </a:rPr>
              <a:t> </a:t>
            </a:r>
            <a:r>
              <a:rPr lang="sk-SK" sz="2800" dirty="0" smtClean="0"/>
              <a:t>objavil, že pleseň penicilín môže ničiť choroboplodné zárodky.</a:t>
            </a:r>
          </a:p>
          <a:p>
            <a:pPr>
              <a:buNone/>
            </a:pPr>
            <a:r>
              <a:rPr lang="sk-SK" sz="2800" dirty="0" smtClean="0"/>
              <a:t>Pri zbere húb rozlišujeme huby</a:t>
            </a:r>
            <a:r>
              <a:rPr lang="sk-SK" sz="2800" b="1" dirty="0" smtClean="0">
                <a:solidFill>
                  <a:srgbClr val="00B050"/>
                </a:solidFill>
              </a:rPr>
              <a:t>: jedlé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00B050"/>
                </a:solidFill>
              </a:rPr>
              <a:t>                                                   nejedlé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00B050"/>
                </a:solidFill>
              </a:rPr>
              <a:t>                                                   jedovaté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Čírovka biela</a:t>
            </a:r>
            <a:endParaRPr lang="sk-SK" dirty="0"/>
          </a:p>
        </p:txBody>
      </p:sp>
      <p:pic>
        <p:nvPicPr>
          <p:cNvPr id="33796" name="Picture 4" descr="http://files.biologia5.meu.zoznam.sk/200000264-ac152ad0e7/%C4%8D%C3%ADrovka%20bi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3096344" cy="42036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Hadovka smradľavá</a:t>
            </a:r>
            <a:endParaRPr lang="sk-SK" dirty="0"/>
          </a:p>
        </p:txBody>
      </p:sp>
      <p:pic>
        <p:nvPicPr>
          <p:cNvPr id="34818" name="Picture 2" descr="http://files.biologia5.meu.zoznam.sk/200000265-354ba36452/hadovka%20smrad%C4%BEav%C3%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3312368" cy="44094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Pečiarka nádherná</a:t>
            </a:r>
            <a:endParaRPr lang="sk-SK" dirty="0"/>
          </a:p>
        </p:txBody>
      </p:sp>
      <p:pic>
        <p:nvPicPr>
          <p:cNvPr id="35842" name="Picture 2" descr="http://files.biologia5.meu.zoznam.sk/200000267-f258bf352a/pe%C4%8Diarka%20n%C3%A1dhern%C3%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4407362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Rýdzik kravský</a:t>
            </a:r>
            <a:endParaRPr lang="sk-SK" dirty="0"/>
          </a:p>
        </p:txBody>
      </p:sp>
      <p:pic>
        <p:nvPicPr>
          <p:cNvPr id="36866" name="Picture 2" descr="http://files.biologia5.meu.zoznam.sk/200000269-1d1981e130/r%C3%BDdzik%20kravsk%C3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4697276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686532" y="2708920"/>
            <a:ext cx="5621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/>
              <a:t>Ďakujem za pozornosť</a:t>
            </a:r>
            <a:r>
              <a:rPr lang="sk-SK" dirty="0" smtClean="0"/>
              <a:t>!</a:t>
            </a:r>
            <a:endParaRPr lang="sk-SK" dirty="0"/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21024"/>
          </a:xfrm>
        </p:spPr>
        <p:txBody>
          <a:bodyPr/>
          <a:lstStyle/>
          <a:p>
            <a:r>
              <a:rPr lang="sk-SK" dirty="0" smtClean="0">
                <a:solidFill>
                  <a:schemeClr val="accent4">
                    <a:lumMod val="50000"/>
                  </a:schemeClr>
                </a:solidFill>
              </a:rPr>
              <a:t>sú súčasťou živej prírody,</a:t>
            </a:r>
          </a:p>
          <a:p>
            <a:r>
              <a:rPr lang="sk-SK" dirty="0" smtClean="0">
                <a:solidFill>
                  <a:schemeClr val="accent4">
                    <a:lumMod val="50000"/>
                  </a:schemeClr>
                </a:solidFill>
              </a:rPr>
              <a:t>majú rôznu veľkosť, niektoré voľným okom nevidíme,</a:t>
            </a:r>
          </a:p>
          <a:p>
            <a:r>
              <a:rPr lang="sk-SK" dirty="0" smtClean="0">
                <a:solidFill>
                  <a:schemeClr val="accent4">
                    <a:lumMod val="50000"/>
                  </a:schemeClr>
                </a:solidFill>
              </a:rPr>
              <a:t>nepohybujú sa,</a:t>
            </a:r>
          </a:p>
          <a:p>
            <a:r>
              <a:rPr lang="sk-SK" dirty="0" smtClean="0">
                <a:solidFill>
                  <a:schemeClr val="accent4">
                    <a:lumMod val="50000"/>
                  </a:schemeClr>
                </a:solidFill>
              </a:rPr>
              <a:t>nemajú listy, nemôžu </a:t>
            </a:r>
            <a:r>
              <a:rPr lang="sk-SK" dirty="0" err="1" smtClean="0">
                <a:solidFill>
                  <a:schemeClr val="accent4">
                    <a:lumMod val="50000"/>
                  </a:schemeClr>
                </a:solidFill>
              </a:rPr>
              <a:t>fotosyntetizovať</a:t>
            </a:r>
            <a:endParaRPr lang="sk-SK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HUBY</a:t>
            </a:r>
            <a:endParaRPr lang="sk-SK" dirty="0"/>
          </a:p>
        </p:txBody>
      </p:sp>
      <p:pic>
        <p:nvPicPr>
          <p:cNvPr id="11266" name="Picture 2" descr="https://encrypted-tbn3.gstatic.com/images?q=tbn:ANd9GcR_y-9nH-S9uS1rgMTV3gohmklaNZwwKZZBfyE0XWCPsh_wa55S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01008"/>
            <a:ext cx="3816424" cy="2858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 Veda o vplyve húb na rozvoj kultúry národa sa nazýva </a:t>
            </a:r>
            <a:r>
              <a:rPr lang="sk-SK" sz="2800" dirty="0" err="1" smtClean="0">
                <a:hlinkClick r:id="rId2" tooltip="Etnomykológia (stránka neexistuje)"/>
              </a:rPr>
              <a:t>etnomykológia</a:t>
            </a:r>
            <a:r>
              <a:rPr lang="sk-SK" sz="2800" dirty="0" smtClean="0"/>
              <a:t>. </a:t>
            </a:r>
          </a:p>
          <a:p>
            <a:r>
              <a:rPr lang="sk-SK" sz="2800" dirty="0" smtClean="0"/>
              <a:t>Huby majú pre človeka len veľmi malý význam ako </a:t>
            </a:r>
            <a:r>
              <a:rPr lang="sk-SK" sz="2800" dirty="0" smtClean="0">
                <a:hlinkClick r:id="rId3" tooltip="Potrava"/>
              </a:rPr>
              <a:t>potrava</a:t>
            </a:r>
            <a:r>
              <a:rPr lang="sk-SK" sz="2800" dirty="0" smtClean="0"/>
              <a:t> (konzumácia plodníc), ale napriek tomu je ich uplatnenie v </a:t>
            </a:r>
            <a:r>
              <a:rPr lang="sk-SK" sz="2800" dirty="0" smtClean="0">
                <a:hlinkClick r:id="rId4" tooltip="Potravinársky priemysel"/>
              </a:rPr>
              <a:t>potravinárskom  priemysle</a:t>
            </a:r>
            <a:r>
              <a:rPr lang="sk-SK" sz="2800" dirty="0" smtClean="0"/>
              <a:t> obrovské. Jednobunkové huby, </a:t>
            </a:r>
            <a:r>
              <a:rPr lang="sk-SK" sz="2800" dirty="0" smtClean="0">
                <a:hlinkClick r:id="rId5" tooltip="Kvasinky"/>
              </a:rPr>
              <a:t>kvasinky</a:t>
            </a:r>
            <a:r>
              <a:rPr lang="sk-SK" sz="2800" dirty="0" smtClean="0"/>
              <a:t>, sa využívajú pri výrobe pečiva, jogurtov, syrov a podobne</a:t>
            </a:r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sk-SK" sz="2800" dirty="0" smtClean="0"/>
              <a:t>Huby, na rozdiel od živočíchov, potravu neprehĺtajú a ani netrávia vo svojom tele.</a:t>
            </a:r>
          </a:p>
          <a:p>
            <a:pPr algn="ctr">
              <a:buFont typeface="Wingdings" pitchFamily="2" charset="2"/>
              <a:buNone/>
            </a:pPr>
            <a:r>
              <a:rPr lang="sk-SK" sz="2800" dirty="0" smtClean="0"/>
              <a:t>Robia to inak. Živia sa vstrebávaním potravy. Majú vlákna ktoré sa volajú </a:t>
            </a:r>
            <a:r>
              <a:rPr lang="sk-SK" sz="2800" dirty="0" err="1" smtClean="0"/>
              <a:t>hýfy</a:t>
            </a:r>
            <a:r>
              <a:rPr lang="sk-SK" sz="2800" dirty="0" smtClean="0"/>
              <a:t> a vďaka ním svoju potravu prerastajú.</a:t>
            </a:r>
          </a:p>
          <a:p>
            <a:pPr algn="ctr">
              <a:buFont typeface="Wingdings" pitchFamily="2" charset="2"/>
              <a:buNone/>
            </a:pPr>
            <a:r>
              <a:rPr lang="sk-SK" sz="2800" dirty="0" smtClean="0"/>
              <a:t>Niektoré huby sa živia rastlinami, iné živočíchmi.</a:t>
            </a:r>
          </a:p>
          <a:p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Časti huby</a:t>
            </a:r>
            <a:endParaRPr lang="sk-SK" dirty="0"/>
          </a:p>
        </p:txBody>
      </p:sp>
      <p:pic>
        <p:nvPicPr>
          <p:cNvPr id="3" name="Picture 2" descr="http://prirodoveda34.szm.com/zhrnuti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219575" cy="35337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http://prirodoveda34.szm.com/cast_hu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484784"/>
            <a:ext cx="3082925" cy="43926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BlokTextu 5"/>
          <p:cNvSpPr txBox="1"/>
          <p:nvPr/>
        </p:nvSpPr>
        <p:spPr>
          <a:xfrm>
            <a:off x="3707904" y="5877272"/>
            <a:ext cx="567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klobúk, hlúbik, podhubie</a:t>
            </a:r>
            <a:endParaRPr lang="sk-SK" sz="32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31584" y="2852936"/>
            <a:ext cx="8760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000" dirty="0" smtClean="0">
                <a:solidFill>
                  <a:schemeClr val="accent1">
                    <a:lumMod val="75000"/>
                  </a:schemeClr>
                </a:solidFill>
              </a:rPr>
              <a:t>JEDLÉ HUBY</a:t>
            </a:r>
            <a:endParaRPr lang="sk-SK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Bedľa vysoká</a:t>
            </a:r>
            <a:endParaRPr lang="sk-SK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2204864"/>
            <a:ext cx="4499801" cy="34882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Hríb dubový</a:t>
            </a:r>
            <a:endParaRPr lang="sk-SK" dirty="0"/>
          </a:p>
        </p:txBody>
      </p:sp>
      <p:pic>
        <p:nvPicPr>
          <p:cNvPr id="4" name="Picture 16" descr="ANd9GcSzinYawafvvZ2FMsvXJQKk_mQ1QObIVa2-_K45I-Kn49d-7R3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5095123" cy="38164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112</TotalTime>
  <Words>215</Words>
  <Application>Microsoft Office PowerPoint</Application>
  <PresentationFormat>Prezentácia na obrazovke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Papier</vt:lpstr>
      <vt:lpstr>HUBY JEDLÉ a NEJEDLÉ</vt:lpstr>
      <vt:lpstr>Snímka 2</vt:lpstr>
      <vt:lpstr>HUBY</vt:lpstr>
      <vt:lpstr>Snímka 4</vt:lpstr>
      <vt:lpstr>Snímka 5</vt:lpstr>
      <vt:lpstr>Časti huby</vt:lpstr>
      <vt:lpstr>Snímka 7</vt:lpstr>
      <vt:lpstr>Bedľa vysoká</vt:lpstr>
      <vt:lpstr>Hríb dubový</vt:lpstr>
      <vt:lpstr>Šampiňón, pečiarka</vt:lpstr>
      <vt:lpstr>Plávka </vt:lpstr>
      <vt:lpstr>kuriatko</vt:lpstr>
      <vt:lpstr>rýdzik</vt:lpstr>
      <vt:lpstr>vatovec</vt:lpstr>
      <vt:lpstr>kozák</vt:lpstr>
      <vt:lpstr>suchohríb</vt:lpstr>
      <vt:lpstr>hliva</vt:lpstr>
      <vt:lpstr>Snímka 18</vt:lpstr>
      <vt:lpstr>Čechračka jelšová</vt:lpstr>
      <vt:lpstr>Čírovka biela</vt:lpstr>
      <vt:lpstr>Hadovka smradľavá</vt:lpstr>
      <vt:lpstr>Pečiarka nádherná</vt:lpstr>
      <vt:lpstr>Rýdzik kravský</vt:lpstr>
      <vt:lpstr>Snímka 24</vt:lpstr>
    </vt:vector>
  </TitlesOfParts>
  <Company>ŠPÚ - projekt Jazyky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SPU</dc:creator>
  <cp:lastModifiedBy>SPU</cp:lastModifiedBy>
  <cp:revision>20</cp:revision>
  <dcterms:created xsi:type="dcterms:W3CDTF">2014-05-26T19:27:03Z</dcterms:created>
  <dcterms:modified xsi:type="dcterms:W3CDTF">2014-05-28T21:08:21Z</dcterms:modified>
</cp:coreProperties>
</file>