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67" r:id="rId3"/>
    <p:sldId id="260" r:id="rId4"/>
    <p:sldId id="268" r:id="rId5"/>
    <p:sldId id="259" r:id="rId6"/>
    <p:sldId id="265" r:id="rId7"/>
    <p:sldId id="264" r:id="rId8"/>
    <p:sldId id="258" r:id="rId9"/>
    <p:sldId id="262" r:id="rId10"/>
    <p:sldId id="263" r:id="rId11"/>
    <p:sldId id="266" r:id="rId1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1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6E70FB-BD69-46FA-860F-D7DE164D4423}" type="datetimeFigureOut">
              <a:rPr lang="sk-SK" smtClean="0"/>
              <a:t>7. 12. 2017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98BFA3-0910-430A-B1F9-E09FA5DEC93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4552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V</a:t>
            </a:r>
            <a:r>
              <a:rPr lang="sk-SK" baseline="0" dirty="0" smtClean="0"/>
              <a:t>o svojom vstupe by som Vám chcela povedať niekoľko</a:t>
            </a:r>
            <a:r>
              <a:rPr lang="sk-SK" dirty="0" smtClean="0"/>
              <a:t> informácií o programe Erasmus+ a možnostiach jeho využitia na našich </a:t>
            </a:r>
            <a:r>
              <a:rPr lang="sk-SK" dirty="0" smtClean="0"/>
              <a:t>školách.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98BFA3-0910-430A-B1F9-E09FA5DEC933}" type="slidenum">
              <a:rPr lang="sk-SK" smtClean="0"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514975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Erasmus+</a:t>
            </a:r>
            <a:r>
              <a:rPr lang="sk-SK" baseline="0" dirty="0" smtClean="0"/>
              <a:t> je grantový program poskytujúci finančné prostriedky na realizáciu aktivít v materských až vysokých školách. Každoročne je približne 12 rôznych typov výziev. Ja by som Vás chcela poinformovať o 2 z nich, ktoré sú na našich školách najlepšie využiteľné.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98BFA3-0910-430A-B1F9-E09FA5DEC933}" type="slidenum">
              <a:rPr lang="sk-SK" smtClean="0"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74807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Projekty</a:t>
            </a:r>
            <a:r>
              <a:rPr lang="sk-SK" baseline="0" dirty="0" smtClean="0"/>
              <a:t> v rámci tejto KA umožňujú realizovať zahraničné cesty pedagogickým a nepedagogickým zamestnancom školy.  Učiteľ už má svoj zabehnutý systém, často už upadne do stereotypu a práve na zahraničnej ceste  môže učiteľ získať novú motiváciu, nové nápady na oživenie vyučovacieho procesu. Človek získa viac sebadôvery a nebojí sa vyučovanie obohacovať novými pre žiakov atraktívnymi témami. 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98BFA3-0910-430A-B1F9-E09FA5DEC933}" type="slidenum">
              <a:rPr lang="sk-SK" smtClean="0"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837739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S nájdením</a:t>
            </a:r>
            <a:r>
              <a:rPr lang="sk-SK" baseline="0" dirty="0" smtClean="0"/>
              <a:t> organizácie poskytujúcej kurzy nie sú problémy. V priebehu 2 dní sa dá všetko stihnúť.  Problému sú s nájdením partnerskej školy, hlavne v KA 2. Pri vycestovaní so študentmi, ktorí sú ubytovaní v rodinách je nutné mať istotu, že hosťujúca rodina neuznáva názory nezlučiteľné s kresťanskou filozofiou, resp. morálkou.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98BFA3-0910-430A-B1F9-E09FA5DEC933}" type="slidenum">
              <a:rPr lang="sk-SK" smtClean="0"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71920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uhlý trojuho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ľná form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ľná form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ľná form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ovná spojnic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AAC9B1B-F281-4FAC-89D0-E828B5163659}" type="datetimeFigureOut">
              <a:rPr lang="sk-SK" smtClean="0"/>
              <a:t>7. 12. 2017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866729F-7A56-4B93-9636-694F1197C16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AC9B1B-F281-4FAC-89D0-E828B5163659}" type="datetimeFigureOut">
              <a:rPr lang="sk-SK" smtClean="0"/>
              <a:t>7. 12. 2017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66729F-7A56-4B93-9636-694F1197C16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AC9B1B-F281-4FAC-89D0-E828B5163659}" type="datetimeFigureOut">
              <a:rPr lang="sk-SK" smtClean="0"/>
              <a:t>7. 12. 2017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66729F-7A56-4B93-9636-694F1197C16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AC9B1B-F281-4FAC-89D0-E828B5163659}" type="datetimeFigureOut">
              <a:rPr lang="sk-SK" smtClean="0"/>
              <a:t>7. 12. 2017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66729F-7A56-4B93-9636-694F1197C165}" type="slidenum">
              <a:rPr lang="sk-SK" smtClean="0"/>
              <a:t>‹#›</a:t>
            </a:fld>
            <a:endParaRPr lang="sk-SK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AC9B1B-F281-4FAC-89D0-E828B5163659}" type="datetimeFigureOut">
              <a:rPr lang="sk-SK" smtClean="0"/>
              <a:t>7. 12. 2017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66729F-7A56-4B93-9636-694F1197C165}" type="slidenum">
              <a:rPr lang="sk-SK" smtClean="0"/>
              <a:t>‹#›</a:t>
            </a:fld>
            <a:endParaRPr lang="sk-SK"/>
          </a:p>
        </p:txBody>
      </p:sp>
      <p:sp>
        <p:nvSpPr>
          <p:cNvPr id="7" name="Výlož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Výlož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AC9B1B-F281-4FAC-89D0-E828B5163659}" type="datetimeFigureOut">
              <a:rPr lang="sk-SK" smtClean="0"/>
              <a:t>7. 12. 2017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66729F-7A56-4B93-9636-694F1197C165}" type="slidenum">
              <a:rPr lang="sk-SK" smtClean="0"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AC9B1B-F281-4FAC-89D0-E828B5163659}" type="datetimeFigureOut">
              <a:rPr lang="sk-SK" smtClean="0"/>
              <a:t>7. 12. 2017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66729F-7A56-4B93-9636-694F1197C165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AC9B1B-F281-4FAC-89D0-E828B5163659}" type="datetimeFigureOut">
              <a:rPr lang="sk-SK" smtClean="0"/>
              <a:t>7. 12. 2017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66729F-7A56-4B93-9636-694F1197C165}" type="slidenum">
              <a:rPr lang="sk-SK" smtClean="0"/>
              <a:t>‹#›</a:t>
            </a:fld>
            <a:endParaRPr lang="sk-SK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AC9B1B-F281-4FAC-89D0-E828B5163659}" type="datetimeFigureOut">
              <a:rPr lang="sk-SK" smtClean="0"/>
              <a:t>7. 12. 2017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66729F-7A56-4B93-9636-694F1197C16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AAC9B1B-F281-4FAC-89D0-E828B5163659}" type="datetimeFigureOut">
              <a:rPr lang="sk-SK" smtClean="0"/>
              <a:t>7. 12. 2017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66729F-7A56-4B93-9636-694F1197C165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AAC9B1B-F281-4FAC-89D0-E828B5163659}" type="datetimeFigureOut">
              <a:rPr lang="sk-SK" smtClean="0"/>
              <a:t>7. 12. 2017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866729F-7A56-4B93-9636-694F1197C165}" type="slidenum">
              <a:rPr lang="sk-SK" smtClean="0"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ľná forma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uhlý trojuho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ovná spojnic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Výlož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Výlož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ľná forma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ľná forma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uhlý trojuho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ovná spojnic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AAC9B1B-F281-4FAC-89D0-E828B5163659}" type="datetimeFigureOut">
              <a:rPr lang="sk-SK" smtClean="0"/>
              <a:t>7. 12. 2017</a:t>
            </a:fld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866729F-7A56-4B93-9636-694F1197C165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sk-SK" sz="4000" dirty="0" smtClean="0"/>
              <a:t>Využitie programu </a:t>
            </a:r>
            <a:r>
              <a:rPr lang="sk-SK" sz="4000" dirty="0" err="1" smtClean="0"/>
              <a:t>Erasmus</a:t>
            </a:r>
            <a:r>
              <a:rPr lang="sk-SK" sz="4000" dirty="0" smtClean="0"/>
              <a:t>+ pri zvýšení kvality výučby a vzdelávania v školách</a:t>
            </a:r>
            <a:endParaRPr lang="sk-SK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4221087"/>
            <a:ext cx="7772400" cy="590223"/>
          </a:xfrm>
        </p:spPr>
        <p:txBody>
          <a:bodyPr/>
          <a:lstStyle/>
          <a:p>
            <a:r>
              <a:rPr lang="sk-SK" dirty="0" smtClean="0"/>
              <a:t>Marianna </a:t>
            </a:r>
            <a:r>
              <a:rPr lang="sk-SK" dirty="0" err="1" smtClean="0"/>
              <a:t>Iľkovičová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539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sk-SK" b="1" dirty="0" smtClean="0"/>
              <a:t>1. Formálne kritériá: </a:t>
            </a:r>
          </a:p>
          <a:p>
            <a:r>
              <a:rPr lang="sk-SK" sz="2400" dirty="0" smtClean="0"/>
              <a:t>projekt </a:t>
            </a:r>
            <a:r>
              <a:rPr lang="sk-SK" sz="2400" dirty="0" smtClean="0"/>
              <a:t>podaný elektronicky v stanovenom termíne</a:t>
            </a:r>
          </a:p>
          <a:p>
            <a:r>
              <a:rPr lang="sk-SK" sz="2400" dirty="0" smtClean="0"/>
              <a:t>projekt </a:t>
            </a:r>
            <a:r>
              <a:rPr lang="sk-SK" sz="2400" dirty="0" smtClean="0"/>
              <a:t>podaný na oficiálnom a aktuálnom formulári prihlášky </a:t>
            </a:r>
          </a:p>
          <a:p>
            <a:r>
              <a:rPr lang="sk-SK" sz="2400" dirty="0" smtClean="0"/>
              <a:t>povinné </a:t>
            </a:r>
            <a:r>
              <a:rPr lang="sk-SK" sz="2400" dirty="0" smtClean="0"/>
              <a:t>prílohy</a:t>
            </a:r>
          </a:p>
          <a:p>
            <a:pPr marL="109728" indent="0">
              <a:buNone/>
            </a:pPr>
            <a:r>
              <a:rPr lang="sk-SK" b="1" dirty="0" smtClean="0"/>
              <a:t>2. Kvalitatívne kritériá na pridelenie grantu:</a:t>
            </a:r>
          </a:p>
          <a:p>
            <a:r>
              <a:rPr lang="sk-SK" sz="2200" dirty="0" smtClean="0"/>
              <a:t>Relevantnosť </a:t>
            </a:r>
            <a:r>
              <a:rPr lang="sk-SK" sz="2200" dirty="0" smtClean="0"/>
              <a:t>projektu –30 bodov</a:t>
            </a:r>
          </a:p>
          <a:p>
            <a:r>
              <a:rPr lang="sk-SK" sz="2200" dirty="0" smtClean="0"/>
              <a:t>Kvalita </a:t>
            </a:r>
            <a:r>
              <a:rPr lang="sk-SK" sz="2200" dirty="0" smtClean="0"/>
              <a:t>návrhu a realizácie projektu – 40 bodov</a:t>
            </a:r>
          </a:p>
          <a:p>
            <a:r>
              <a:rPr lang="sk-SK" sz="2200" dirty="0" smtClean="0"/>
              <a:t>Dopad </a:t>
            </a:r>
            <a:r>
              <a:rPr lang="sk-SK" sz="2200" dirty="0" smtClean="0"/>
              <a:t>a šírenie výsledkov –30 bodov</a:t>
            </a:r>
          </a:p>
          <a:p>
            <a:pPr marL="109728" indent="0">
              <a:buNone/>
            </a:pPr>
            <a:r>
              <a:rPr lang="sk-SK" sz="2600" dirty="0" smtClean="0"/>
              <a:t>Minimálny počet bodov 60 zo 100 a súčasne 50% bodov v každom kritériu.</a:t>
            </a:r>
          </a:p>
          <a:p>
            <a:pPr marL="109728" indent="0">
              <a:buNone/>
            </a:pPr>
            <a:r>
              <a:rPr lang="sk-SK" sz="2600" dirty="0" smtClean="0"/>
              <a:t>Financujú sa len najkvalitnejšie prihlášky do výšky dostupného rozpočtu.</a:t>
            </a:r>
          </a:p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KRITÉRIÁ VÝBERU</a:t>
            </a:r>
            <a:br>
              <a:rPr lang="sk-SK" dirty="0" smtClean="0"/>
            </a:b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Ďakujem za pozornosť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sk-SK" sz="2800" dirty="0" smtClean="0"/>
              <a:t>12 rôznych výziev pre MŠ - VŠ</a:t>
            </a:r>
          </a:p>
          <a:p>
            <a:pPr marL="109728" indent="0">
              <a:spcBef>
                <a:spcPts val="1800"/>
              </a:spcBef>
              <a:buNone/>
            </a:pPr>
            <a:r>
              <a:rPr lang="sk-SK" sz="2800" b="1" dirty="0" smtClean="0"/>
              <a:t>Kľúčová akcia 1</a:t>
            </a:r>
          </a:p>
          <a:p>
            <a:pPr>
              <a:spcBef>
                <a:spcPts val="1800"/>
              </a:spcBef>
            </a:pPr>
            <a:r>
              <a:rPr lang="sk-SK" sz="2800" dirty="0" smtClean="0"/>
              <a:t>KA101   </a:t>
            </a:r>
            <a:r>
              <a:rPr lang="sk-SK" sz="2800" dirty="0"/>
              <a:t>Mobilita </a:t>
            </a:r>
            <a:r>
              <a:rPr lang="sk-SK" sz="2800" dirty="0" smtClean="0"/>
              <a:t>pracovníkov v </a:t>
            </a:r>
            <a:r>
              <a:rPr lang="sk-SK" sz="2800" dirty="0"/>
              <a:t>oblasti školského vzdelávania </a:t>
            </a:r>
            <a:r>
              <a:rPr lang="sk-SK" sz="2800" dirty="0" smtClean="0"/>
              <a:t>(pre zamestnancov)</a:t>
            </a:r>
          </a:p>
          <a:p>
            <a:pPr marL="109728" indent="0">
              <a:spcBef>
                <a:spcPts val="1800"/>
              </a:spcBef>
              <a:buNone/>
            </a:pPr>
            <a:r>
              <a:rPr lang="sk-SK" sz="2800" b="1" dirty="0" smtClean="0"/>
              <a:t>Kľúčová akcia 2</a:t>
            </a:r>
          </a:p>
          <a:p>
            <a:pPr>
              <a:spcBef>
                <a:spcPts val="1800"/>
              </a:spcBef>
            </a:pPr>
            <a:r>
              <a:rPr lang="sk-SK" sz="2800" dirty="0" smtClean="0"/>
              <a:t>KA201 </a:t>
            </a:r>
            <a:r>
              <a:rPr lang="sk-SK" sz="2800" dirty="0"/>
              <a:t>Strategické partnerstvá pre školské vzdelávanie (pre pedagógov aj žiakov)</a:t>
            </a:r>
          </a:p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Výzvy programu Erasmus+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25746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09728" indent="0">
              <a:spcBef>
                <a:spcPts val="1200"/>
              </a:spcBef>
              <a:buNone/>
            </a:pPr>
            <a:r>
              <a:rPr lang="sk-SK" sz="2800" b="1" dirty="0" smtClean="0"/>
              <a:t>Oprávnení účastníci</a:t>
            </a:r>
          </a:p>
          <a:p>
            <a:pPr>
              <a:spcBef>
                <a:spcPts val="1200"/>
              </a:spcBef>
            </a:pPr>
            <a:r>
              <a:rPr lang="sk-SK" dirty="0" smtClean="0"/>
              <a:t>pedagogickí </a:t>
            </a:r>
            <a:r>
              <a:rPr lang="sk-SK" dirty="0" smtClean="0"/>
              <a:t>aj nepedagogickí zamestnanci </a:t>
            </a:r>
            <a:endParaRPr lang="sk-SK" dirty="0" smtClean="0"/>
          </a:p>
          <a:p>
            <a:pPr marL="109728" indent="0">
              <a:spcBef>
                <a:spcPts val="1200"/>
              </a:spcBef>
              <a:buNone/>
            </a:pPr>
            <a:r>
              <a:rPr lang="sk-SK" sz="2800" b="1" dirty="0" smtClean="0"/>
              <a:t>Prečo vycestovať?</a:t>
            </a:r>
          </a:p>
          <a:p>
            <a:pPr>
              <a:spcBef>
                <a:spcPts val="1200"/>
              </a:spcBef>
            </a:pPr>
            <a:r>
              <a:rPr lang="sk-SK" sz="2800" dirty="0" smtClean="0"/>
              <a:t>získať nové skúsenosti, resp. nápady na oživenie vyučovacieho procesu</a:t>
            </a:r>
          </a:p>
          <a:p>
            <a:pPr>
              <a:spcBef>
                <a:spcPts val="1200"/>
              </a:spcBef>
            </a:pPr>
            <a:r>
              <a:rPr lang="sk-SK" sz="2800" dirty="0" smtClean="0"/>
              <a:t>pomoc pri zapracovaní pre žiakov aktuálnych a zaujímavých tém do UO (programovanie Lego robotov, aplikácií, nácvik cudzojazyčných divadelných predstavení, ...)</a:t>
            </a:r>
            <a:endParaRPr lang="sk-SK" sz="2800" dirty="0" smtClean="0"/>
          </a:p>
          <a:p>
            <a:endParaRPr lang="sk-SK" dirty="0" smtClean="0"/>
          </a:p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KA101   Mobilita pracovníkov         v oblasti školského vzdelávania 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sk-SK" sz="2800" dirty="0" smtClean="0"/>
              <a:t>účasť </a:t>
            </a:r>
            <a:r>
              <a:rPr lang="sk-SK" sz="2800" dirty="0"/>
              <a:t>na štruktúrovaných kurzoch, resp. </a:t>
            </a:r>
            <a:r>
              <a:rPr lang="sk-SK" sz="2800" dirty="0" smtClean="0"/>
              <a:t>školeniach </a:t>
            </a:r>
            <a:endParaRPr lang="sk-SK" sz="2800" dirty="0"/>
          </a:p>
          <a:p>
            <a:pPr>
              <a:spcBef>
                <a:spcPts val="1800"/>
              </a:spcBef>
            </a:pPr>
            <a:r>
              <a:rPr lang="sk-SK" sz="2800" dirty="0" smtClean="0"/>
              <a:t>výučba </a:t>
            </a:r>
            <a:r>
              <a:rPr lang="sk-SK" sz="2800" dirty="0"/>
              <a:t>v partnerskej škole v krajine programu</a:t>
            </a:r>
          </a:p>
          <a:p>
            <a:pPr>
              <a:spcBef>
                <a:spcPts val="1800"/>
              </a:spcBef>
            </a:pPr>
            <a:r>
              <a:rPr lang="sk-SK" sz="2800" dirty="0" smtClean="0"/>
              <a:t>„</a:t>
            </a:r>
            <a:r>
              <a:rPr lang="sk-SK" sz="2800" dirty="0" err="1"/>
              <a:t>job</a:t>
            </a:r>
            <a:r>
              <a:rPr lang="sk-SK" sz="2800" dirty="0"/>
              <a:t> </a:t>
            </a:r>
            <a:r>
              <a:rPr lang="sk-SK" sz="2800" dirty="0" err="1"/>
              <a:t>shadowing</a:t>
            </a:r>
            <a:r>
              <a:rPr lang="sk-SK" sz="2800" dirty="0"/>
              <a:t>“ v partnerskej škole </a:t>
            </a:r>
            <a:r>
              <a:rPr lang="sk-SK" sz="2800" dirty="0" smtClean="0"/>
              <a:t>alebo relevantnej </a:t>
            </a:r>
            <a:r>
              <a:rPr lang="sk-SK" sz="2800" dirty="0"/>
              <a:t>organizácii aktívnej v sektore </a:t>
            </a:r>
            <a:r>
              <a:rPr lang="sk-SK" sz="2800" dirty="0" smtClean="0"/>
              <a:t>ŠV</a:t>
            </a:r>
          </a:p>
          <a:p>
            <a:pPr>
              <a:spcBef>
                <a:spcPts val="1800"/>
              </a:spcBef>
            </a:pPr>
            <a:r>
              <a:rPr lang="sk-SK" sz="2800" b="1" dirty="0" smtClean="0"/>
              <a:t>Trvanie: </a:t>
            </a:r>
            <a:r>
              <a:rPr lang="sk-SK" sz="2800" dirty="0" smtClean="0"/>
              <a:t>2 dni – 2 mesiace</a:t>
            </a:r>
            <a:endParaRPr lang="sk-SK" sz="2800" b="1" dirty="0" smtClean="0"/>
          </a:p>
          <a:p>
            <a:pPr>
              <a:spcBef>
                <a:spcPts val="1800"/>
              </a:spcBef>
            </a:pPr>
            <a:r>
              <a:rPr lang="sk-SK" sz="2800" b="1" dirty="0" smtClean="0"/>
              <a:t>Problémy s nájdením partnerskej školy</a:t>
            </a:r>
            <a:endParaRPr lang="sk-SK" sz="2800" b="1" dirty="0"/>
          </a:p>
          <a:p>
            <a:endParaRPr lang="sk-SK" sz="2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Oprávnené aktivity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3444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323528" y="2348880"/>
            <a:ext cx="8568952" cy="3658411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sk-SK" sz="2800" dirty="0" smtClean="0"/>
              <a:t>Členské </a:t>
            </a:r>
            <a:r>
              <a:rPr lang="sk-SK" sz="2800" dirty="0" smtClean="0"/>
              <a:t>štáty </a:t>
            </a:r>
            <a:r>
              <a:rPr lang="sk-SK" sz="2800" dirty="0" smtClean="0"/>
              <a:t>EÚ (28)</a:t>
            </a:r>
            <a:endParaRPr lang="sk-SK" sz="2800" dirty="0" smtClean="0"/>
          </a:p>
          <a:p>
            <a:pPr>
              <a:spcBef>
                <a:spcPts val="1800"/>
              </a:spcBef>
            </a:pPr>
            <a:r>
              <a:rPr lang="sk-SK" sz="2800" dirty="0" smtClean="0"/>
              <a:t>Krajiny </a:t>
            </a:r>
            <a:r>
              <a:rPr lang="sk-SK" sz="2800" dirty="0" smtClean="0"/>
              <a:t>Európskej zóny voľného </a:t>
            </a:r>
            <a:r>
              <a:rPr lang="sk-SK" sz="2800" dirty="0" smtClean="0"/>
              <a:t>obchodu (3)</a:t>
            </a:r>
          </a:p>
          <a:p>
            <a:pPr>
              <a:spcBef>
                <a:spcPts val="1800"/>
              </a:spcBef>
            </a:pPr>
            <a:r>
              <a:rPr lang="sk-SK" sz="2800" dirty="0" smtClean="0"/>
              <a:t>Kandidátske krajiny (2)</a:t>
            </a:r>
            <a:endParaRPr lang="sk-SK" sz="2800" dirty="0" smtClean="0"/>
          </a:p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Krajiny programu </a:t>
            </a:r>
            <a:r>
              <a:rPr lang="sk-SK" dirty="0" err="1" smtClean="0"/>
              <a:t>Erasmus</a:t>
            </a:r>
            <a:r>
              <a:rPr lang="sk-SK" dirty="0" smtClean="0"/>
              <a:t>+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sk-SK" sz="2800" dirty="0" smtClean="0"/>
              <a:t>cestovné </a:t>
            </a:r>
            <a:r>
              <a:rPr lang="sk-SK" sz="2800" dirty="0" smtClean="0"/>
              <a:t>náklady (vzdialenostné pásmo )</a:t>
            </a:r>
          </a:p>
          <a:p>
            <a:pPr marL="109728" indent="0">
              <a:spcBef>
                <a:spcPts val="1800"/>
              </a:spcBef>
              <a:buNone/>
            </a:pPr>
            <a:r>
              <a:rPr lang="sk-SK" sz="2800" dirty="0" smtClean="0"/>
              <a:t>   od 500 km do 2000 km -275 €</a:t>
            </a:r>
          </a:p>
          <a:p>
            <a:pPr>
              <a:spcBef>
                <a:spcPts val="1800"/>
              </a:spcBef>
            </a:pPr>
            <a:r>
              <a:rPr lang="sk-SK" sz="2800" dirty="0" smtClean="0"/>
              <a:t>poplatok </a:t>
            </a:r>
            <a:r>
              <a:rPr lang="sk-SK" sz="2800" dirty="0" smtClean="0"/>
              <a:t>za kurz </a:t>
            </a:r>
            <a:r>
              <a:rPr lang="sk-SK" sz="2800" dirty="0" smtClean="0"/>
              <a:t>70 €</a:t>
            </a:r>
            <a:r>
              <a:rPr lang="sk-SK" sz="2800" dirty="0" smtClean="0"/>
              <a:t>/1deň/1 osoba  (maximálne 700€).</a:t>
            </a:r>
          </a:p>
          <a:p>
            <a:pPr>
              <a:spcBef>
                <a:spcPts val="1800"/>
              </a:spcBef>
            </a:pPr>
            <a:r>
              <a:rPr lang="sk-SK" sz="2800" dirty="0" smtClean="0"/>
              <a:t>podpora </a:t>
            </a:r>
            <a:r>
              <a:rPr lang="sk-SK" sz="2800" dirty="0" smtClean="0"/>
              <a:t>jednotlivcov (podľa krajiny </a:t>
            </a:r>
            <a:r>
              <a:rPr lang="sk-SK" sz="2800" dirty="0" smtClean="0"/>
              <a:t>75 €</a:t>
            </a:r>
            <a:r>
              <a:rPr lang="sk-SK" sz="2800" dirty="0" smtClean="0"/>
              <a:t>-</a:t>
            </a:r>
            <a:r>
              <a:rPr lang="sk-SK" sz="2800" dirty="0" smtClean="0"/>
              <a:t>120 €</a:t>
            </a:r>
            <a:r>
              <a:rPr lang="sk-SK" sz="2800" dirty="0" smtClean="0"/>
              <a:t>/deň</a:t>
            </a:r>
            <a:r>
              <a:rPr lang="sk-SK" sz="2800" dirty="0" smtClean="0"/>
              <a:t>)</a:t>
            </a:r>
          </a:p>
          <a:p>
            <a:pPr>
              <a:spcBef>
                <a:spcPts val="1800"/>
              </a:spcBef>
            </a:pPr>
            <a:r>
              <a:rPr lang="sk-SK" sz="2800" dirty="0" smtClean="0"/>
              <a:t>podpora </a:t>
            </a:r>
            <a:r>
              <a:rPr lang="sk-SK" sz="2800" dirty="0"/>
              <a:t>na organizáciu 350 €/osoba</a:t>
            </a:r>
          </a:p>
          <a:p>
            <a:pPr>
              <a:spcBef>
                <a:spcPts val="1800"/>
              </a:spcBef>
            </a:pPr>
            <a:endParaRPr lang="sk-SK" sz="2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Rozpočet a jeho kategórie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spcBef>
                <a:spcPts val="1800"/>
              </a:spcBef>
              <a:buNone/>
            </a:pPr>
            <a:r>
              <a:rPr lang="sk-SK" sz="2800" dirty="0" smtClean="0"/>
              <a:t>Modely financovania KA1 projektov v roku 2018:</a:t>
            </a:r>
          </a:p>
          <a:p>
            <a:pPr>
              <a:spcBef>
                <a:spcPts val="1800"/>
              </a:spcBef>
            </a:pPr>
            <a:r>
              <a:rPr lang="sk-SK" sz="2800" dirty="0" smtClean="0"/>
              <a:t>projekty </a:t>
            </a:r>
            <a:r>
              <a:rPr lang="sk-SK" sz="2800" dirty="0" smtClean="0"/>
              <a:t>v trvaní 1 rok: 80% + 20%</a:t>
            </a:r>
          </a:p>
          <a:p>
            <a:pPr>
              <a:spcBef>
                <a:spcPts val="1800"/>
              </a:spcBef>
            </a:pPr>
            <a:r>
              <a:rPr lang="sk-SK" sz="2800" dirty="0" smtClean="0"/>
              <a:t>projekty </a:t>
            </a:r>
            <a:r>
              <a:rPr lang="sk-SK" sz="2800" dirty="0" smtClean="0"/>
              <a:t>v trvaní viac ako 1 rok: 40% + 40% + 20%</a:t>
            </a:r>
          </a:p>
          <a:p>
            <a:pPr marL="109728" indent="0">
              <a:spcBef>
                <a:spcPts val="1800"/>
              </a:spcBef>
              <a:buNone/>
            </a:pPr>
            <a:r>
              <a:rPr lang="sk-SK" sz="2800" dirty="0" smtClean="0"/>
              <a:t>Potrebné </a:t>
            </a:r>
            <a:r>
              <a:rPr lang="sk-SK" sz="2800" dirty="0" err="1" smtClean="0"/>
              <a:t>predfinancovanie</a:t>
            </a:r>
            <a:r>
              <a:rPr lang="sk-SK" sz="2800" dirty="0" smtClean="0"/>
              <a:t> grantu z vlastných zdrojov vo výške 20%!</a:t>
            </a:r>
          </a:p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Finančné podmienky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sk-SK" b="1" dirty="0" smtClean="0"/>
              <a:t>Termín </a:t>
            </a:r>
            <a:r>
              <a:rPr lang="sk-SK" b="1" dirty="0" smtClean="0"/>
              <a:t>podania prihlášky  (podávajú sa len online)</a:t>
            </a:r>
          </a:p>
          <a:p>
            <a:r>
              <a:rPr lang="sk-SK" sz="2400" dirty="0" smtClean="0"/>
              <a:t>KA1 – 1. február 2018</a:t>
            </a:r>
          </a:p>
          <a:p>
            <a:r>
              <a:rPr lang="sk-SK" sz="2400" dirty="0" smtClean="0"/>
              <a:t>KA2 – 21. marca </a:t>
            </a:r>
            <a:r>
              <a:rPr lang="sk-SK" sz="2400" dirty="0" smtClean="0"/>
              <a:t>2018</a:t>
            </a:r>
          </a:p>
          <a:p>
            <a:pPr marL="109728" indent="0">
              <a:buNone/>
            </a:pPr>
            <a:r>
              <a:rPr lang="sk-SK" b="1" dirty="0" smtClean="0"/>
              <a:t>Začiatok </a:t>
            </a:r>
            <a:r>
              <a:rPr lang="sk-SK" b="1" dirty="0" smtClean="0"/>
              <a:t>realizácie projektu od:</a:t>
            </a:r>
          </a:p>
          <a:p>
            <a:r>
              <a:rPr lang="sk-SK" sz="2400" dirty="0" smtClean="0"/>
              <a:t>KA1 – 1. júna 2018</a:t>
            </a:r>
          </a:p>
          <a:p>
            <a:r>
              <a:rPr lang="sk-SK" sz="2400" dirty="0" smtClean="0"/>
              <a:t>KA2 – 1. septembra 2018</a:t>
            </a:r>
          </a:p>
          <a:p>
            <a:pPr marL="109728" indent="0">
              <a:buNone/>
            </a:pPr>
            <a:r>
              <a:rPr lang="sk-SK" b="1" dirty="0" smtClean="0"/>
              <a:t>Trvanie </a:t>
            </a:r>
            <a:r>
              <a:rPr lang="sk-SK" b="1" dirty="0" smtClean="0"/>
              <a:t>projektu:</a:t>
            </a:r>
          </a:p>
          <a:p>
            <a:r>
              <a:rPr lang="sk-SK" sz="2400" dirty="0" smtClean="0"/>
              <a:t>KA1 – 12 až 24 mesiacov</a:t>
            </a:r>
          </a:p>
          <a:p>
            <a:r>
              <a:rPr lang="sk-SK" sz="2400" dirty="0" smtClean="0"/>
              <a:t>KA2 – 12 až 36 mesiacov</a:t>
            </a:r>
          </a:p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Harmonogram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sk-SK" sz="2800" dirty="0" smtClean="0"/>
              <a:t>dobrý </a:t>
            </a:r>
            <a:r>
              <a:rPr lang="sk-SK" sz="2800" dirty="0" smtClean="0"/>
              <a:t>nápad, vízia, cieľ, spolupráca</a:t>
            </a:r>
          </a:p>
          <a:p>
            <a:pPr>
              <a:spcBef>
                <a:spcPts val="1800"/>
              </a:spcBef>
            </a:pPr>
            <a:r>
              <a:rPr lang="sk-SK" sz="2800" dirty="0" smtClean="0"/>
              <a:t>Európsky </a:t>
            </a:r>
            <a:r>
              <a:rPr lang="sk-SK" sz="2800" dirty="0" smtClean="0"/>
              <a:t>plán rozvoja = stratégia rozvoja </a:t>
            </a:r>
            <a:r>
              <a:rPr lang="sk-SK" sz="2800" dirty="0" smtClean="0"/>
              <a:t>organizácie</a:t>
            </a:r>
            <a:endParaRPr lang="sk-SK" sz="2800" dirty="0" smtClean="0"/>
          </a:p>
          <a:p>
            <a:pPr>
              <a:spcBef>
                <a:spcPts val="1800"/>
              </a:spcBef>
            </a:pPr>
            <a:r>
              <a:rPr lang="sk-SK" sz="2800" dirty="0" smtClean="0"/>
              <a:t>Európske </a:t>
            </a:r>
            <a:r>
              <a:rPr lang="sk-SK" sz="2800" dirty="0" smtClean="0"/>
              <a:t>priority v národnom kontexte </a:t>
            </a:r>
          </a:p>
          <a:p>
            <a:pPr>
              <a:spcBef>
                <a:spcPts val="1800"/>
              </a:spcBef>
            </a:pPr>
            <a:r>
              <a:rPr lang="sk-SK" sz="2800" dirty="0" smtClean="0"/>
              <a:t>Vyhľadanie </a:t>
            </a:r>
            <a:r>
              <a:rPr lang="sk-SK" sz="2800" dirty="0" smtClean="0"/>
              <a:t>spoľahlivých partnerov</a:t>
            </a:r>
          </a:p>
          <a:p>
            <a:pPr>
              <a:spcBef>
                <a:spcPts val="1800"/>
              </a:spcBef>
            </a:pPr>
            <a:r>
              <a:rPr lang="sk-SK" sz="2800" dirty="0" smtClean="0"/>
              <a:t>Registrácia </a:t>
            </a:r>
            <a:r>
              <a:rPr lang="sk-SK" sz="2800" dirty="0" smtClean="0"/>
              <a:t>žiadateľa aj partnerov v účastníckom portáli URF (získanie PIC čísla)</a:t>
            </a:r>
          </a:p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Príprava projektu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la">
  <a:themeElements>
    <a:clrScheme name="Hal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al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al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298</TotalTime>
  <Words>631</Words>
  <Application>Microsoft Office PowerPoint</Application>
  <PresentationFormat>Prezentácia na obrazovke (4:3)</PresentationFormat>
  <Paragraphs>71</Paragraphs>
  <Slides>11</Slides>
  <Notes>4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7" baseType="lpstr">
      <vt:lpstr>Calibri</vt:lpstr>
      <vt:lpstr>Lucida Sans Unicode</vt:lpstr>
      <vt:lpstr>Verdana</vt:lpstr>
      <vt:lpstr>Wingdings 2</vt:lpstr>
      <vt:lpstr>Wingdings 3</vt:lpstr>
      <vt:lpstr>Hala</vt:lpstr>
      <vt:lpstr>Využitie programu Erasmus+ pri zvýšení kvality výučby a vzdelávania v školách</vt:lpstr>
      <vt:lpstr>Výzvy programu Erasmus+</vt:lpstr>
      <vt:lpstr>KA101   Mobilita pracovníkov         v oblasti školského vzdelávania </vt:lpstr>
      <vt:lpstr>Oprávnené aktivity</vt:lpstr>
      <vt:lpstr>Krajiny programu Erasmus+</vt:lpstr>
      <vt:lpstr>Rozpočet a jeho kategórie</vt:lpstr>
      <vt:lpstr>Finančné podmienky</vt:lpstr>
      <vt:lpstr>Harmonogram</vt:lpstr>
      <vt:lpstr>Príprava projektu</vt:lpstr>
      <vt:lpstr>KRITÉRIÁ VÝBERU </vt:lpstr>
      <vt:lpstr>Ďakujem za pozornosť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Využitie programu Erasmus+ pri zvýšení kvality výučby a vzdelávania v školách</dc:title>
  <dc:creator>Majka</dc:creator>
  <cp:lastModifiedBy>Sergej</cp:lastModifiedBy>
  <cp:revision>21</cp:revision>
  <dcterms:created xsi:type="dcterms:W3CDTF">2017-12-05T11:55:11Z</dcterms:created>
  <dcterms:modified xsi:type="dcterms:W3CDTF">2017-12-07T19:56:15Z</dcterms:modified>
</cp:coreProperties>
</file>