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BD97D-7EEC-4965-860E-88A708108DCB}" type="datetimeFigureOut">
              <a:rPr lang="pl-PL" smtClean="0"/>
              <a:pPr/>
              <a:t>2019-06-04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3C6D9-EABD-4D82-BDD2-283A36A809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71320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bmJ4Zlj_B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gummib%C3%A4rchen-gummib%C3%A4r-fruchtgummis-1114955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412D15B-35CD-4E7E-A78E-A5D27A8B24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6000" dirty="0">
                <a:latin typeface="Britannic Bold" panose="020B0903060703020204" pitchFamily="34" charset="0"/>
              </a:rPr>
              <a:t>W zdrowym ciele zdrowy duch!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F3FC6665-E9CC-4E9E-940B-D284CBFA6F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Michalina Bielak i Aleksandra </a:t>
            </a:r>
            <a:r>
              <a:rPr lang="pl-PL" dirty="0" err="1"/>
              <a:t>Paczosa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77923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950BF98F-122F-4561-B3FF-5CDAF054999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757270" y="1145442"/>
            <a:ext cx="6385176" cy="5571066"/>
          </a:xfrm>
          <a:prstGeom prst="rect">
            <a:avLst/>
          </a:prstGeom>
        </p:spPr>
      </p:pic>
      <p:sp>
        <p:nvSpPr>
          <p:cNvPr id="5" name="Strzałka: w prawo 4">
            <a:extLst>
              <a:ext uri="{FF2B5EF4-FFF2-40B4-BE49-F238E27FC236}">
                <a16:creationId xmlns:a16="http://schemas.microsoft.com/office/drawing/2014/main" xmlns="" id="{35533017-8336-411F-86BB-26AFC16AA432}"/>
              </a:ext>
            </a:extLst>
          </p:cNvPr>
          <p:cNvSpPr/>
          <p:nvPr/>
        </p:nvSpPr>
        <p:spPr>
          <a:xfrm>
            <a:off x="1731405" y="2999155"/>
            <a:ext cx="2051729" cy="674702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C0E6493A-59F5-4AAA-A731-C6D6BFBD2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066408" y="2897556"/>
            <a:ext cx="2152075" cy="8779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11D617A9-8FCB-45E7-9817-4579D906BE04}"/>
              </a:ext>
            </a:extLst>
          </p:cNvPr>
          <p:cNvSpPr txBox="1"/>
          <p:nvPr/>
        </p:nvSpPr>
        <p:spPr>
          <a:xfrm>
            <a:off x="4402929" y="195943"/>
            <a:ext cx="3093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hnschrift SemiBold SemiConden" panose="020B0502040204020203" pitchFamily="34" charset="0"/>
              </a:rPr>
              <a:t>NABIAŁ</a:t>
            </a:r>
            <a:endParaRPr lang="pl-PL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117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>
            <a:extLst>
              <a:ext uri="{FF2B5EF4-FFF2-40B4-BE49-F238E27FC236}">
                <a16:creationId xmlns:a16="http://schemas.microsoft.com/office/drawing/2014/main" xmlns="" id="{950BF98F-122F-4561-B3FF-5CDAF0549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70" y="1184631"/>
            <a:ext cx="6385176" cy="5571066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C0E6493A-59F5-4AAA-A731-C6D6BFBD2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308763" y="2020351"/>
            <a:ext cx="2152075" cy="877900"/>
          </a:xfrm>
          <a:prstGeom prst="rect">
            <a:avLst/>
          </a:prstGeom>
        </p:spPr>
      </p:pic>
      <p:sp>
        <p:nvSpPr>
          <p:cNvPr id="4" name="Strzałka: w prawo 4">
            <a:extLst>
              <a:ext uri="{FF2B5EF4-FFF2-40B4-BE49-F238E27FC236}">
                <a16:creationId xmlns:a16="http://schemas.microsoft.com/office/drawing/2014/main" xmlns="" id="{35533017-8336-411F-86BB-26AFC16AA432}"/>
              </a:ext>
            </a:extLst>
          </p:cNvPr>
          <p:cNvSpPr/>
          <p:nvPr/>
        </p:nvSpPr>
        <p:spPr>
          <a:xfrm>
            <a:off x="2201669" y="2121950"/>
            <a:ext cx="2051729" cy="674702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303937" y="412828"/>
            <a:ext cx="4521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hnschrift SemiBold SemiConden" panose="020B0502040204020203" pitchFamily="34" charset="0"/>
              </a:rPr>
              <a:t>MIĘSO I JAJA</a:t>
            </a:r>
            <a:endParaRPr lang="pl-PL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009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>
            <a:extLst>
              <a:ext uri="{FF2B5EF4-FFF2-40B4-BE49-F238E27FC236}">
                <a16:creationId xmlns:a16="http://schemas.microsoft.com/office/drawing/2014/main" xmlns="" id="{950BF98F-122F-4561-B3FF-5CDAF0549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70" y="1184631"/>
            <a:ext cx="6385176" cy="5571066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C0E6493A-59F5-4AAA-A731-C6D6BFBD2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511929" y="1184631"/>
            <a:ext cx="2152075" cy="877900"/>
          </a:xfrm>
          <a:prstGeom prst="rect">
            <a:avLst/>
          </a:prstGeom>
        </p:spPr>
      </p:pic>
      <p:sp>
        <p:nvSpPr>
          <p:cNvPr id="4" name="Strzałka: w prawo 4">
            <a:extLst>
              <a:ext uri="{FF2B5EF4-FFF2-40B4-BE49-F238E27FC236}">
                <a16:creationId xmlns:a16="http://schemas.microsoft.com/office/drawing/2014/main" xmlns="" id="{35533017-8336-411F-86BB-26AFC16AA432}"/>
              </a:ext>
            </a:extLst>
          </p:cNvPr>
          <p:cNvSpPr/>
          <p:nvPr/>
        </p:nvSpPr>
        <p:spPr>
          <a:xfrm>
            <a:off x="2933189" y="1286230"/>
            <a:ext cx="2051729" cy="674702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719402" y="287383"/>
            <a:ext cx="3399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hnschrift SemiBold SemiConden" panose="020B0502040204020203" pitchFamily="34" charset="0"/>
              </a:rPr>
              <a:t>TŁUSZCZE</a:t>
            </a:r>
            <a:endParaRPr lang="pl-PL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990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bol zastępczy zawartości 3">
            <a:extLst>
              <a:ext uri="{FF2B5EF4-FFF2-40B4-BE49-F238E27FC236}">
                <a16:creationId xmlns:a16="http://schemas.microsoft.com/office/drawing/2014/main" xmlns="" id="{950BF98F-122F-4561-B3FF-5CDAF0549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836" y="1286934"/>
            <a:ext cx="6385176" cy="5571066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111646" y="447304"/>
            <a:ext cx="7558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hnschrift SemiBold SemiConden" panose="020B0502040204020203" pitchFamily="34" charset="0"/>
              </a:rPr>
              <a:t>AKTYWNOŚĆ FIZYCZNA</a:t>
            </a:r>
            <a:endParaRPr lang="pl-PL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hnschrift SemiBold SemiConden" panose="020B0502040204020203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C0E6493A-59F5-4AAA-A731-C6D6BFBD2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260012" y="5599877"/>
            <a:ext cx="2152075" cy="877900"/>
          </a:xfrm>
          <a:prstGeom prst="rect">
            <a:avLst/>
          </a:prstGeom>
        </p:spPr>
      </p:pic>
      <p:sp>
        <p:nvSpPr>
          <p:cNvPr id="5" name="Strzałka: w prawo 4">
            <a:extLst>
              <a:ext uri="{FF2B5EF4-FFF2-40B4-BE49-F238E27FC236}">
                <a16:creationId xmlns:a16="http://schemas.microsoft.com/office/drawing/2014/main" xmlns="" id="{35533017-8336-411F-86BB-26AFC16AA432}"/>
              </a:ext>
            </a:extLst>
          </p:cNvPr>
          <p:cNvSpPr/>
          <p:nvPr/>
        </p:nvSpPr>
        <p:spPr>
          <a:xfrm>
            <a:off x="921509" y="5701476"/>
            <a:ext cx="2051729" cy="674702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86737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2107" y="1358538"/>
            <a:ext cx="9178292" cy="476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292533" y="0"/>
            <a:ext cx="33413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 SemiBold SemiConden" panose="020B0502040204020203" pitchFamily="34" charset="0"/>
              </a:rPr>
              <a:t>WODA</a:t>
            </a:r>
            <a:endParaRPr lang="pl-PL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0374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nalezione obrazy dla zapytania s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7701" y="1408158"/>
            <a:ext cx="704850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5268685" y="300445"/>
            <a:ext cx="6753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 SemiBold SemiConden" panose="020B0502040204020203" pitchFamily="34" charset="0"/>
              </a:rPr>
              <a:t>SEN</a:t>
            </a:r>
            <a:endParaRPr lang="pl-PL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912113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Znalezione obrazy dla zapytania relacje z ludz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8328" y="1671591"/>
            <a:ext cx="6898369" cy="469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3931920" y="522514"/>
            <a:ext cx="65967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ahnschrift SemiBold SemiConden" panose="020B0502040204020203" pitchFamily="34" charset="0"/>
              </a:rPr>
              <a:t>RELACJE Z INNYMI</a:t>
            </a:r>
            <a:endParaRPr lang="pl-PL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79778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dobny obra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69"/>
          <a:stretch/>
        </p:blipFill>
        <p:spPr bwMode="auto">
          <a:xfrm>
            <a:off x="2333274" y="0"/>
            <a:ext cx="7409350" cy="672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259023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bmJ4Zlj_B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353514"/>
            <a:ext cx="10990217" cy="618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95828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rgbClr val="FFC000"/>
            </a:gs>
            <a:gs pos="51000">
              <a:schemeClr val="accent6"/>
            </a:gs>
            <a:gs pos="100000">
              <a:srgbClr val="C00000"/>
            </a:gs>
            <a:gs pos="100000">
              <a:srgbClr val="C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943960" y="557939"/>
            <a:ext cx="25417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 smtClean="0">
                <a:latin typeface="Algerian" panose="04020705040A02060702" pitchFamily="82" charset="0"/>
              </a:rPr>
              <a:t>QUIZ</a:t>
            </a:r>
            <a:endParaRPr lang="pl-PL" sz="8000" b="1" dirty="0">
              <a:latin typeface="Algerian" panose="04020705040A02060702" pitchFamily="82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270860" y="2067358"/>
            <a:ext cx="9918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1. Co jest na dole piramidy zdrowego </a:t>
            </a:r>
            <a:r>
              <a:rPr lang="pl-PL" sz="3200" b="1" dirty="0" smtClean="0"/>
              <a:t>ż</a:t>
            </a:r>
            <a:r>
              <a:rPr lang="pl-PL" sz="2800" b="1" dirty="0" smtClean="0"/>
              <a:t>ywienia?</a:t>
            </a:r>
            <a:endParaRPr lang="pl-PL" sz="28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270860" y="2884632"/>
            <a:ext cx="8942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2. Ile powinniśmy je</a:t>
            </a:r>
            <a:r>
              <a:rPr lang="pl-PL" sz="3200" b="1" dirty="0" smtClean="0"/>
              <a:t>ść</a:t>
            </a:r>
            <a:r>
              <a:rPr lang="pl-PL" sz="2800" b="1" dirty="0" smtClean="0"/>
              <a:t> posiłków w ciągu dnia? </a:t>
            </a:r>
            <a:endParaRPr lang="pl-PL" sz="28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270860" y="3714931"/>
            <a:ext cx="7842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pl-PL" sz="2800" b="1" dirty="0" smtClean="0"/>
              <a:t> Który posiłek jest najważniejszy?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270860" y="4474091"/>
            <a:ext cx="8152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4. Czy cukier ma wpływ na zdrowie?</a:t>
            </a:r>
            <a:endParaRPr lang="pl-PL" sz="2800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270860" y="5235223"/>
            <a:ext cx="8338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5</a:t>
            </a:r>
            <a:r>
              <a:rPr lang="pl-PL" sz="2800" dirty="0" smtClean="0"/>
              <a:t>. </a:t>
            </a:r>
            <a:r>
              <a:rPr lang="pl-PL" sz="2800" b="1" dirty="0" smtClean="0"/>
              <a:t>Ile wody powinniśmy dziennie wypijać?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xmlns="" val="101801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48">
            <a:extLst>
              <a:ext uri="{FF2B5EF4-FFF2-40B4-BE49-F238E27FC236}">
                <a16:creationId xmlns:a16="http://schemas.microsoft.com/office/drawing/2014/main" xmlns="" id="{47CFCA8A-DDE4-42AC-8C27-3FE7848F7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xmlns="" id="{F18336E8-00FB-4750-BA37-060E2D9A1E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6">
              <a:extLst>
                <a:ext uri="{FF2B5EF4-FFF2-40B4-BE49-F238E27FC236}">
                  <a16:creationId xmlns:a16="http://schemas.microsoft.com/office/drawing/2014/main" xmlns="" id="{98A539EC-2DB1-4C3C-8109-A028FA00FC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xmlns="" id="{C435A12A-018B-4BE5-90DB-E086E624BD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xmlns="" id="{5B8E9155-8E1E-4694-B9D4-8762EF05A2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xmlns="" id="{02978549-38E0-400F-8C75-636CD2D00D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xmlns="" id="{55366A18-A4C7-4D93-85E3-4AFB0809F6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1">
              <a:extLst>
                <a:ext uri="{FF2B5EF4-FFF2-40B4-BE49-F238E27FC236}">
                  <a16:creationId xmlns:a16="http://schemas.microsoft.com/office/drawing/2014/main" xmlns="" id="{6B9F60FD-1AAB-4372-869D-53685457F5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2">
              <a:extLst>
                <a:ext uri="{FF2B5EF4-FFF2-40B4-BE49-F238E27FC236}">
                  <a16:creationId xmlns:a16="http://schemas.microsoft.com/office/drawing/2014/main" xmlns="" id="{3B0A1EBB-3879-4991-B6D0-ECB0C06542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3">
              <a:extLst>
                <a:ext uri="{FF2B5EF4-FFF2-40B4-BE49-F238E27FC236}">
                  <a16:creationId xmlns:a16="http://schemas.microsoft.com/office/drawing/2014/main" xmlns="" id="{B0B77932-AC86-4616-B00C-5AF8F332A9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4">
              <a:extLst>
                <a:ext uri="{FF2B5EF4-FFF2-40B4-BE49-F238E27FC236}">
                  <a16:creationId xmlns:a16="http://schemas.microsoft.com/office/drawing/2014/main" xmlns="" id="{C6016422-1926-4FA3-A973-20AEDB048B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5">
              <a:extLst>
                <a:ext uri="{FF2B5EF4-FFF2-40B4-BE49-F238E27FC236}">
                  <a16:creationId xmlns:a16="http://schemas.microsoft.com/office/drawing/2014/main" xmlns="" id="{7D334D89-417C-4426-805A-2288018807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6">
              <a:extLst>
                <a:ext uri="{FF2B5EF4-FFF2-40B4-BE49-F238E27FC236}">
                  <a16:creationId xmlns:a16="http://schemas.microsoft.com/office/drawing/2014/main" xmlns="" id="{3383F702-DAB4-416F-969D-E6415B8750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7">
              <a:extLst>
                <a:ext uri="{FF2B5EF4-FFF2-40B4-BE49-F238E27FC236}">
                  <a16:creationId xmlns:a16="http://schemas.microsoft.com/office/drawing/2014/main" xmlns="" id="{B262C4FF-0092-4DD8-8089-D0BF42C007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8">
              <a:extLst>
                <a:ext uri="{FF2B5EF4-FFF2-40B4-BE49-F238E27FC236}">
                  <a16:creationId xmlns:a16="http://schemas.microsoft.com/office/drawing/2014/main" xmlns="" id="{F1C9E87B-CBB7-4F98-96CB-4D5F70D7A4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9">
              <a:extLst>
                <a:ext uri="{FF2B5EF4-FFF2-40B4-BE49-F238E27FC236}">
                  <a16:creationId xmlns:a16="http://schemas.microsoft.com/office/drawing/2014/main" xmlns="" id="{170451BE-AFA7-4D66-84BB-216350C1AD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20">
              <a:extLst>
                <a:ext uri="{FF2B5EF4-FFF2-40B4-BE49-F238E27FC236}">
                  <a16:creationId xmlns:a16="http://schemas.microsoft.com/office/drawing/2014/main" xmlns="" id="{1DDB36C0-A287-494C-A71E-CF72901B3D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21">
              <a:extLst>
                <a:ext uri="{FF2B5EF4-FFF2-40B4-BE49-F238E27FC236}">
                  <a16:creationId xmlns:a16="http://schemas.microsoft.com/office/drawing/2014/main" xmlns="" id="{01B44889-521E-4A45-A12C-C17AEF0581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2">
              <a:extLst>
                <a:ext uri="{FF2B5EF4-FFF2-40B4-BE49-F238E27FC236}">
                  <a16:creationId xmlns:a16="http://schemas.microsoft.com/office/drawing/2014/main" xmlns="" id="{96E6B6CA-A8F0-4C44-BA90-80C3789044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3">
              <a:extLst>
                <a:ext uri="{FF2B5EF4-FFF2-40B4-BE49-F238E27FC236}">
                  <a16:creationId xmlns:a16="http://schemas.microsoft.com/office/drawing/2014/main" xmlns="" id="{83535E6F-BF95-4DCE-9C60-19E8F8C6C3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12" name="Group 69">
            <a:extLst>
              <a:ext uri="{FF2B5EF4-FFF2-40B4-BE49-F238E27FC236}">
                <a16:creationId xmlns:a16="http://schemas.microsoft.com/office/drawing/2014/main" xmlns="" id="{09FE1821-2471-4C27-8CEB-1E48ACD136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C1CA1445-EEAE-4A99-AD29-18FB71F110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xmlns="" id="{ED9C6FC2-F97F-4972-B5A7-2C4925CE59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CD6D0870-3A13-4FD7-A260-41D004E6BB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13" name="Rectangle 74">
            <a:extLst>
              <a:ext uri="{FF2B5EF4-FFF2-40B4-BE49-F238E27FC236}">
                <a16:creationId xmlns:a16="http://schemas.microsoft.com/office/drawing/2014/main" xmlns="" id="{E2AAEC01-EC89-41F2-BA44-2B79D24DE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Group 76">
            <a:extLst>
              <a:ext uri="{FF2B5EF4-FFF2-40B4-BE49-F238E27FC236}">
                <a16:creationId xmlns:a16="http://schemas.microsoft.com/office/drawing/2014/main" xmlns="" id="{4B5E124E-A2CF-4A69-BCC5-49C095524D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xmlns="" id="{C1FAB54C-C6B3-479F-83B9-A7828709AC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xmlns="" id="{02DA9DBC-558E-42D2-B13A-DB6A743990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xmlns="" id="{E1BF45F8-0A19-4A28-A1DC-A212FC40FA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xmlns="" id="{3B6E6545-6F36-4F49-A6B2-86FBBA3887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xmlns="" id="{DC15972F-7355-4D78-8D83-A2A0DAC014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xmlns="" id="{47E70D89-CF6E-403A-A620-C6C1DD3884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xmlns="" id="{2AD77465-4AF7-4F9A-922C-E211C7737A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xmlns="" id="{381C722A-55BC-47C5-A7B5-68DD4DE268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xmlns="" id="{3697B09F-44CE-46EC-9C37-D4FF48C217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xmlns="" id="{D5CD956D-A63A-4860-AD05-8C59A250D2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xmlns="" id="{D4AAE8FA-3140-420B-9998-963FC13A2B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xmlns="" id="{6B63277C-7387-4D36-98D1-B5C9EC6E54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xmlns="" id="{C359E08C-B287-41B7-8D9C-3C9329B237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xmlns="" id="{AC193198-486A-4D87-A089-FA71B2A244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xmlns="" id="{993FDC6F-FFB7-4E4C-B893-9CD751E793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xmlns="" id="{ED6A0963-D86C-4A93-93A9-19AAEE6FD3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xmlns="" id="{8E2A08D1-23CA-44BD-88F3-1D6B0C6336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xmlns="" id="{4532D9D0-0FC4-4315-AE4F-F6B8B61C5D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xmlns="" id="{64D3FFEF-5228-4B22-85F8-C5336F8A50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15" name="Symbol zastępczy zawartości 6">
            <a:extLst>
              <a:ext uri="{FF2B5EF4-FFF2-40B4-BE49-F238E27FC236}">
                <a16:creationId xmlns:a16="http://schemas.microsoft.com/office/drawing/2014/main" xmlns="" id="{9BD26513-FFE7-436B-A983-F4763A98C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4203" r="21107" b="-3"/>
          <a:stretch/>
        </p:blipFill>
        <p:spPr>
          <a:xfrm>
            <a:off x="1" y="10"/>
            <a:ext cx="4008729" cy="4120995"/>
          </a:xfrm>
          <a:prstGeom prst="rect">
            <a:avLst/>
          </a:prstGeom>
          <a:ln w="12700">
            <a:noFill/>
          </a:ln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704D5981-DC52-4127-98AD-A950F3342B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905" r="19596"/>
          <a:stretch/>
        </p:blipFill>
        <p:spPr>
          <a:xfrm>
            <a:off x="4097485" y="-8438"/>
            <a:ext cx="4008729" cy="4121005"/>
          </a:xfrm>
          <a:prstGeom prst="rect">
            <a:avLst/>
          </a:prstGeom>
          <a:ln w="12700"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1D204C39-5197-4F40-AD4C-C5D215AB1B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858" r="23451" b="-3"/>
          <a:stretch/>
        </p:blipFill>
        <p:spPr>
          <a:xfrm>
            <a:off x="8186436" y="10"/>
            <a:ext cx="4008729" cy="4120995"/>
          </a:xfrm>
          <a:prstGeom prst="rect">
            <a:avLst/>
          </a:prstGeom>
          <a:ln w="12700">
            <a:noFill/>
          </a:ln>
        </p:spPr>
      </p:pic>
      <p:grpSp>
        <p:nvGrpSpPr>
          <p:cNvPr id="116" name="Group 97">
            <a:extLst>
              <a:ext uri="{FF2B5EF4-FFF2-40B4-BE49-F238E27FC236}">
                <a16:creationId xmlns:a16="http://schemas.microsoft.com/office/drawing/2014/main" xmlns="" id="{6E3665A2-8E72-47B9-8371-34A5509EEE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99" name="Isosceles Triangle 39">
              <a:extLst>
                <a:ext uri="{FF2B5EF4-FFF2-40B4-BE49-F238E27FC236}">
                  <a16:creationId xmlns:a16="http://schemas.microsoft.com/office/drawing/2014/main" xmlns="" id="{B3A76CB6-D106-4B37-B1C8-78785101CD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99">
              <a:extLst>
                <a:ext uri="{FF2B5EF4-FFF2-40B4-BE49-F238E27FC236}">
                  <a16:creationId xmlns:a16="http://schemas.microsoft.com/office/drawing/2014/main" xmlns="" id="{CA3F03A0-6CB8-4391-87FB-C8A4990780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F1DAA92-C36D-477E-A845-81C97F44A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0757" y="4827643"/>
            <a:ext cx="12506292" cy="727748"/>
          </a:xfrm>
        </p:spPr>
        <p:txBody>
          <a:bodyPr vert="horz" lIns="228600" tIns="228600" rIns="228600" bIns="0" rtlCol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en-US" sz="4800" dirty="0" err="1">
                <a:latin typeface="Bahnschrift SemiBold SemiConden" panose="020B0502040204020203" pitchFamily="34" charset="0"/>
              </a:rPr>
              <a:t>Potraficie</a:t>
            </a:r>
            <a:r>
              <a:rPr lang="en-US" sz="4800" dirty="0">
                <a:latin typeface="Bahnschrift SemiBold SemiConden" panose="020B0502040204020203" pitchFamily="34" charset="0"/>
              </a:rPr>
              <a:t> </a:t>
            </a:r>
            <a:r>
              <a:rPr lang="en-US" sz="4800" dirty="0" err="1">
                <a:latin typeface="Bahnschrift SemiBold SemiConden" panose="020B0502040204020203" pitchFamily="34" charset="0"/>
              </a:rPr>
              <a:t>sobie</a:t>
            </a:r>
            <a:r>
              <a:rPr lang="en-US" sz="4800" dirty="0">
                <a:latin typeface="Bahnschrift SemiBold SemiConden" panose="020B0502040204020203" pitchFamily="34" charset="0"/>
              </a:rPr>
              <a:t> </a:t>
            </a:r>
            <a:r>
              <a:rPr lang="en-US" sz="4800" dirty="0" err="1">
                <a:latin typeface="Bahnschrift SemiBold SemiConden" panose="020B0502040204020203" pitchFamily="34" charset="0"/>
              </a:rPr>
              <a:t>wyobrazić</a:t>
            </a:r>
            <a:r>
              <a:rPr lang="en-US" sz="4800" dirty="0">
                <a:latin typeface="Bahnschrift SemiBold SemiConden" panose="020B0502040204020203" pitchFamily="34" charset="0"/>
              </a:rPr>
              <a:t>, co by </a:t>
            </a:r>
            <a:r>
              <a:rPr lang="en-US" sz="4800" dirty="0" err="1">
                <a:latin typeface="Bahnschrift SemiBold SemiConden" panose="020B0502040204020203" pitchFamily="34" charset="0"/>
              </a:rPr>
              <a:t>było</a:t>
            </a:r>
            <a:r>
              <a:rPr lang="en-US" sz="4800" dirty="0">
                <a:latin typeface="Bahnschrift SemiBold SemiConden" panose="020B0502040204020203" pitchFamily="34" charset="0"/>
              </a:rPr>
              <a:t>, </a:t>
            </a:r>
            <a:r>
              <a:rPr lang="en-US" sz="4800" dirty="0" err="1">
                <a:latin typeface="Bahnschrift SemiBold SemiConden" panose="020B0502040204020203" pitchFamily="34" charset="0"/>
              </a:rPr>
              <a:t>gdybyśmy</a:t>
            </a:r>
            <a:r>
              <a:rPr lang="en-US" sz="4800" dirty="0">
                <a:latin typeface="Bahnschrift SemiBold SemiConden" panose="020B0502040204020203" pitchFamily="34" charset="0"/>
              </a:rPr>
              <a:t> </a:t>
            </a:r>
            <a:r>
              <a:rPr lang="en-US" sz="4800" dirty="0" err="1">
                <a:latin typeface="Bahnschrift SemiBold SemiConden" panose="020B0502040204020203" pitchFamily="34" charset="0"/>
              </a:rPr>
              <a:t>jedli</a:t>
            </a:r>
            <a:r>
              <a:rPr lang="en-US" sz="4800" dirty="0">
                <a:latin typeface="Bahnschrift SemiBold SemiConden" panose="020B0502040204020203" pitchFamily="34" charset="0"/>
              </a:rPr>
              <a:t> </a:t>
            </a:r>
            <a:r>
              <a:rPr lang="en-US" sz="4800" dirty="0" err="1">
                <a:latin typeface="Bahnschrift SemiBold SemiConden" panose="020B0502040204020203" pitchFamily="34" charset="0"/>
              </a:rPr>
              <a:t>tylko</a:t>
            </a:r>
            <a:r>
              <a:rPr lang="en-US" sz="4800" dirty="0">
                <a:latin typeface="Bahnschrift SemiBold SemiConden" panose="020B0502040204020203" pitchFamily="34" charset="0"/>
              </a:rPr>
              <a:t> </a:t>
            </a:r>
            <a:r>
              <a:rPr lang="en-US" sz="4800" dirty="0" err="1">
                <a:latin typeface="Bahnschrift SemiBold SemiConden" panose="020B0502040204020203" pitchFamily="34" charset="0"/>
              </a:rPr>
              <a:t>słodycze</a:t>
            </a:r>
            <a:r>
              <a:rPr lang="en-US" sz="4800" dirty="0">
                <a:latin typeface="Bahnschrift SemiBold SemiConden" panose="020B0502040204020203" pitchFamily="34" charset="0"/>
              </a:rPr>
              <a:t> </a:t>
            </a:r>
            <a:r>
              <a:rPr lang="en-US" sz="4800" dirty="0" err="1">
                <a:latin typeface="Bahnschrift SemiBold SemiConden" panose="020B0502040204020203" pitchFamily="34" charset="0"/>
              </a:rPr>
              <a:t>i</a:t>
            </a:r>
            <a:r>
              <a:rPr lang="en-US" sz="4800" dirty="0">
                <a:latin typeface="Bahnschrift SemiBold SemiConden" panose="020B0502040204020203" pitchFamily="34" charset="0"/>
              </a:rPr>
              <a:t> fast foody?</a:t>
            </a:r>
          </a:p>
        </p:txBody>
      </p:sp>
    </p:spTree>
    <p:extLst>
      <p:ext uri="{BB962C8B-B14F-4D97-AF65-F5344CB8AC3E}">
        <p14:creationId xmlns:p14="http://schemas.microsoft.com/office/powerpoint/2010/main" xmlns="" val="139513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dobny obraz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91"/>
          <a:stretch/>
        </p:blipFill>
        <p:spPr bwMode="auto">
          <a:xfrm>
            <a:off x="3084754" y="1156561"/>
            <a:ext cx="5962650" cy="556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293749" y="154981"/>
            <a:ext cx="96864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dirty="0" smtClean="0">
                <a:latin typeface="Algerian" panose="04020705040A02060702" pitchFamily="82" charset="0"/>
              </a:rPr>
              <a:t>DZIĘKUJEMY ZA UWAGĘ</a:t>
            </a:r>
            <a:r>
              <a:rPr lang="pl-PL" sz="7200" dirty="0" smtClean="0">
                <a:latin typeface="Algerian" panose="04020705040A02060702" pitchFamily="82" charset="0"/>
              </a:rPr>
              <a:t>!</a:t>
            </a:r>
            <a:endParaRPr lang="pl-PL" sz="7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438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548900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1000">
        <p15:prstTrans prst="airplan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53BB5D57-6178-4F62-B472-0312F6D95A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800B320-C486-4967-AFB8-58E3EBDA9E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20624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B6E6BEB2-753A-4253-9BE2-9E569A8A5E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196A6026-E2E2-4401-BB72-F8314907AB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C852B828-3E4B-4404-AEE7-815B0B6EEB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B2BAC571-023A-4027-9689-5A7375FE53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6BB424FB-2158-48AB-9A28-A11889AA5A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BE5FA512-D3FE-4F91-AE23-51DAAAA74E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83CF3A0A-06AA-4987-8182-4F86E662EC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969C6F15-1F6D-46D5-8C47-3FBC312536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01E2B94D-4E93-4C11-A1FC-B3A6E8CC5F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F47C1110-8C08-4C26-BD0D-3083BFAC1D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3085CEBC-D1F5-4F82-93C8-8ED38B7CBE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3ED8F25D-E867-46B6-A62D-3B21147680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6BB81545-0C01-4B56-BADD-6B7D5B72AF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A1574FCC-646A-4771-AB54-A44212F198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A56CC2BC-E51D-4A79-AA80-770FAA7844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C95E0495-B7F8-44C5-AD1F-5F3C8633E3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28C1E7AA-A198-498A-9426-7632D7AA3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96410611-0DF8-42D3-91B1-B87AE692EB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EACF821F-24B2-49B5-8688-744B0EADF0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xmlns="" id="{418BD791-FEEE-4A18-A5EF-F3815F184C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xmlns="" id="{D5D16C8F-EA4F-447C-934A-06E7BFAE92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205D1C31-B6D7-4591-AF80-3070AC092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874" y="643467"/>
            <a:ext cx="540825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8868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9" name="Rectangle 158">
            <a:extLst>
              <a:ext uri="{FF2B5EF4-FFF2-40B4-BE49-F238E27FC236}">
                <a16:creationId xmlns:a16="http://schemas.microsoft.com/office/drawing/2014/main" xmlns="" id="{B60B5995-5863-433A-BD78-B159F305FD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xmlns="" id="{CB83A1FE-CD2B-4685-8958-324103F588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62" name="Freeform 5">
              <a:extLst>
                <a:ext uri="{FF2B5EF4-FFF2-40B4-BE49-F238E27FC236}">
                  <a16:creationId xmlns:a16="http://schemas.microsoft.com/office/drawing/2014/main" xmlns="" id="{AC852F1C-C1FE-4901-89F9-F375FC0148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6">
              <a:extLst>
                <a:ext uri="{FF2B5EF4-FFF2-40B4-BE49-F238E27FC236}">
                  <a16:creationId xmlns:a16="http://schemas.microsoft.com/office/drawing/2014/main" xmlns="" id="{35EDFA70-64BE-49E0-9FD7-1E647B1852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7">
              <a:extLst>
                <a:ext uri="{FF2B5EF4-FFF2-40B4-BE49-F238E27FC236}">
                  <a16:creationId xmlns:a16="http://schemas.microsoft.com/office/drawing/2014/main" xmlns="" id="{97B03449-39AC-4869-A98E-271D736F2A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8">
              <a:extLst>
                <a:ext uri="{FF2B5EF4-FFF2-40B4-BE49-F238E27FC236}">
                  <a16:creationId xmlns:a16="http://schemas.microsoft.com/office/drawing/2014/main" xmlns="" id="{1C0BBD08-7C5B-48C8-A8E7-BAA295339F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9">
              <a:extLst>
                <a:ext uri="{FF2B5EF4-FFF2-40B4-BE49-F238E27FC236}">
                  <a16:creationId xmlns:a16="http://schemas.microsoft.com/office/drawing/2014/main" xmlns="" id="{C065EAEF-9F23-485C-86CD-24C924EBE4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0">
              <a:extLst>
                <a:ext uri="{FF2B5EF4-FFF2-40B4-BE49-F238E27FC236}">
                  <a16:creationId xmlns:a16="http://schemas.microsoft.com/office/drawing/2014/main" xmlns="" id="{DB35D267-7154-46DF-B257-537B06014D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1">
              <a:extLst>
                <a:ext uri="{FF2B5EF4-FFF2-40B4-BE49-F238E27FC236}">
                  <a16:creationId xmlns:a16="http://schemas.microsoft.com/office/drawing/2014/main" xmlns="" id="{F0BA25BF-09E7-484B-84B2-F28DC6BE70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2">
              <a:extLst>
                <a:ext uri="{FF2B5EF4-FFF2-40B4-BE49-F238E27FC236}">
                  <a16:creationId xmlns:a16="http://schemas.microsoft.com/office/drawing/2014/main" xmlns="" id="{6B34CC28-D4BD-4ACF-953C-6BF4E133C3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3">
              <a:extLst>
                <a:ext uri="{FF2B5EF4-FFF2-40B4-BE49-F238E27FC236}">
                  <a16:creationId xmlns:a16="http://schemas.microsoft.com/office/drawing/2014/main" xmlns="" id="{54A65A00-B8EF-452C-B398-6D9DB989DE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4">
              <a:extLst>
                <a:ext uri="{FF2B5EF4-FFF2-40B4-BE49-F238E27FC236}">
                  <a16:creationId xmlns:a16="http://schemas.microsoft.com/office/drawing/2014/main" xmlns="" id="{BCDD672E-55E6-423E-A6D6-668C4065E7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5">
              <a:extLst>
                <a:ext uri="{FF2B5EF4-FFF2-40B4-BE49-F238E27FC236}">
                  <a16:creationId xmlns:a16="http://schemas.microsoft.com/office/drawing/2014/main" xmlns="" id="{6CE59B36-61CE-4150-BD70-28BDA016D0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6">
              <a:extLst>
                <a:ext uri="{FF2B5EF4-FFF2-40B4-BE49-F238E27FC236}">
                  <a16:creationId xmlns:a16="http://schemas.microsoft.com/office/drawing/2014/main" xmlns="" id="{359BE796-1871-4668-8400-203F1713D2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7">
              <a:extLst>
                <a:ext uri="{FF2B5EF4-FFF2-40B4-BE49-F238E27FC236}">
                  <a16:creationId xmlns:a16="http://schemas.microsoft.com/office/drawing/2014/main" xmlns="" id="{7DCE660E-F817-469C-A043-2880F915EC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8">
              <a:extLst>
                <a:ext uri="{FF2B5EF4-FFF2-40B4-BE49-F238E27FC236}">
                  <a16:creationId xmlns:a16="http://schemas.microsoft.com/office/drawing/2014/main" xmlns="" id="{4A487B7C-F95B-4056-B870-DAD845102E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9">
              <a:extLst>
                <a:ext uri="{FF2B5EF4-FFF2-40B4-BE49-F238E27FC236}">
                  <a16:creationId xmlns:a16="http://schemas.microsoft.com/office/drawing/2014/main" xmlns="" id="{255E4A38-18AE-4843-8397-801C915F7B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20">
              <a:extLst>
                <a:ext uri="{FF2B5EF4-FFF2-40B4-BE49-F238E27FC236}">
                  <a16:creationId xmlns:a16="http://schemas.microsoft.com/office/drawing/2014/main" xmlns="" id="{2A2E0241-FDF3-4980-9D43-C473C1A34D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21">
              <a:extLst>
                <a:ext uri="{FF2B5EF4-FFF2-40B4-BE49-F238E27FC236}">
                  <a16:creationId xmlns:a16="http://schemas.microsoft.com/office/drawing/2014/main" xmlns="" id="{144EAD6C-D0D0-48DA-A8CC-5E3EF9F2D9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22">
              <a:extLst>
                <a:ext uri="{FF2B5EF4-FFF2-40B4-BE49-F238E27FC236}">
                  <a16:creationId xmlns:a16="http://schemas.microsoft.com/office/drawing/2014/main" xmlns="" id="{3774DAC2-2D6F-4898-8D72-E441DEB8CE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23">
              <a:extLst>
                <a:ext uri="{FF2B5EF4-FFF2-40B4-BE49-F238E27FC236}">
                  <a16:creationId xmlns:a16="http://schemas.microsoft.com/office/drawing/2014/main" xmlns="" id="{F5AB8C32-ADC7-4F11-9FB4-9B7E1790E0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24">
              <a:extLst>
                <a:ext uri="{FF2B5EF4-FFF2-40B4-BE49-F238E27FC236}">
                  <a16:creationId xmlns:a16="http://schemas.microsoft.com/office/drawing/2014/main" xmlns="" id="{50D4C338-BB14-4E44-9499-5478E3CBB9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25">
              <a:extLst>
                <a:ext uri="{FF2B5EF4-FFF2-40B4-BE49-F238E27FC236}">
                  <a16:creationId xmlns:a16="http://schemas.microsoft.com/office/drawing/2014/main" xmlns="" id="{46CA7B85-EA46-45D7-B2E6-3B52083DE2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082E9B5-1BF1-4922-AC28-70E040DDA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6036" y="771526"/>
            <a:ext cx="4988372" cy="1962150"/>
          </a:xfrm>
        </p:spPr>
        <p:txBody>
          <a:bodyPr vert="horz" lIns="228600" tIns="228600" rIns="228600" bIns="0" rtlCol="0">
            <a:normAutofit/>
          </a:bodyPr>
          <a:lstStyle/>
          <a:p>
            <a:pPr algn="l"/>
            <a:r>
              <a:rPr lang="pl-PL" b="1" dirty="0" smtClean="0">
                <a:solidFill>
                  <a:schemeClr val="tx2"/>
                </a:solidFill>
              </a:rPr>
              <a:t>PIRAMIDA     ZDROWEGO ŻYWIENIA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xmlns="" id="{E972DE0D-2E53-4159-ABD3-C601524262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DDAC5D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Obraz 36">
            <a:extLst>
              <a:ext uri="{FF2B5EF4-FFF2-40B4-BE49-F238E27FC236}">
                <a16:creationId xmlns:a16="http://schemas.microsoft.com/office/drawing/2014/main" xmlns="" id="{2C777FF3-39FF-44F5-8429-615983114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3" r="3" b="3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35" name="Symbol zastępczy zawartości 34">
            <a:extLst>
              <a:ext uri="{FF2B5EF4-FFF2-40B4-BE49-F238E27FC236}">
                <a16:creationId xmlns:a16="http://schemas.microsoft.com/office/drawing/2014/main" xmlns="" id="{BB7BFED5-99D9-4D18-A317-B7FE31490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5171" y="2141179"/>
            <a:ext cx="4099607" cy="3678237"/>
          </a:xfrm>
        </p:spPr>
        <p:txBody>
          <a:bodyPr>
            <a:normAutofit/>
          </a:bodyPr>
          <a:lstStyle/>
          <a:p>
            <a:pPr>
              <a:buClr>
                <a:srgbClr val="DDAC5D"/>
              </a:buClr>
            </a:pPr>
            <a:r>
              <a:rPr lang="pl-PL" sz="2400" dirty="0"/>
              <a:t>To, jak powinni</a:t>
            </a:r>
            <a:r>
              <a:rPr lang="pl-PL" sz="2800" dirty="0"/>
              <a:t>ś</a:t>
            </a:r>
            <a:r>
              <a:rPr lang="pl-PL" sz="2400" dirty="0"/>
              <a:t>my si</a:t>
            </a:r>
            <a:r>
              <a:rPr lang="pl-PL" sz="2800" dirty="0"/>
              <a:t>ę</a:t>
            </a:r>
            <a:r>
              <a:rPr lang="pl-PL" sz="2400" dirty="0"/>
              <a:t> od</a:t>
            </a:r>
            <a:r>
              <a:rPr lang="pl-PL" sz="2800" dirty="0"/>
              <a:t>ż</a:t>
            </a:r>
            <a:r>
              <a:rPr lang="pl-PL" sz="2400" dirty="0"/>
              <a:t>ywia</a:t>
            </a:r>
            <a:r>
              <a:rPr lang="pl-PL" sz="2800" dirty="0"/>
              <a:t>ć</a:t>
            </a:r>
            <a:r>
              <a:rPr lang="pl-PL" sz="2400" dirty="0"/>
              <a:t> mo</a:t>
            </a:r>
            <a:r>
              <a:rPr lang="pl-PL" sz="2800" dirty="0"/>
              <a:t>ż</a:t>
            </a:r>
            <a:r>
              <a:rPr lang="pl-PL" sz="2400" dirty="0"/>
              <a:t>na pokaza</a:t>
            </a:r>
            <a:r>
              <a:rPr lang="pl-PL" sz="2800" dirty="0"/>
              <a:t>ć</a:t>
            </a:r>
            <a:r>
              <a:rPr lang="pl-PL" sz="2400" dirty="0"/>
              <a:t> pod postaci</a:t>
            </a:r>
            <a:r>
              <a:rPr lang="pl-PL" sz="2800" dirty="0"/>
              <a:t>ą</a:t>
            </a:r>
            <a:r>
              <a:rPr lang="pl-PL" sz="2400" dirty="0"/>
              <a:t> </a:t>
            </a:r>
            <a:r>
              <a:rPr lang="pl-PL" sz="2400" dirty="0" smtClean="0"/>
              <a:t>Piramidy </a:t>
            </a:r>
            <a:r>
              <a:rPr lang="pl-PL" sz="2400" dirty="0"/>
              <a:t>zdrowego </a:t>
            </a:r>
            <a:r>
              <a:rPr lang="pl-PL" sz="2800" dirty="0"/>
              <a:t>ż</a:t>
            </a:r>
            <a:r>
              <a:rPr lang="pl-PL" sz="2400" dirty="0"/>
              <a:t>ywienia i aktywno</a:t>
            </a:r>
            <a:r>
              <a:rPr lang="pl-PL" sz="2800" dirty="0"/>
              <a:t>ś</a:t>
            </a:r>
            <a:r>
              <a:rPr lang="pl-PL" sz="2400" dirty="0"/>
              <a:t>ci </a:t>
            </a:r>
            <a:r>
              <a:rPr lang="pl-PL" sz="2400" dirty="0" smtClean="0"/>
              <a:t>fizycznej.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3358268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EA06921-3C0C-4126-AF75-9499D48390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xmlns="" id="{B8087084-CC7C-4D37-B821-F12CD3D29F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xmlns="" id="{A27EF3C6-8AF8-41C0-B4DF-664F240872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xmlns="" id="{46AD5CB4-13ED-4F2B-BA75-CA731F668A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xmlns="" id="{6C2FD3B8-D702-4F83-BA99-D239212113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xmlns="" id="{1AF0D977-DBC6-44B7-93FB-3F76406CF0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B3ED27DF-D17E-4922-8394-821ED92539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xmlns="" id="{800084EB-3C31-445C-8B2E-F43BA7ED36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xmlns="" id="{5EE7F4D6-BE2E-41A9-A417-BA1AE4583D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xmlns="" id="{8805A789-4E10-46CF-A22B-8841C1CDFA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xmlns="" id="{9BD0D630-7987-48B7-A636-0ED234E22E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xmlns="" id="{F4E7D46D-851A-4DA9-B24D-19DAE1FCF2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BA38A754-A53E-469C-B89B-6C7FF96079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xmlns="" id="{CAC17457-E557-440A-B5E0-40DFEEC899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xmlns="" id="{4D697814-F310-40D2-8E79-93C1881074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xmlns="" id="{0CA691A3-EEBB-46A7-A973-B1E2DD112C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xmlns="" id="{B7361B78-110B-4437-8058-4E05A42343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xmlns="" id="{97B9FFE1-BC8C-4C55-AE5D-8FDD780018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xmlns="" id="{6F87417E-9520-42E0-84D2-0C0225481A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xmlns="" id="{1235F6B6-5324-426D-84BE-EF96FD4303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xmlns="" id="{093C61D3-C80D-4599-8280-763868B242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xmlns="" id="{D6D942F2-89B9-4755-89D9-4365831760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C40B6375-7479-45C4-8B99-EA1CF75F31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DEAE5F"/>
            </a:solidFill>
          </a:ln>
          <a:effectLst>
            <a:outerShdw blurRad="762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950BF98F-122F-4561-B3FF-5CDAF054999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757271" y="609865"/>
            <a:ext cx="6385176" cy="5571066"/>
          </a:xfrm>
          <a:prstGeom prst="rect">
            <a:avLst/>
          </a:prstGeom>
        </p:spPr>
      </p:pic>
      <p:sp>
        <p:nvSpPr>
          <p:cNvPr id="5" name="Strzałka: w prawo 4">
            <a:extLst>
              <a:ext uri="{FF2B5EF4-FFF2-40B4-BE49-F238E27FC236}">
                <a16:creationId xmlns:a16="http://schemas.microsoft.com/office/drawing/2014/main" xmlns="" id="{35533017-8336-411F-86BB-26AFC16AA432}"/>
              </a:ext>
            </a:extLst>
          </p:cNvPr>
          <p:cNvSpPr/>
          <p:nvPr/>
        </p:nvSpPr>
        <p:spPr>
          <a:xfrm>
            <a:off x="1045212" y="4275130"/>
            <a:ext cx="2051729" cy="674702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C0E6493A-59F5-4AAA-A731-C6D6BFBD2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040379" y="4157333"/>
            <a:ext cx="2152075" cy="8779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11D617A9-8FCB-45E7-9817-4579D906BE04}"/>
              </a:ext>
            </a:extLst>
          </p:cNvPr>
          <p:cNvSpPr txBox="1"/>
          <p:nvPr/>
        </p:nvSpPr>
        <p:spPr>
          <a:xfrm>
            <a:off x="3949230" y="-14885"/>
            <a:ext cx="5669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b="1" dirty="0" smtClean="0">
                <a:latin typeface="Bahnschrift SemiBold SemiConden" panose="020B0502040204020203" pitchFamily="34" charset="0"/>
              </a:rPr>
              <a:t>OWOCE I WARZYWA</a:t>
            </a:r>
            <a:endParaRPr lang="pl-PL" sz="4400" b="1" dirty="0"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9415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6667C4B-2327-462F-9686-FA4C5402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89113"/>
            <a:ext cx="3498979" cy="2456442"/>
          </a:xfrm>
        </p:spPr>
        <p:txBody>
          <a:bodyPr>
            <a:noAutofit/>
          </a:bodyPr>
          <a:lstStyle/>
          <a:p>
            <a:r>
              <a:rPr lang="pl-PL" sz="3200" dirty="0"/>
              <a:t>Znajdują się na samym dole Piramidy, co czyni je </a:t>
            </a:r>
            <a:r>
              <a:rPr lang="pl-PL" sz="3200" dirty="0" smtClean="0"/>
              <a:t>najważniejszymi składnikami naszej diety.</a:t>
            </a:r>
            <a:endParaRPr lang="pl-PL" sz="3200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11E40FEE-8C6C-4B47-A13D-3AD1DE7D1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100" y="1333500"/>
            <a:ext cx="6281738" cy="4187825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88631" y="1737360"/>
            <a:ext cx="3644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WARZYWA I OWOCE</a:t>
            </a:r>
            <a:endParaRPr lang="pl-P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3335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024D248-87CA-4666-BB50-B93BF1A6FB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81446A0E-C360-4370-A384-224EF4B9D7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375CF781-ABBD-4539-AE85-B013EDD7E1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F3350EF4-E7A6-48D2-8B21-9DD8F1CB91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1F517A69-FE01-464B-9A05-3499576A99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AADC7005-409B-4A18-ABD2-3BC40B989A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E7E7D4D7-F6DE-4530-876A-7AF7ED9332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4FD811BB-DC05-49BD-934D-C52A0455BE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328F383D-072B-4F56-8238-83F7F52418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2F3E6887-3D62-47E0-BF7E-80A33A3EAA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0F932455-2E90-40F2-914E-CB4D46E56F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9CE34E18-538E-4FBE-A20F-A3F830A625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7D614BDF-54BD-46C3-85E5-96EE7B68B3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0C98C1F4-37D1-4C8C-B86F-C8F65A3C4D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4C38DF64-C855-4E1D-9327-5444A4E863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0E27D78D-BB9D-4B2A-8583-B4B2E14FB9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FD78ECA6-F850-4BA2-AD0A-E32F2C97FA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86717E14-EE6A-4BA3-B519-F0E6220BB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82CDDB7E-90AB-4368-AED4-F2904A31A3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56B060D4-4D56-4ABD-B495-528477EEAD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38BE3980-E33C-47F5-9C30-74FF864BE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75B0C41B-5860-492D-A229-2AD0EB47BB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xmlns="" id="{58FED3E4-0FF2-4D7C-8C6E-F8DA2ED001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524D354D-03E8-4B3C-AE46-3134F3D1BC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xmlns="" id="{FEEA582E-5771-4E79-BD37-F76680DF47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A5A66AFD-82E7-4801-A5C2-8410B90526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xmlns="" id="{51ED337A-82BE-45A8-B59F-D64CC318C5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xmlns="" id="{51AE49FA-8847-4F3F-9C84-B7B72D967D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xmlns="" id="{B8D85FCA-3346-4E0B-9634-6DA3545C3A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xmlns="" id="{9073BBAB-B37A-4E53-BD3F-22344C66A9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xmlns="" id="{AA1A0584-2D6C-4259-B0BF-7C2AD71C8C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xmlns="" id="{713866BF-EF5E-458D-AB12-2D694710B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xmlns="" id="{0CBC1793-695E-4E63-8699-43D8C8300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xmlns="" id="{55A05EC7-1A8A-44F4-B8F4-AFDFD723D3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xmlns="" id="{5C44BD67-30FD-4C31-9A29-D641777420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xmlns="" id="{2AD9DD1C-0469-4543-89D7-E5C23ECCCB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xmlns="" id="{C28E06FD-0B16-4339-968D-8D9509E6C9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xmlns="" id="{00D239ED-E9BB-4476-B838-F3C1FCF2DC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xmlns="" id="{DF2019EB-B840-45B8-AD0E-DD85F25B7B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xmlns="" id="{6AB2241C-5E30-45B6-A4E2-3909CF7B1F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xmlns="" id="{389334E8-1D93-46A3-9DE9-F64463583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xmlns="" id="{71E86B98-619B-46FC-805C-B1F5F3291E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xmlns="" id="{123C0CC4-FE97-4FDB-80C8-532350E200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xmlns="" id="{6FF5E364-D040-42A4-9AD3-B909C066B5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xmlns="" id="{0EB55A0F-9FA7-494C-A3FA-3187456B55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ytuł 2">
            <a:extLst>
              <a:ext uri="{FF2B5EF4-FFF2-40B4-BE49-F238E27FC236}">
                <a16:creationId xmlns:a16="http://schemas.microsoft.com/office/drawing/2014/main" xmlns="" id="{D4A060E4-ACE6-409E-881E-C6ADA6F15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663" y="1455611"/>
            <a:ext cx="3849624" cy="2312521"/>
          </a:xfrm>
        </p:spPr>
        <p:txBody>
          <a:bodyPr vert="horz" lIns="228600" tIns="228600" rIns="228600" bIns="0" rtlCol="0"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400" b="1" dirty="0">
                <a:solidFill>
                  <a:schemeClr val="tx2"/>
                </a:solidFill>
              </a:rPr>
              <a:t>CIEKAWOSTKA: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1C7F1A16-975D-4051-ACCF-668CC5AD9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70370" y="3815282"/>
            <a:ext cx="4541059" cy="1988066"/>
          </a:xfrm>
        </p:spPr>
        <p:txBody>
          <a:bodyPr vert="horz" lIns="91440" tIns="0" rIns="91440" bIns="4572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dirty="0" err="1">
                <a:solidFill>
                  <a:schemeClr val="tx2"/>
                </a:solidFill>
              </a:rPr>
              <a:t>Pomidor</a:t>
            </a:r>
            <a:r>
              <a:rPr lang="en-US" sz="3600" dirty="0">
                <a:solidFill>
                  <a:schemeClr val="tx2"/>
                </a:solidFill>
              </a:rPr>
              <a:t> to </a:t>
            </a:r>
            <a:r>
              <a:rPr lang="en-US" sz="3600" dirty="0" err="1">
                <a:solidFill>
                  <a:schemeClr val="tx2"/>
                </a:solidFill>
              </a:rPr>
              <a:t>nie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warzywo</a:t>
            </a:r>
            <a:r>
              <a:rPr lang="en-US" sz="3600" dirty="0">
                <a:solidFill>
                  <a:schemeClr val="tx2"/>
                </a:solidFill>
              </a:rPr>
              <a:t>, </a:t>
            </a:r>
            <a:r>
              <a:rPr lang="en-US" sz="3600" dirty="0" err="1">
                <a:solidFill>
                  <a:schemeClr val="tx2"/>
                </a:solidFill>
              </a:rPr>
              <a:t>tylko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err="1">
                <a:solidFill>
                  <a:schemeClr val="tx2"/>
                </a:solidFill>
              </a:rPr>
              <a:t>owoc</a:t>
            </a:r>
            <a:r>
              <a:rPr lang="en-US" sz="3600" dirty="0">
                <a:solidFill>
                  <a:schemeClr val="tx2"/>
                </a:solidFill>
              </a:rPr>
              <a:t>!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C8CA0C52-5ACA-4F17-AA4A-312E0E1109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7720" y="795527"/>
            <a:ext cx="5970638" cy="5248847"/>
          </a:xfrm>
          <a:prstGeom prst="rect">
            <a:avLst/>
          </a:prstGeom>
          <a:solidFill>
            <a:schemeClr val="bg1"/>
          </a:solidFill>
          <a:ln w="19050">
            <a:solidFill>
              <a:srgbClr val="F24318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obrazu 4">
            <a:extLst>
              <a:ext uri="{FF2B5EF4-FFF2-40B4-BE49-F238E27FC236}">
                <a16:creationId xmlns:a16="http://schemas.microsoft.com/office/drawing/2014/main" xmlns="" id="{21D73343-E329-4B29-B251-3647397481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4629" r="7063" b="-2"/>
          <a:stretch/>
        </p:blipFill>
        <p:spPr>
          <a:xfrm>
            <a:off x="972115" y="960214"/>
            <a:ext cx="5641848" cy="4919472"/>
          </a:xfrm>
          <a:prstGeom prst="rect">
            <a:avLst/>
          </a:prstGeom>
          <a:ln w="12700">
            <a:noFill/>
          </a:ln>
        </p:spPr>
      </p:pic>
      <p:sp>
        <p:nvSpPr>
          <p:cNvPr id="61" name="Isosceles Triangle 39">
            <a:extLst>
              <a:ext uri="{FF2B5EF4-FFF2-40B4-BE49-F238E27FC236}">
                <a16:creationId xmlns:a16="http://schemas.microsoft.com/office/drawing/2014/main" xmlns="" id="{4F37E7FB-7372-47E3-914E-7CF7E94B1C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750273" y="3291386"/>
            <a:ext cx="407233" cy="3510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25897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950BF98F-122F-4561-B3FF-5CDAF054999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770334" y="1080128"/>
            <a:ext cx="6385176" cy="5571066"/>
          </a:xfrm>
          <a:prstGeom prst="rect">
            <a:avLst/>
          </a:prstGeom>
        </p:spPr>
      </p:pic>
      <p:sp>
        <p:nvSpPr>
          <p:cNvPr id="5" name="Strzałka: w prawo 4">
            <a:extLst>
              <a:ext uri="{FF2B5EF4-FFF2-40B4-BE49-F238E27FC236}">
                <a16:creationId xmlns:a16="http://schemas.microsoft.com/office/drawing/2014/main" xmlns="" id="{35533017-8336-411F-86BB-26AFC16AA432}"/>
              </a:ext>
            </a:extLst>
          </p:cNvPr>
          <p:cNvSpPr/>
          <p:nvPr/>
        </p:nvSpPr>
        <p:spPr>
          <a:xfrm>
            <a:off x="1483008" y="3755292"/>
            <a:ext cx="2051729" cy="674702"/>
          </a:xfrm>
          <a:prstGeom prst="rightArrow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C0E6493A-59F5-4AAA-A731-C6D6BFBD2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410942" y="3653693"/>
            <a:ext cx="2152075" cy="877900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11D617A9-8FCB-45E7-9817-4579D906BE04}"/>
              </a:ext>
            </a:extLst>
          </p:cNvPr>
          <p:cNvSpPr txBox="1"/>
          <p:nvPr/>
        </p:nvSpPr>
        <p:spPr>
          <a:xfrm>
            <a:off x="1815078" y="184507"/>
            <a:ext cx="8063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hnschrift SemiBold SemiConden" panose="020B0502040204020203" pitchFamily="34" charset="0"/>
              </a:rPr>
              <a:t>PRODUKTY ZBOŻOWE</a:t>
            </a:r>
            <a:endParaRPr lang="pl-PL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130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D307D92-1B71-4BC9-9CC2-651007D6DF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48196BD5-3A8F-445C-A9AA-33D58149EF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1C2BF9A0-70E8-4B69-B595-6C41397CED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D0AFFCFA-812A-4008-8BF5-127D5BB98C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6ED7D059-83CD-4EB3-A772-258EB194FE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98E9E256-EEDD-487F-8632-7432586E44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76D41A89-1E68-4BD6-9327-A391D76658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0F11C82B-ADCC-489C-88F0-EE6588C70F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xmlns="" id="{807C586E-736E-422E-BC3F-ED6D7FA1FD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xmlns="" id="{5BCF04A8-F3B9-47D5-90A6-C8DA83C508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xmlns="" id="{702A10B2-AA9E-4570-89ED-37FAE4C9FB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xmlns="" id="{F84C29AD-CE3F-457D-8238-121D253A32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xmlns="" id="{A1AADEF1-B8D9-4938-95AA-2548725242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xmlns="" id="{400E0898-75B4-4F1D-B6D2-8476FD5EBE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xmlns="" id="{82D9A2F9-88A3-4616-B7E5-A6F21C3F2D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xmlns="" id="{8DD3B396-47ED-4E9F-83FA-9A87C0CB0D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xmlns="" id="{016E5F4B-2563-48BB-9F60-DE80D3A58F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xmlns="" id="{C9D6A696-56F1-4BFC-B69C-25447A36E5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xmlns="" id="{BA5CF3E5-184E-4CD8-87F9-BB43775260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xmlns="" id="{FE1BA3B9-9135-4961-B757-431F0E4201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A654156-2BF2-421C-9490-638BE71622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ED8293CB-81CE-4792-A100-92743F37F1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xmlns="" id="{A6044959-7644-4A92-935A-FDDBF623C1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0BC61B04-3622-4BB4-A18A-59CEA86A6D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xmlns="" id="{299D8001-1DF2-410E-940B-87542826C3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9687F3AE-0C8B-4D6A-B71B-521AA5CDA1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xmlns="" id="{BF987036-FEE1-412B-8088-1FDE22ADCF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xmlns="" id="{DFE7C6A9-8925-4707-BBD5-9A9E9BF66F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xmlns="" id="{B0994613-6D27-4537-915B-8EF0A683D4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xmlns="" id="{08B5F773-9B06-4C57-9A9C-4F28CAA320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xmlns="" id="{B99EA882-548E-4C42-8E82-AE5324A171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xmlns="" id="{32D50704-3C3B-41EE-A908-9150FAF11E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xmlns="" id="{1D6A74E6-3E99-4C16-9F80-727FB1027E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xmlns="" id="{E2F8E001-763B-421B-A8D7-03CDAFF3F8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xmlns="" id="{5A57F34E-427C-4D9A-B478-CB22CB38A2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xmlns="" id="{F5C587AF-E3F7-448A-A70A-DC09DF27D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xmlns="" id="{03F8839D-CE51-4DAD-8C03-8A3F1A61A3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xmlns="" id="{0C26BD64-470A-4ECC-8F4D-3A91FD8179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xmlns="" id="{1BC9E790-34B9-43A9-AF66-6CB4CE30EB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xmlns="" id="{D6E505B9-776B-49FA-B874-3D3038D491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xmlns="" id="{D0496260-CB15-468F-9009-0857C6C64D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xmlns="" id="{5547696B-36E2-435C-8200-19DE103059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xmlns="" id="{BADD80C3-E677-42D3-BFA7-A254251D33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xmlns="" id="{BDA7FE47-DA03-4504-A8A2-DE3E786013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xmlns="" id="{54BD6AD1-055B-4230-B73C-1E623F23C6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BAF7FC6-8574-417E-89E7-445914AEF6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680" y="-6706"/>
            <a:ext cx="6749049" cy="6871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74B603AC-350E-4052-ADB6-13C890D5F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74" y="1397187"/>
            <a:ext cx="6106932" cy="4076377"/>
          </a:xfrm>
          <a:prstGeom prst="rect">
            <a:avLst/>
          </a:prstGeom>
          <a:ln w="9525">
            <a:noFill/>
          </a:ln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510BB152-AEA5-4E61-917D-CCFC5E4D8A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562312" y="1186483"/>
            <a:ext cx="3822597" cy="4477933"/>
            <a:chOff x="807084" y="1186483"/>
            <a:chExt cx="3822597" cy="4477933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3BEB86CA-0C97-48AC-9386-8866FE2689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7531" y="1186483"/>
              <a:ext cx="3821702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39">
              <a:extLst>
                <a:ext uri="{FF2B5EF4-FFF2-40B4-BE49-F238E27FC236}">
                  <a16:creationId xmlns:a16="http://schemas.microsoft.com/office/drawing/2014/main" xmlns="" id="{AC5337CA-17A3-4FA0-81FD-259FE4B1B5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2514766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DFC146B3-F854-4B09-89BB-6DA9154F16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07084" y="1991156"/>
              <a:ext cx="382259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ytuł 2">
            <a:extLst>
              <a:ext uri="{FF2B5EF4-FFF2-40B4-BE49-F238E27FC236}">
                <a16:creationId xmlns:a16="http://schemas.microsoft.com/office/drawing/2014/main" xmlns="" id="{51494C62-5E9D-407E-A60F-20C1E06F3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7766" y="3155710"/>
            <a:ext cx="3654569" cy="2042725"/>
          </a:xfrm>
        </p:spPr>
        <p:txBody>
          <a:bodyPr vert="horz" lIns="228600" tIns="228600" rIns="228600" bIns="0" rtlCol="0" anchor="b"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 err="1"/>
              <a:t>Zajmują</a:t>
            </a:r>
            <a:r>
              <a:rPr lang="en-US" dirty="0"/>
              <a:t> </a:t>
            </a:r>
            <a:r>
              <a:rPr lang="en-US" dirty="0" err="1"/>
              <a:t>drugie</a:t>
            </a:r>
            <a:r>
              <a:rPr lang="en-US" dirty="0"/>
              <a:t> </a:t>
            </a:r>
            <a:r>
              <a:rPr lang="en-US" dirty="0" err="1"/>
              <a:t>piętro</a:t>
            </a:r>
            <a:r>
              <a:rPr lang="en-US" dirty="0"/>
              <a:t> </a:t>
            </a:r>
            <a:r>
              <a:rPr lang="en-US" dirty="0" err="1"/>
              <a:t>piramidy</a:t>
            </a:r>
            <a:r>
              <a:rPr lang="en-US" dirty="0"/>
              <a:t>, </a:t>
            </a:r>
            <a:r>
              <a:rPr lang="en-US" dirty="0" err="1"/>
              <a:t>dlatego</a:t>
            </a:r>
            <a:r>
              <a:rPr lang="en-US" dirty="0"/>
              <a:t> </a:t>
            </a:r>
            <a:r>
              <a:rPr lang="en-US" dirty="0" err="1"/>
              <a:t>powinniśmy</a:t>
            </a:r>
            <a:r>
              <a:rPr lang="en-US" dirty="0"/>
              <a:t> </a:t>
            </a:r>
            <a:r>
              <a:rPr lang="en-US" dirty="0" err="1"/>
              <a:t>jeść</a:t>
            </a:r>
            <a:r>
              <a:rPr lang="en-US" dirty="0"/>
              <a:t> ich </a:t>
            </a:r>
            <a:r>
              <a:rPr lang="en-US" dirty="0" err="1"/>
              <a:t>dużo</a:t>
            </a:r>
            <a:r>
              <a:rPr lang="en-US" dirty="0"/>
              <a:t>, ale </a:t>
            </a:r>
            <a:r>
              <a:rPr lang="en-US" dirty="0" err="1"/>
              <a:t>mniej</a:t>
            </a:r>
            <a:r>
              <a:rPr lang="en-US" dirty="0"/>
              <a:t> </a:t>
            </a:r>
            <a:r>
              <a:rPr lang="en-US" dirty="0" err="1"/>
              <a:t>niż</a:t>
            </a:r>
            <a:r>
              <a:rPr lang="en-US" dirty="0"/>
              <a:t> </a:t>
            </a:r>
            <a:r>
              <a:rPr lang="en-US" dirty="0" err="1"/>
              <a:t>owoców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warzyw</a:t>
            </a:r>
            <a:r>
              <a:rPr 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xmlns="" val="1207536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29B3952A-A5A2-4E72-A5C9-A88B41734E0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158</Words>
  <Application>Microsoft Office PowerPoint</Application>
  <PresentationFormat>Niestandardowy</PresentationFormat>
  <Paragraphs>26</Paragraphs>
  <Slides>21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Atlas</vt:lpstr>
      <vt:lpstr>W zdrowym ciele zdrowy duch!</vt:lpstr>
      <vt:lpstr>Potraficie sobie wyobrazić, co by było, gdybyśmy jedli tylko słodycze i fast foody?</vt:lpstr>
      <vt:lpstr>Slajd 3</vt:lpstr>
      <vt:lpstr>PIRAMIDA     ZDROWEGO ŻYWIENIA</vt:lpstr>
      <vt:lpstr>Slajd 5</vt:lpstr>
      <vt:lpstr>Znajdują się na samym dole Piramidy, co czyni je najważniejszymi składnikami naszej diety.</vt:lpstr>
      <vt:lpstr>CIEKAWOSTKA:</vt:lpstr>
      <vt:lpstr>Slajd 8</vt:lpstr>
      <vt:lpstr>Zajmują drugie piętro piramidy, dlatego powinniśmy jeść ich dużo, ale mniej niż owoców i warzyw.  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Zdrowe żywienie</dc:title>
  <dc:creator>Michalina Bielak</dc:creator>
  <cp:lastModifiedBy>Miechcio</cp:lastModifiedBy>
  <cp:revision>28</cp:revision>
  <dcterms:created xsi:type="dcterms:W3CDTF">2019-06-01T08:28:13Z</dcterms:created>
  <dcterms:modified xsi:type="dcterms:W3CDTF">2019-06-04T18:52:09Z</dcterms:modified>
</cp:coreProperties>
</file>